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73"/>
  </p:notesMasterIdLst>
  <p:sldIdLst>
    <p:sldId id="276" r:id="rId4"/>
    <p:sldId id="277" r:id="rId5"/>
    <p:sldId id="278" r:id="rId6"/>
    <p:sldId id="279" r:id="rId7"/>
    <p:sldId id="313" r:id="rId8"/>
    <p:sldId id="314" r:id="rId9"/>
    <p:sldId id="315" r:id="rId10"/>
    <p:sldId id="317" r:id="rId11"/>
    <p:sldId id="316" r:id="rId12"/>
    <p:sldId id="310" r:id="rId13"/>
    <p:sldId id="311" r:id="rId14"/>
    <p:sldId id="312" r:id="rId15"/>
    <p:sldId id="280" r:id="rId16"/>
    <p:sldId id="281" r:id="rId17"/>
    <p:sldId id="282" r:id="rId18"/>
    <p:sldId id="283" r:id="rId19"/>
    <p:sldId id="284" r:id="rId20"/>
    <p:sldId id="285" r:id="rId21"/>
    <p:sldId id="287" r:id="rId22"/>
    <p:sldId id="289" r:id="rId23"/>
    <p:sldId id="290" r:id="rId24"/>
    <p:sldId id="291" r:id="rId25"/>
    <p:sldId id="292" r:id="rId26"/>
    <p:sldId id="293" r:id="rId27"/>
    <p:sldId id="294" r:id="rId28"/>
    <p:sldId id="295" r:id="rId29"/>
    <p:sldId id="296"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8" r:id="rId43"/>
    <p:sldId id="256" r:id="rId44"/>
    <p:sldId id="257" r:id="rId45"/>
    <p:sldId id="258" r:id="rId46"/>
    <p:sldId id="259" r:id="rId47"/>
    <p:sldId id="263" r:id="rId48"/>
    <p:sldId id="260" r:id="rId49"/>
    <p:sldId id="323" r:id="rId50"/>
    <p:sldId id="261" r:id="rId51"/>
    <p:sldId id="262" r:id="rId52"/>
    <p:sldId id="264" r:id="rId53"/>
    <p:sldId id="270" r:id="rId54"/>
    <p:sldId id="271" r:id="rId55"/>
    <p:sldId id="272" r:id="rId56"/>
    <p:sldId id="273" r:id="rId57"/>
    <p:sldId id="274" r:id="rId58"/>
    <p:sldId id="275" r:id="rId59"/>
    <p:sldId id="265" r:id="rId60"/>
    <p:sldId id="266" r:id="rId61"/>
    <p:sldId id="267" r:id="rId62"/>
    <p:sldId id="268" r:id="rId63"/>
    <p:sldId id="324" r:id="rId64"/>
    <p:sldId id="325" r:id="rId65"/>
    <p:sldId id="326" r:id="rId66"/>
    <p:sldId id="327" r:id="rId67"/>
    <p:sldId id="269" r:id="rId68"/>
    <p:sldId id="319" r:id="rId69"/>
    <p:sldId id="320" r:id="rId70"/>
    <p:sldId id="321" r:id="rId71"/>
    <p:sldId id="322" r:id="rId7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336" y="-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2" Type="http://schemas.openxmlformats.org/officeDocument/2006/relationships/oleObject" Target="file:///E:\&#24037;&#20316;&#25991;&#26723;\863\863\&#35835;&#20889;&#27979;&#35797;-lj.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5.bin"/><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E:\&#24037;&#20316;&#25991;&#26723;\863\863\&#35835;&#20889;&#27979;&#35797;-lj.xlsx"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file:///E:\&#24037;&#20316;&#25991;&#26723;\863\863\&#35835;&#20889;&#27979;&#35797;-lj.xlsx" TargetMode="External"/><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spc="120" normalizeH="0" baseline="0">
                <a:solidFill>
                  <a:schemeClr val="tx1"/>
                </a:solidFill>
                <a:latin typeface="+mn-lt"/>
                <a:ea typeface="+mn-ea"/>
                <a:cs typeface="+mn-cs"/>
              </a:defRPr>
            </a:pPr>
            <a:r>
              <a:rPr lang="en-US" altLang="zh-CN">
                <a:solidFill>
                  <a:schemeClr val="tx1"/>
                </a:solidFill>
              </a:rPr>
              <a:t>BenchMark</a:t>
            </a:r>
            <a:r>
              <a:rPr lang="zh-CN" altLang="en-US">
                <a:solidFill>
                  <a:schemeClr val="tx1"/>
                </a:solidFill>
              </a:rPr>
              <a:t>读操作</a:t>
            </a:r>
            <a:r>
              <a:rPr lang="en-US" altLang="zh-CN">
                <a:solidFill>
                  <a:schemeClr val="tx1"/>
                </a:solidFill>
              </a:rPr>
              <a:t>(1)</a:t>
            </a:r>
            <a:endParaRPr lang="zh-CN">
              <a:solidFill>
                <a:schemeClr val="tx1"/>
              </a:solidFill>
            </a:endParaRPr>
          </a:p>
        </c:rich>
      </c:tx>
      <c:overlay val="0"/>
      <c:spPr>
        <a:noFill/>
        <a:ln>
          <a:noFill/>
        </a:ln>
        <a:effectLst/>
      </c:spPr>
    </c:title>
    <c:autoTitleDeleted val="0"/>
    <c:plotArea>
      <c:layout/>
      <c:lineChart>
        <c:grouping val="standard"/>
        <c:varyColors val="0"/>
        <c:ser>
          <c:idx val="0"/>
          <c:order val="0"/>
          <c:tx>
            <c:strRef>
              <c:f>Sheet1!$F$28</c:f>
              <c:strCache>
                <c:ptCount val="1"/>
                <c:pt idx="0">
                  <c:v>CRC</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val>
            <c:numRef>
              <c:f>Sheet1!$G$28:$L$28</c:f>
              <c:numCache>
                <c:formatCode>General</c:formatCode>
                <c:ptCount val="6"/>
                <c:pt idx="0">
                  <c:v>2.0559999999999992</c:v>
                </c:pt>
                <c:pt idx="1">
                  <c:v>2.0670999999999999</c:v>
                </c:pt>
                <c:pt idx="2">
                  <c:v>2.0564999999999993</c:v>
                </c:pt>
                <c:pt idx="3">
                  <c:v>2.0657999999999999</c:v>
                </c:pt>
                <c:pt idx="4">
                  <c:v>2.0642</c:v>
                </c:pt>
                <c:pt idx="5">
                  <c:v>2.0573000000000001</c:v>
                </c:pt>
              </c:numCache>
            </c:numRef>
          </c:val>
          <c:smooth val="0"/>
        </c:ser>
        <c:ser>
          <c:idx val="1"/>
          <c:order val="1"/>
          <c:tx>
            <c:strRef>
              <c:f>Sheet1!$F$29</c:f>
              <c:strCache>
                <c:ptCount val="1"/>
                <c:pt idx="0">
                  <c:v>FFT</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val>
            <c:numRef>
              <c:f>Sheet1!$G$29:$L$29</c:f>
              <c:numCache>
                <c:formatCode>General</c:formatCode>
                <c:ptCount val="6"/>
                <c:pt idx="0">
                  <c:v>2.0215000000000001</c:v>
                </c:pt>
                <c:pt idx="1">
                  <c:v>2.0185999999999997</c:v>
                </c:pt>
                <c:pt idx="2">
                  <c:v>2.0213999999999999</c:v>
                </c:pt>
                <c:pt idx="3">
                  <c:v>2.026899999999999</c:v>
                </c:pt>
                <c:pt idx="4">
                  <c:v>2.0189999999999997</c:v>
                </c:pt>
                <c:pt idx="5">
                  <c:v>2.0196999999999989</c:v>
                </c:pt>
              </c:numCache>
            </c:numRef>
          </c:val>
          <c:smooth val="0"/>
        </c:ser>
        <c:ser>
          <c:idx val="2"/>
          <c:order val="2"/>
          <c:tx>
            <c:strRef>
              <c:f>Sheet1!$F$30</c:f>
              <c:strCache>
                <c:ptCount val="1"/>
                <c:pt idx="0">
                  <c:v>dijikstra</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val>
            <c:numRef>
              <c:f>Sheet1!$G$30:$L$30</c:f>
              <c:numCache>
                <c:formatCode>General</c:formatCode>
                <c:ptCount val="6"/>
                <c:pt idx="0">
                  <c:v>2.0670000000000002</c:v>
                </c:pt>
                <c:pt idx="1">
                  <c:v>2.0563999999999991</c:v>
                </c:pt>
                <c:pt idx="2">
                  <c:v>2.0674999999999999</c:v>
                </c:pt>
                <c:pt idx="3">
                  <c:v>2.0571000000000002</c:v>
                </c:pt>
                <c:pt idx="4">
                  <c:v>2.0667999999999997</c:v>
                </c:pt>
                <c:pt idx="5">
                  <c:v>2.0589</c:v>
                </c:pt>
              </c:numCache>
            </c:numRef>
          </c:val>
          <c:smooth val="0"/>
        </c:ser>
        <c:ser>
          <c:idx val="3"/>
          <c:order val="3"/>
          <c:tx>
            <c:strRef>
              <c:f>Sheet1!$F$31</c:f>
              <c:strCache>
                <c:ptCount val="1"/>
                <c:pt idx="0">
                  <c:v>patricia</c:v>
                </c:pt>
              </c:strCache>
            </c:strRef>
          </c:tx>
          <c:spPr>
            <a:ln w="22225" cap="rnd">
              <a:solidFill>
                <a:schemeClr val="accent4"/>
              </a:solidFill>
              <a:round/>
            </a:ln>
            <a:effectLst/>
          </c:spPr>
          <c:marker>
            <c:symbol val="x"/>
            <c:size val="6"/>
            <c:spPr>
              <a:noFill/>
              <a:ln w="9525">
                <a:solidFill>
                  <a:schemeClr val="accent4"/>
                </a:solidFill>
                <a:round/>
              </a:ln>
              <a:effectLst/>
            </c:spPr>
          </c:marker>
          <c:val>
            <c:numRef>
              <c:f>Sheet1!$G$31:$L$31</c:f>
              <c:numCache>
                <c:formatCode>General</c:formatCode>
                <c:ptCount val="6"/>
                <c:pt idx="0">
                  <c:v>2.0189999999999997</c:v>
                </c:pt>
                <c:pt idx="1">
                  <c:v>2.0215999999999998</c:v>
                </c:pt>
                <c:pt idx="2">
                  <c:v>2.015499999999999</c:v>
                </c:pt>
                <c:pt idx="3">
                  <c:v>2.0185999999999997</c:v>
                </c:pt>
                <c:pt idx="4">
                  <c:v>2.0175999999999998</c:v>
                </c:pt>
                <c:pt idx="5">
                  <c:v>2.0207999999999999</c:v>
                </c:pt>
              </c:numCache>
            </c:numRef>
          </c:val>
          <c:smooth val="0"/>
        </c:ser>
        <c:ser>
          <c:idx val="4"/>
          <c:order val="4"/>
          <c:tx>
            <c:strRef>
              <c:f>Sheet1!$F$32</c:f>
              <c:strCache>
                <c:ptCount val="1"/>
                <c:pt idx="0">
                  <c:v>qsort_num</c:v>
                </c:pt>
              </c:strCache>
            </c:strRef>
          </c:tx>
          <c:spPr>
            <a:ln w="22225" cap="rnd">
              <a:solidFill>
                <a:schemeClr val="accent5"/>
              </a:solidFill>
              <a:round/>
            </a:ln>
            <a:effectLst/>
          </c:spPr>
          <c:marker>
            <c:symbol val="star"/>
            <c:size val="6"/>
            <c:spPr>
              <a:noFill/>
              <a:ln w="9525">
                <a:solidFill>
                  <a:schemeClr val="accent5"/>
                </a:solidFill>
                <a:round/>
              </a:ln>
              <a:effectLst/>
            </c:spPr>
          </c:marker>
          <c:val>
            <c:numRef>
              <c:f>Sheet1!$G$32:$L$32</c:f>
              <c:numCache>
                <c:formatCode>General</c:formatCode>
                <c:ptCount val="6"/>
                <c:pt idx="0">
                  <c:v>2.0249999999999999</c:v>
                </c:pt>
                <c:pt idx="1">
                  <c:v>2.0179999999999998</c:v>
                </c:pt>
                <c:pt idx="2">
                  <c:v>2.0291000000000001</c:v>
                </c:pt>
                <c:pt idx="3">
                  <c:v>2.0272000000000001</c:v>
                </c:pt>
                <c:pt idx="4">
                  <c:v>2.0213999999999999</c:v>
                </c:pt>
                <c:pt idx="5">
                  <c:v>2.0242</c:v>
                </c:pt>
              </c:numCache>
            </c:numRef>
          </c:val>
          <c:smooth val="0"/>
        </c:ser>
        <c:ser>
          <c:idx val="5"/>
          <c:order val="5"/>
          <c:tx>
            <c:strRef>
              <c:f>Sheet1!$F$33</c:f>
              <c:strCache>
                <c:ptCount val="1"/>
                <c:pt idx="0">
                  <c:v>Matrix_add</c:v>
                </c:pt>
              </c:strCache>
            </c:strRef>
          </c:tx>
          <c:spPr>
            <a:ln w="22225" cap="rnd">
              <a:solidFill>
                <a:schemeClr val="accent6"/>
              </a:solidFill>
              <a:round/>
            </a:ln>
            <a:effectLst/>
          </c:spPr>
          <c:marker>
            <c:symbol val="circle"/>
            <c:size val="6"/>
            <c:spPr>
              <a:solidFill>
                <a:schemeClr val="accent6"/>
              </a:solidFill>
              <a:ln w="9525">
                <a:solidFill>
                  <a:schemeClr val="accent6"/>
                </a:solidFill>
                <a:round/>
              </a:ln>
              <a:effectLst/>
            </c:spPr>
          </c:marker>
          <c:val>
            <c:numRef>
              <c:f>Sheet1!$G$33:$L$33</c:f>
              <c:numCache>
                <c:formatCode>General</c:formatCode>
                <c:ptCount val="6"/>
                <c:pt idx="0">
                  <c:v>2.085</c:v>
                </c:pt>
                <c:pt idx="1">
                  <c:v>2.0789999999999997</c:v>
                </c:pt>
                <c:pt idx="2">
                  <c:v>2.0964999999999989</c:v>
                </c:pt>
                <c:pt idx="3">
                  <c:v>2.0741000000000001</c:v>
                </c:pt>
                <c:pt idx="4">
                  <c:v>2.0919999999999992</c:v>
                </c:pt>
                <c:pt idx="5">
                  <c:v>2.0905999999999998</c:v>
                </c:pt>
              </c:numCache>
            </c:numRef>
          </c:val>
          <c:smooth val="0"/>
        </c:ser>
        <c:ser>
          <c:idx val="6"/>
          <c:order val="6"/>
          <c:tx>
            <c:strRef>
              <c:f>Sheet1!$F$34</c:f>
              <c:strCache>
                <c:ptCount val="1"/>
                <c:pt idx="0">
                  <c:v>Matrix_mul</c:v>
                </c:pt>
              </c:strCache>
            </c:strRef>
          </c:tx>
          <c:spPr>
            <a:ln w="22225" cap="rnd">
              <a:solidFill>
                <a:schemeClr val="accent1">
                  <a:lumMod val="60000"/>
                </a:schemeClr>
              </a:solidFill>
              <a:round/>
            </a:ln>
            <a:effectLst/>
          </c:spPr>
          <c:marker>
            <c:symbol val="plus"/>
            <c:size val="6"/>
            <c:spPr>
              <a:noFill/>
              <a:ln w="9525">
                <a:solidFill>
                  <a:schemeClr val="accent1">
                    <a:lumMod val="60000"/>
                  </a:schemeClr>
                </a:solidFill>
                <a:round/>
              </a:ln>
              <a:effectLst/>
            </c:spPr>
          </c:marker>
          <c:val>
            <c:numRef>
              <c:f>Sheet1!$G$34:$L$34</c:f>
              <c:numCache>
                <c:formatCode>General</c:formatCode>
                <c:ptCount val="6"/>
                <c:pt idx="0">
                  <c:v>2.0657999999999999</c:v>
                </c:pt>
                <c:pt idx="1">
                  <c:v>2.0605000000000002</c:v>
                </c:pt>
                <c:pt idx="2">
                  <c:v>2.0670999999999999</c:v>
                </c:pt>
                <c:pt idx="3">
                  <c:v>2.0665</c:v>
                </c:pt>
                <c:pt idx="4">
                  <c:v>2.0684999999999998</c:v>
                </c:pt>
                <c:pt idx="5">
                  <c:v>2.071299999999999</c:v>
                </c:pt>
              </c:numCache>
            </c:numRef>
          </c:val>
          <c:smooth val="0"/>
        </c:ser>
        <c:dLbls>
          <c:showLegendKey val="0"/>
          <c:showVal val="0"/>
          <c:showCatName val="0"/>
          <c:showSerName val="0"/>
          <c:showPercent val="0"/>
          <c:showBubbleSize val="0"/>
        </c:dLbls>
        <c:marker val="1"/>
        <c:smooth val="0"/>
        <c:axId val="303291008"/>
        <c:axId val="303297280"/>
      </c:lineChart>
      <c:catAx>
        <c:axId val="303291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zh-CN"/>
          </a:p>
        </c:txPr>
        <c:crossAx val="303297280"/>
        <c:crosses val="autoZero"/>
        <c:auto val="1"/>
        <c:lblAlgn val="ctr"/>
        <c:lblOffset val="100"/>
        <c:noMultiLvlLbl val="0"/>
      </c:catAx>
      <c:valAx>
        <c:axId val="3032972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tx1"/>
                    </a:solidFill>
                    <a:latin typeface="+mn-lt"/>
                    <a:ea typeface="+mn-ea"/>
                    <a:cs typeface="+mn-cs"/>
                  </a:defRPr>
                </a:pPr>
                <a:r>
                  <a:rPr lang="en-US" altLang="zh-CN" b="1">
                    <a:solidFill>
                      <a:schemeClr val="tx1"/>
                    </a:solidFill>
                  </a:rPr>
                  <a:t>GB/S</a:t>
                </a:r>
                <a:endParaRPr lang="zh-CN" altLang="en-US" b="1">
                  <a:solidFill>
                    <a:schemeClr val="tx1"/>
                  </a:solidFill>
                </a:endParaRPr>
              </a:p>
            </c:rich>
          </c:tx>
          <c:overlay val="0"/>
          <c:spPr>
            <a:noFill/>
            <a:ln>
              <a:noFill/>
            </a:ln>
            <a:effectLst/>
          </c:sp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032910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w="9525" cap="flat" cmpd="sng" algn="ctr">
      <a:solidFill>
        <a:schemeClr val="tx1">
          <a:lumMod val="15000"/>
          <a:lumOff val="85000"/>
        </a:schemeClr>
      </a:solidFill>
      <a:round/>
    </a:ln>
    <a:effectLst/>
  </c:spPr>
  <c:txPr>
    <a:bodyPr/>
    <a:lstStyle/>
    <a:p>
      <a:pPr>
        <a:defRPr/>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spc="120" normalizeH="0" baseline="0">
                <a:solidFill>
                  <a:schemeClr val="tx1"/>
                </a:solidFill>
                <a:latin typeface="+mn-lt"/>
                <a:ea typeface="+mn-ea"/>
                <a:cs typeface="+mn-cs"/>
              </a:defRPr>
            </a:pPr>
            <a:r>
              <a:rPr lang="en-US" altLang="zh-CN">
                <a:solidFill>
                  <a:schemeClr val="tx1"/>
                </a:solidFill>
              </a:rPr>
              <a:t>BenchMark</a:t>
            </a:r>
            <a:r>
              <a:rPr lang="zh-CN" altLang="en-US">
                <a:solidFill>
                  <a:schemeClr val="tx1"/>
                </a:solidFill>
              </a:rPr>
              <a:t>读操作</a:t>
            </a:r>
            <a:r>
              <a:rPr lang="en-US" altLang="zh-CN">
                <a:solidFill>
                  <a:schemeClr val="tx1"/>
                </a:solidFill>
              </a:rPr>
              <a:t>(2)</a:t>
            </a:r>
            <a:endParaRPr lang="zh-CN">
              <a:solidFill>
                <a:schemeClr val="tx1"/>
              </a:solidFill>
            </a:endParaRPr>
          </a:p>
        </c:rich>
      </c:tx>
      <c:overlay val="0"/>
      <c:spPr>
        <a:noFill/>
        <a:ln>
          <a:noFill/>
        </a:ln>
        <a:effectLst/>
      </c:spPr>
    </c:title>
    <c:autoTitleDeleted val="0"/>
    <c:plotArea>
      <c:layout/>
      <c:lineChart>
        <c:grouping val="standard"/>
        <c:varyColors val="0"/>
        <c:ser>
          <c:idx val="0"/>
          <c:order val="0"/>
          <c:tx>
            <c:strRef>
              <c:f>Sheet1!$F$36</c:f>
              <c:strCache>
                <c:ptCount val="1"/>
                <c:pt idx="0">
                  <c:v>BubbleSort</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Sheet1!$G$35:$L$35</c:f>
              <c:numCache>
                <c:formatCode>General</c:formatCode>
                <c:ptCount val="6"/>
                <c:pt idx="0">
                  <c:v>1</c:v>
                </c:pt>
                <c:pt idx="1">
                  <c:v>2</c:v>
                </c:pt>
                <c:pt idx="2">
                  <c:v>3</c:v>
                </c:pt>
                <c:pt idx="3">
                  <c:v>4</c:v>
                </c:pt>
                <c:pt idx="4">
                  <c:v>5</c:v>
                </c:pt>
                <c:pt idx="5">
                  <c:v>6</c:v>
                </c:pt>
              </c:numCache>
            </c:numRef>
          </c:cat>
          <c:val>
            <c:numRef>
              <c:f>Sheet1!$G$36:$L$36</c:f>
              <c:numCache>
                <c:formatCode>General</c:formatCode>
                <c:ptCount val="6"/>
                <c:pt idx="0">
                  <c:v>2.0674999999999999</c:v>
                </c:pt>
                <c:pt idx="1">
                  <c:v>2.073</c:v>
                </c:pt>
                <c:pt idx="2">
                  <c:v>2.0691999999999999</c:v>
                </c:pt>
                <c:pt idx="3">
                  <c:v>2.0693999999999999</c:v>
                </c:pt>
                <c:pt idx="4">
                  <c:v>2.0659000000000001</c:v>
                </c:pt>
                <c:pt idx="5">
                  <c:v>2.0779000000000001</c:v>
                </c:pt>
              </c:numCache>
            </c:numRef>
          </c:val>
          <c:smooth val="0"/>
        </c:ser>
        <c:ser>
          <c:idx val="1"/>
          <c:order val="1"/>
          <c:tx>
            <c:strRef>
              <c:f>Sheet1!$F$37</c:f>
              <c:strCache>
                <c:ptCount val="1"/>
                <c:pt idx="0">
                  <c:v>ChooseSort</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numRef>
              <c:f>Sheet1!$G$35:$L$35</c:f>
              <c:numCache>
                <c:formatCode>General</c:formatCode>
                <c:ptCount val="6"/>
                <c:pt idx="0">
                  <c:v>1</c:v>
                </c:pt>
                <c:pt idx="1">
                  <c:v>2</c:v>
                </c:pt>
                <c:pt idx="2">
                  <c:v>3</c:v>
                </c:pt>
                <c:pt idx="3">
                  <c:v>4</c:v>
                </c:pt>
                <c:pt idx="4">
                  <c:v>5</c:v>
                </c:pt>
                <c:pt idx="5">
                  <c:v>6</c:v>
                </c:pt>
              </c:numCache>
            </c:numRef>
          </c:cat>
          <c:val>
            <c:numRef>
              <c:f>Sheet1!$G$37:$L$37</c:f>
              <c:numCache>
                <c:formatCode>General</c:formatCode>
                <c:ptCount val="6"/>
                <c:pt idx="0">
                  <c:v>2.0797999999999992</c:v>
                </c:pt>
                <c:pt idx="1">
                  <c:v>2.0884</c:v>
                </c:pt>
                <c:pt idx="2">
                  <c:v>2.091499999999999</c:v>
                </c:pt>
                <c:pt idx="3">
                  <c:v>2.0895999999999999</c:v>
                </c:pt>
                <c:pt idx="4">
                  <c:v>2.0927999999999991</c:v>
                </c:pt>
                <c:pt idx="5">
                  <c:v>2.0899000000000001</c:v>
                </c:pt>
              </c:numCache>
            </c:numRef>
          </c:val>
          <c:smooth val="0"/>
        </c:ser>
        <c:ser>
          <c:idx val="2"/>
          <c:order val="2"/>
          <c:tx>
            <c:strRef>
              <c:f>Sheet1!$F$38</c:f>
              <c:strCache>
                <c:ptCount val="1"/>
                <c:pt idx="0">
                  <c:v>qsort_string</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numRef>
              <c:f>Sheet1!$G$35:$L$35</c:f>
              <c:numCache>
                <c:formatCode>General</c:formatCode>
                <c:ptCount val="6"/>
                <c:pt idx="0">
                  <c:v>1</c:v>
                </c:pt>
                <c:pt idx="1">
                  <c:v>2</c:v>
                </c:pt>
                <c:pt idx="2">
                  <c:v>3</c:v>
                </c:pt>
                <c:pt idx="3">
                  <c:v>4</c:v>
                </c:pt>
                <c:pt idx="4">
                  <c:v>5</c:v>
                </c:pt>
                <c:pt idx="5">
                  <c:v>6</c:v>
                </c:pt>
              </c:numCache>
            </c:numRef>
          </c:cat>
          <c:val>
            <c:numRef>
              <c:f>Sheet1!$G$38:$L$38</c:f>
              <c:numCache>
                <c:formatCode>General</c:formatCode>
                <c:ptCount val="6"/>
                <c:pt idx="0">
                  <c:v>2.0717999999999992</c:v>
                </c:pt>
                <c:pt idx="1">
                  <c:v>2.0691999999999999</c:v>
                </c:pt>
                <c:pt idx="2">
                  <c:v>2.0651999999999999</c:v>
                </c:pt>
                <c:pt idx="3">
                  <c:v>2.0728999999999993</c:v>
                </c:pt>
                <c:pt idx="4">
                  <c:v>2.0684</c:v>
                </c:pt>
                <c:pt idx="5">
                  <c:v>2.0661</c:v>
                </c:pt>
              </c:numCache>
            </c:numRef>
          </c:val>
          <c:smooth val="0"/>
        </c:ser>
        <c:ser>
          <c:idx val="3"/>
          <c:order val="3"/>
          <c:tx>
            <c:strRef>
              <c:f>Sheet1!$F$39</c:f>
              <c:strCache>
                <c:ptCount val="1"/>
                <c:pt idx="0">
                  <c:v>BF_Match</c:v>
                </c:pt>
              </c:strCache>
            </c:strRef>
          </c:tx>
          <c:spPr>
            <a:ln w="22225" cap="rnd">
              <a:solidFill>
                <a:schemeClr val="accent4"/>
              </a:solidFill>
              <a:round/>
            </a:ln>
            <a:effectLst/>
          </c:spPr>
          <c:marker>
            <c:symbol val="x"/>
            <c:size val="6"/>
            <c:spPr>
              <a:noFill/>
              <a:ln w="9525">
                <a:solidFill>
                  <a:schemeClr val="accent4"/>
                </a:solidFill>
                <a:round/>
              </a:ln>
              <a:effectLst/>
            </c:spPr>
          </c:marker>
          <c:cat>
            <c:numRef>
              <c:f>Sheet1!$G$35:$L$35</c:f>
              <c:numCache>
                <c:formatCode>General</c:formatCode>
                <c:ptCount val="6"/>
                <c:pt idx="0">
                  <c:v>1</c:v>
                </c:pt>
                <c:pt idx="1">
                  <c:v>2</c:v>
                </c:pt>
                <c:pt idx="2">
                  <c:v>3</c:v>
                </c:pt>
                <c:pt idx="3">
                  <c:v>4</c:v>
                </c:pt>
                <c:pt idx="4">
                  <c:v>5</c:v>
                </c:pt>
                <c:pt idx="5">
                  <c:v>6</c:v>
                </c:pt>
              </c:numCache>
            </c:numRef>
          </c:cat>
          <c:val>
            <c:numRef>
              <c:f>Sheet1!$G$39:$L$39</c:f>
              <c:numCache>
                <c:formatCode>General</c:formatCode>
                <c:ptCount val="6"/>
                <c:pt idx="0">
                  <c:v>2.0611999999999999</c:v>
                </c:pt>
                <c:pt idx="1">
                  <c:v>2.0597999999999992</c:v>
                </c:pt>
                <c:pt idx="2">
                  <c:v>2.0566999999999993</c:v>
                </c:pt>
                <c:pt idx="3">
                  <c:v>2.0640000000000001</c:v>
                </c:pt>
                <c:pt idx="4">
                  <c:v>2.0674000000000001</c:v>
                </c:pt>
                <c:pt idx="5">
                  <c:v>2.0657000000000001</c:v>
                </c:pt>
              </c:numCache>
            </c:numRef>
          </c:val>
          <c:smooth val="0"/>
        </c:ser>
        <c:ser>
          <c:idx val="4"/>
          <c:order val="4"/>
          <c:tx>
            <c:strRef>
              <c:f>Sheet1!$F$40</c:f>
              <c:strCache>
                <c:ptCount val="1"/>
                <c:pt idx="0">
                  <c:v>KMP_Match</c:v>
                </c:pt>
              </c:strCache>
            </c:strRef>
          </c:tx>
          <c:spPr>
            <a:ln w="22225" cap="rnd">
              <a:solidFill>
                <a:schemeClr val="accent5"/>
              </a:solidFill>
              <a:round/>
            </a:ln>
            <a:effectLst/>
          </c:spPr>
          <c:marker>
            <c:symbol val="star"/>
            <c:size val="6"/>
            <c:spPr>
              <a:noFill/>
              <a:ln w="9525">
                <a:solidFill>
                  <a:schemeClr val="accent5"/>
                </a:solidFill>
                <a:round/>
              </a:ln>
              <a:effectLst/>
            </c:spPr>
          </c:marker>
          <c:cat>
            <c:numRef>
              <c:f>Sheet1!$G$35:$L$35</c:f>
              <c:numCache>
                <c:formatCode>General</c:formatCode>
                <c:ptCount val="6"/>
                <c:pt idx="0">
                  <c:v>1</c:v>
                </c:pt>
                <c:pt idx="1">
                  <c:v>2</c:v>
                </c:pt>
                <c:pt idx="2">
                  <c:v>3</c:v>
                </c:pt>
                <c:pt idx="3">
                  <c:v>4</c:v>
                </c:pt>
                <c:pt idx="4">
                  <c:v>5</c:v>
                </c:pt>
                <c:pt idx="5">
                  <c:v>6</c:v>
                </c:pt>
              </c:numCache>
            </c:numRef>
          </c:cat>
          <c:val>
            <c:numRef>
              <c:f>Sheet1!$G$40:$L$40</c:f>
              <c:numCache>
                <c:formatCode>General</c:formatCode>
                <c:ptCount val="6"/>
                <c:pt idx="0">
                  <c:v>2.0731999999999999</c:v>
                </c:pt>
                <c:pt idx="1">
                  <c:v>2.0642</c:v>
                </c:pt>
                <c:pt idx="2">
                  <c:v>2.0684999999999998</c:v>
                </c:pt>
                <c:pt idx="3">
                  <c:v>2.0697000000000001</c:v>
                </c:pt>
                <c:pt idx="4">
                  <c:v>2.0705999999999998</c:v>
                </c:pt>
                <c:pt idx="5">
                  <c:v>2.0667</c:v>
                </c:pt>
              </c:numCache>
            </c:numRef>
          </c:val>
          <c:smooth val="0"/>
        </c:ser>
        <c:ser>
          <c:idx val="5"/>
          <c:order val="5"/>
          <c:tx>
            <c:strRef>
              <c:f>Sheet1!$F$41</c:f>
              <c:strCache>
                <c:ptCount val="1"/>
                <c:pt idx="0">
                  <c:v>Rand_Access</c:v>
                </c:pt>
              </c:strCache>
            </c:strRef>
          </c:tx>
          <c:spPr>
            <a:ln w="22225" cap="rnd">
              <a:solidFill>
                <a:schemeClr val="accent6"/>
              </a:solidFill>
              <a:round/>
            </a:ln>
            <a:effectLst/>
          </c:spPr>
          <c:marker>
            <c:symbol val="circle"/>
            <c:size val="6"/>
            <c:spPr>
              <a:solidFill>
                <a:schemeClr val="accent6"/>
              </a:solidFill>
              <a:ln w="9525">
                <a:solidFill>
                  <a:schemeClr val="accent6"/>
                </a:solidFill>
                <a:round/>
              </a:ln>
              <a:effectLst/>
            </c:spPr>
          </c:marker>
          <c:cat>
            <c:numRef>
              <c:f>Sheet1!$G$35:$L$35</c:f>
              <c:numCache>
                <c:formatCode>General</c:formatCode>
                <c:ptCount val="6"/>
                <c:pt idx="0">
                  <c:v>1</c:v>
                </c:pt>
                <c:pt idx="1">
                  <c:v>2</c:v>
                </c:pt>
                <c:pt idx="2">
                  <c:v>3</c:v>
                </c:pt>
                <c:pt idx="3">
                  <c:v>4</c:v>
                </c:pt>
                <c:pt idx="4">
                  <c:v>5</c:v>
                </c:pt>
                <c:pt idx="5">
                  <c:v>6</c:v>
                </c:pt>
              </c:numCache>
            </c:numRef>
          </c:cat>
          <c:val>
            <c:numRef>
              <c:f>Sheet1!$G$41:$L$41</c:f>
              <c:numCache>
                <c:formatCode>General</c:formatCode>
                <c:ptCount val="6"/>
                <c:pt idx="0">
                  <c:v>2.0851000000000002</c:v>
                </c:pt>
                <c:pt idx="1">
                  <c:v>2.091899999999999</c:v>
                </c:pt>
                <c:pt idx="2">
                  <c:v>2.0874999999999999</c:v>
                </c:pt>
                <c:pt idx="3">
                  <c:v>2.093</c:v>
                </c:pt>
                <c:pt idx="4">
                  <c:v>2.0899000000000001</c:v>
                </c:pt>
                <c:pt idx="5">
                  <c:v>2.0903999999999998</c:v>
                </c:pt>
              </c:numCache>
            </c:numRef>
          </c:val>
          <c:smooth val="0"/>
        </c:ser>
        <c:dLbls>
          <c:showLegendKey val="0"/>
          <c:showVal val="0"/>
          <c:showCatName val="0"/>
          <c:showSerName val="0"/>
          <c:showPercent val="0"/>
          <c:showBubbleSize val="0"/>
        </c:dLbls>
        <c:marker val="1"/>
        <c:smooth val="0"/>
        <c:axId val="303358720"/>
        <c:axId val="303360640"/>
      </c:lineChart>
      <c:catAx>
        <c:axId val="303358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zh-CN"/>
          </a:p>
        </c:txPr>
        <c:crossAx val="303360640"/>
        <c:crosses val="autoZero"/>
        <c:auto val="1"/>
        <c:lblAlgn val="ctr"/>
        <c:lblOffset val="100"/>
        <c:noMultiLvlLbl val="0"/>
      </c:catAx>
      <c:valAx>
        <c:axId val="30336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tx1"/>
                    </a:solidFill>
                    <a:latin typeface="+mn-lt"/>
                    <a:ea typeface="+mn-ea"/>
                    <a:cs typeface="+mn-cs"/>
                  </a:defRPr>
                </a:pPr>
                <a:r>
                  <a:rPr lang="en-US" altLang="zh-CN" b="1">
                    <a:solidFill>
                      <a:schemeClr val="tx1"/>
                    </a:solidFill>
                  </a:rPr>
                  <a:t>GB/S</a:t>
                </a:r>
                <a:endParaRPr lang="zh-CN" altLang="en-US" b="1">
                  <a:solidFill>
                    <a:schemeClr val="tx1"/>
                  </a:solidFill>
                </a:endParaRPr>
              </a:p>
            </c:rich>
          </c:tx>
          <c:overlay val="0"/>
          <c:spPr>
            <a:noFill/>
            <a:ln>
              <a:noFill/>
            </a:ln>
            <a:effectLst/>
          </c:sp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03358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w="9525" cap="flat" cmpd="sng" algn="ctr">
      <a:solidFill>
        <a:schemeClr val="tx1">
          <a:lumMod val="15000"/>
          <a:lumOff val="85000"/>
        </a:schemeClr>
      </a:solidFill>
      <a:round/>
    </a:ln>
    <a:effectLst/>
  </c:spPr>
  <c:txPr>
    <a:bodyPr/>
    <a:lstStyle/>
    <a:p>
      <a:pPr>
        <a:defRPr/>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spc="120" normalizeH="0" baseline="0">
                <a:solidFill>
                  <a:schemeClr val="tx1"/>
                </a:solidFill>
                <a:latin typeface="+mn-lt"/>
                <a:ea typeface="+mn-ea"/>
                <a:cs typeface="+mn-cs"/>
              </a:defRPr>
            </a:pPr>
            <a:r>
              <a:rPr lang="en-US" altLang="zh-CN">
                <a:solidFill>
                  <a:schemeClr val="tx1"/>
                </a:solidFill>
              </a:rPr>
              <a:t>BenchMark</a:t>
            </a:r>
            <a:r>
              <a:rPr lang="zh-CN" altLang="en-US">
                <a:solidFill>
                  <a:schemeClr val="tx1"/>
                </a:solidFill>
              </a:rPr>
              <a:t>写操作</a:t>
            </a:r>
            <a:r>
              <a:rPr lang="en-US" altLang="zh-CN">
                <a:solidFill>
                  <a:schemeClr val="tx1"/>
                </a:solidFill>
              </a:rPr>
              <a:t>(1)</a:t>
            </a:r>
            <a:endParaRPr lang="zh-CN">
              <a:solidFill>
                <a:schemeClr val="tx1"/>
              </a:solidFill>
            </a:endParaRPr>
          </a:p>
        </c:rich>
      </c:tx>
      <c:overlay val="0"/>
      <c:spPr>
        <a:noFill/>
        <a:ln>
          <a:noFill/>
        </a:ln>
        <a:effectLst/>
      </c:spPr>
    </c:title>
    <c:autoTitleDeleted val="0"/>
    <c:plotArea>
      <c:layout/>
      <c:lineChart>
        <c:grouping val="standard"/>
        <c:varyColors val="0"/>
        <c:ser>
          <c:idx val="0"/>
          <c:order val="0"/>
          <c:tx>
            <c:strRef>
              <c:f>Sheet1!$F$45</c:f>
              <c:strCache>
                <c:ptCount val="1"/>
                <c:pt idx="0">
                  <c:v>crc</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Sheet1!$G$44:$L$44</c:f>
              <c:numCache>
                <c:formatCode>General</c:formatCode>
                <c:ptCount val="6"/>
                <c:pt idx="0">
                  <c:v>1</c:v>
                </c:pt>
                <c:pt idx="1">
                  <c:v>2</c:v>
                </c:pt>
                <c:pt idx="2">
                  <c:v>3</c:v>
                </c:pt>
                <c:pt idx="3">
                  <c:v>4</c:v>
                </c:pt>
                <c:pt idx="4">
                  <c:v>5</c:v>
                </c:pt>
                <c:pt idx="5">
                  <c:v>6</c:v>
                </c:pt>
              </c:numCache>
            </c:numRef>
          </c:cat>
          <c:val>
            <c:numRef>
              <c:f>Sheet1!$G$45:$L$45</c:f>
              <c:numCache>
                <c:formatCode>General</c:formatCode>
                <c:ptCount val="6"/>
                <c:pt idx="0">
                  <c:v>1.9584999999999999</c:v>
                </c:pt>
                <c:pt idx="1">
                  <c:v>1.9596</c:v>
                </c:pt>
                <c:pt idx="2">
                  <c:v>1.9615</c:v>
                </c:pt>
                <c:pt idx="3">
                  <c:v>1.9720000000000004</c:v>
                </c:pt>
                <c:pt idx="4">
                  <c:v>1.9643999999999999</c:v>
                </c:pt>
                <c:pt idx="5">
                  <c:v>1.9630000000000001</c:v>
                </c:pt>
              </c:numCache>
            </c:numRef>
          </c:val>
          <c:smooth val="0"/>
        </c:ser>
        <c:ser>
          <c:idx val="1"/>
          <c:order val="1"/>
          <c:tx>
            <c:strRef>
              <c:f>Sheet1!$F$46</c:f>
              <c:strCache>
                <c:ptCount val="1"/>
                <c:pt idx="0">
                  <c:v>fft</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numRef>
              <c:f>Sheet1!$G$44:$L$44</c:f>
              <c:numCache>
                <c:formatCode>General</c:formatCode>
                <c:ptCount val="6"/>
                <c:pt idx="0">
                  <c:v>1</c:v>
                </c:pt>
                <c:pt idx="1">
                  <c:v>2</c:v>
                </c:pt>
                <c:pt idx="2">
                  <c:v>3</c:v>
                </c:pt>
                <c:pt idx="3">
                  <c:v>4</c:v>
                </c:pt>
                <c:pt idx="4">
                  <c:v>5</c:v>
                </c:pt>
                <c:pt idx="5">
                  <c:v>6</c:v>
                </c:pt>
              </c:numCache>
            </c:numRef>
          </c:cat>
          <c:val>
            <c:numRef>
              <c:f>Sheet1!$G$46:$L$46</c:f>
              <c:numCache>
                <c:formatCode>General</c:formatCode>
                <c:ptCount val="6"/>
                <c:pt idx="0">
                  <c:v>1.9602999999999999</c:v>
                </c:pt>
                <c:pt idx="1">
                  <c:v>1.9502999999999999</c:v>
                </c:pt>
                <c:pt idx="2">
                  <c:v>1.9615</c:v>
                </c:pt>
                <c:pt idx="3">
                  <c:v>1.9623999999999999</c:v>
                </c:pt>
                <c:pt idx="4">
                  <c:v>1.9581999999999999</c:v>
                </c:pt>
                <c:pt idx="5">
                  <c:v>1.9632000000000001</c:v>
                </c:pt>
              </c:numCache>
            </c:numRef>
          </c:val>
          <c:smooth val="0"/>
        </c:ser>
        <c:ser>
          <c:idx val="2"/>
          <c:order val="2"/>
          <c:tx>
            <c:strRef>
              <c:f>Sheet1!$F$47</c:f>
              <c:strCache>
                <c:ptCount val="1"/>
                <c:pt idx="0">
                  <c:v>dijikstra</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numRef>
              <c:f>Sheet1!$G$44:$L$44</c:f>
              <c:numCache>
                <c:formatCode>General</c:formatCode>
                <c:ptCount val="6"/>
                <c:pt idx="0">
                  <c:v>1</c:v>
                </c:pt>
                <c:pt idx="1">
                  <c:v>2</c:v>
                </c:pt>
                <c:pt idx="2">
                  <c:v>3</c:v>
                </c:pt>
                <c:pt idx="3">
                  <c:v>4</c:v>
                </c:pt>
                <c:pt idx="4">
                  <c:v>5</c:v>
                </c:pt>
                <c:pt idx="5">
                  <c:v>6</c:v>
                </c:pt>
              </c:numCache>
            </c:numRef>
          </c:cat>
          <c:val>
            <c:numRef>
              <c:f>Sheet1!$G$47:$L$47</c:f>
              <c:numCache>
                <c:formatCode>General</c:formatCode>
                <c:ptCount val="6"/>
                <c:pt idx="0">
                  <c:v>1.9622999999999999</c:v>
                </c:pt>
                <c:pt idx="1">
                  <c:v>1.9551000000000001</c:v>
                </c:pt>
                <c:pt idx="2">
                  <c:v>1.9603999999999999</c:v>
                </c:pt>
                <c:pt idx="3">
                  <c:v>1.9512</c:v>
                </c:pt>
                <c:pt idx="4">
                  <c:v>1.9591000000000001</c:v>
                </c:pt>
                <c:pt idx="5">
                  <c:v>1.9576</c:v>
                </c:pt>
              </c:numCache>
            </c:numRef>
          </c:val>
          <c:smooth val="0"/>
        </c:ser>
        <c:ser>
          <c:idx val="3"/>
          <c:order val="3"/>
          <c:tx>
            <c:strRef>
              <c:f>Sheet1!$F$48</c:f>
              <c:strCache>
                <c:ptCount val="1"/>
                <c:pt idx="0">
                  <c:v>patricia</c:v>
                </c:pt>
              </c:strCache>
            </c:strRef>
          </c:tx>
          <c:spPr>
            <a:ln w="22225" cap="rnd">
              <a:solidFill>
                <a:schemeClr val="accent4"/>
              </a:solidFill>
              <a:round/>
            </a:ln>
            <a:effectLst/>
          </c:spPr>
          <c:marker>
            <c:symbol val="x"/>
            <c:size val="6"/>
            <c:spPr>
              <a:noFill/>
              <a:ln w="9525">
                <a:solidFill>
                  <a:schemeClr val="accent4"/>
                </a:solidFill>
                <a:round/>
              </a:ln>
              <a:effectLst/>
            </c:spPr>
          </c:marker>
          <c:cat>
            <c:numRef>
              <c:f>Sheet1!$G$44:$L$44</c:f>
              <c:numCache>
                <c:formatCode>General</c:formatCode>
                <c:ptCount val="6"/>
                <c:pt idx="0">
                  <c:v>1</c:v>
                </c:pt>
                <c:pt idx="1">
                  <c:v>2</c:v>
                </c:pt>
                <c:pt idx="2">
                  <c:v>3</c:v>
                </c:pt>
                <c:pt idx="3">
                  <c:v>4</c:v>
                </c:pt>
                <c:pt idx="4">
                  <c:v>5</c:v>
                </c:pt>
                <c:pt idx="5">
                  <c:v>6</c:v>
                </c:pt>
              </c:numCache>
            </c:numRef>
          </c:cat>
          <c:val>
            <c:numRef>
              <c:f>Sheet1!$G$48:$L$48</c:f>
              <c:numCache>
                <c:formatCode>General</c:formatCode>
                <c:ptCount val="6"/>
                <c:pt idx="0">
                  <c:v>1.9592000000000001</c:v>
                </c:pt>
                <c:pt idx="1">
                  <c:v>1.9653</c:v>
                </c:pt>
                <c:pt idx="2">
                  <c:v>1.9609000000000001</c:v>
                </c:pt>
                <c:pt idx="3">
                  <c:v>1.9645999999999999</c:v>
                </c:pt>
                <c:pt idx="4">
                  <c:v>1.9562999999999999</c:v>
                </c:pt>
                <c:pt idx="5">
                  <c:v>1.9612000000000001</c:v>
                </c:pt>
              </c:numCache>
            </c:numRef>
          </c:val>
          <c:smooth val="0"/>
        </c:ser>
        <c:ser>
          <c:idx val="4"/>
          <c:order val="4"/>
          <c:tx>
            <c:strRef>
              <c:f>Sheet1!$F$49</c:f>
              <c:strCache>
                <c:ptCount val="1"/>
                <c:pt idx="0">
                  <c:v>qsort_num</c:v>
                </c:pt>
              </c:strCache>
            </c:strRef>
          </c:tx>
          <c:spPr>
            <a:ln w="22225" cap="rnd">
              <a:solidFill>
                <a:schemeClr val="accent5"/>
              </a:solidFill>
              <a:round/>
            </a:ln>
            <a:effectLst/>
          </c:spPr>
          <c:marker>
            <c:symbol val="star"/>
            <c:size val="6"/>
            <c:spPr>
              <a:noFill/>
              <a:ln w="9525">
                <a:solidFill>
                  <a:schemeClr val="accent5"/>
                </a:solidFill>
                <a:round/>
              </a:ln>
              <a:effectLst/>
            </c:spPr>
          </c:marker>
          <c:cat>
            <c:numRef>
              <c:f>Sheet1!$G$44:$L$44</c:f>
              <c:numCache>
                <c:formatCode>General</c:formatCode>
                <c:ptCount val="6"/>
                <c:pt idx="0">
                  <c:v>1</c:v>
                </c:pt>
                <c:pt idx="1">
                  <c:v>2</c:v>
                </c:pt>
                <c:pt idx="2">
                  <c:v>3</c:v>
                </c:pt>
                <c:pt idx="3">
                  <c:v>4</c:v>
                </c:pt>
                <c:pt idx="4">
                  <c:v>5</c:v>
                </c:pt>
                <c:pt idx="5">
                  <c:v>6</c:v>
                </c:pt>
              </c:numCache>
            </c:numRef>
          </c:cat>
          <c:val>
            <c:numRef>
              <c:f>Sheet1!$G$49:$L$49</c:f>
              <c:numCache>
                <c:formatCode>General</c:formatCode>
                <c:ptCount val="6"/>
                <c:pt idx="0">
                  <c:v>1.9669000000000001</c:v>
                </c:pt>
                <c:pt idx="1">
                  <c:v>1.9702999999999999</c:v>
                </c:pt>
                <c:pt idx="2">
                  <c:v>1.9592000000000001</c:v>
                </c:pt>
                <c:pt idx="3">
                  <c:v>1.9602999999999999</c:v>
                </c:pt>
                <c:pt idx="4">
                  <c:v>1.9652000000000001</c:v>
                </c:pt>
                <c:pt idx="5">
                  <c:v>1.9583999999999999</c:v>
                </c:pt>
              </c:numCache>
            </c:numRef>
          </c:val>
          <c:smooth val="0"/>
        </c:ser>
        <c:ser>
          <c:idx val="5"/>
          <c:order val="5"/>
          <c:tx>
            <c:strRef>
              <c:f>Sheet1!$F$50</c:f>
              <c:strCache>
                <c:ptCount val="1"/>
                <c:pt idx="0">
                  <c:v>Matrix_add</c:v>
                </c:pt>
              </c:strCache>
            </c:strRef>
          </c:tx>
          <c:spPr>
            <a:ln w="22225" cap="rnd">
              <a:solidFill>
                <a:schemeClr val="accent6"/>
              </a:solidFill>
              <a:round/>
            </a:ln>
            <a:effectLst/>
          </c:spPr>
          <c:marker>
            <c:symbol val="circle"/>
            <c:size val="6"/>
            <c:spPr>
              <a:solidFill>
                <a:schemeClr val="accent6"/>
              </a:solidFill>
              <a:ln w="9525">
                <a:solidFill>
                  <a:schemeClr val="accent6"/>
                </a:solidFill>
                <a:round/>
              </a:ln>
              <a:effectLst/>
            </c:spPr>
          </c:marker>
          <c:cat>
            <c:numRef>
              <c:f>Sheet1!$G$44:$L$44</c:f>
              <c:numCache>
                <c:formatCode>General</c:formatCode>
                <c:ptCount val="6"/>
                <c:pt idx="0">
                  <c:v>1</c:v>
                </c:pt>
                <c:pt idx="1">
                  <c:v>2</c:v>
                </c:pt>
                <c:pt idx="2">
                  <c:v>3</c:v>
                </c:pt>
                <c:pt idx="3">
                  <c:v>4</c:v>
                </c:pt>
                <c:pt idx="4">
                  <c:v>5</c:v>
                </c:pt>
                <c:pt idx="5">
                  <c:v>6</c:v>
                </c:pt>
              </c:numCache>
            </c:numRef>
          </c:cat>
          <c:val>
            <c:numRef>
              <c:f>Sheet1!$G$50:$L$50</c:f>
              <c:numCache>
                <c:formatCode>General</c:formatCode>
                <c:ptCount val="6"/>
                <c:pt idx="0">
                  <c:v>1.9596</c:v>
                </c:pt>
                <c:pt idx="1">
                  <c:v>1.9641999999999999</c:v>
                </c:pt>
                <c:pt idx="2">
                  <c:v>1.9702000000000004</c:v>
                </c:pt>
                <c:pt idx="3">
                  <c:v>1.9569000000000001</c:v>
                </c:pt>
                <c:pt idx="4">
                  <c:v>1.9663999999999999</c:v>
                </c:pt>
                <c:pt idx="5">
                  <c:v>1.9689000000000001</c:v>
                </c:pt>
              </c:numCache>
            </c:numRef>
          </c:val>
          <c:smooth val="0"/>
        </c:ser>
        <c:ser>
          <c:idx val="6"/>
          <c:order val="6"/>
          <c:tx>
            <c:strRef>
              <c:f>Sheet1!$F$51</c:f>
              <c:strCache>
                <c:ptCount val="1"/>
                <c:pt idx="0">
                  <c:v>Matrix_mul</c:v>
                </c:pt>
              </c:strCache>
            </c:strRef>
          </c:tx>
          <c:spPr>
            <a:ln w="22225" cap="rnd">
              <a:solidFill>
                <a:schemeClr val="accent1">
                  <a:lumMod val="60000"/>
                </a:schemeClr>
              </a:solidFill>
              <a:round/>
            </a:ln>
            <a:effectLst/>
          </c:spPr>
          <c:marker>
            <c:symbol val="plus"/>
            <c:size val="6"/>
            <c:spPr>
              <a:noFill/>
              <a:ln w="9525">
                <a:solidFill>
                  <a:schemeClr val="accent1">
                    <a:lumMod val="60000"/>
                  </a:schemeClr>
                </a:solidFill>
                <a:round/>
              </a:ln>
              <a:effectLst/>
            </c:spPr>
          </c:marker>
          <c:cat>
            <c:numRef>
              <c:f>Sheet1!$G$44:$L$44</c:f>
              <c:numCache>
                <c:formatCode>General</c:formatCode>
                <c:ptCount val="6"/>
                <c:pt idx="0">
                  <c:v>1</c:v>
                </c:pt>
                <c:pt idx="1">
                  <c:v>2</c:v>
                </c:pt>
                <c:pt idx="2">
                  <c:v>3</c:v>
                </c:pt>
                <c:pt idx="3">
                  <c:v>4</c:v>
                </c:pt>
                <c:pt idx="4">
                  <c:v>5</c:v>
                </c:pt>
                <c:pt idx="5">
                  <c:v>6</c:v>
                </c:pt>
              </c:numCache>
            </c:numRef>
          </c:cat>
          <c:val>
            <c:numRef>
              <c:f>Sheet1!$G$51:$L$51</c:f>
              <c:numCache>
                <c:formatCode>General</c:formatCode>
                <c:ptCount val="6"/>
                <c:pt idx="0">
                  <c:v>1.9640000000000004</c:v>
                </c:pt>
                <c:pt idx="1">
                  <c:v>1.9626999999999999</c:v>
                </c:pt>
                <c:pt idx="2">
                  <c:v>1.9585999999999999</c:v>
                </c:pt>
                <c:pt idx="3">
                  <c:v>1.9603200000000001</c:v>
                </c:pt>
                <c:pt idx="4">
                  <c:v>1.9630000000000001</c:v>
                </c:pt>
                <c:pt idx="5">
                  <c:v>1.9574</c:v>
                </c:pt>
              </c:numCache>
            </c:numRef>
          </c:val>
          <c:smooth val="0"/>
        </c:ser>
        <c:dLbls>
          <c:showLegendKey val="0"/>
          <c:showVal val="0"/>
          <c:showCatName val="0"/>
          <c:showSerName val="0"/>
          <c:showPercent val="0"/>
          <c:showBubbleSize val="0"/>
        </c:dLbls>
        <c:marker val="1"/>
        <c:smooth val="0"/>
        <c:axId val="303441408"/>
        <c:axId val="303443328"/>
      </c:lineChart>
      <c:catAx>
        <c:axId val="303441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zh-CN"/>
          </a:p>
        </c:txPr>
        <c:crossAx val="303443328"/>
        <c:crosses val="autoZero"/>
        <c:auto val="1"/>
        <c:lblAlgn val="ctr"/>
        <c:lblOffset val="100"/>
        <c:noMultiLvlLbl val="0"/>
      </c:catAx>
      <c:valAx>
        <c:axId val="303443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tx1"/>
                    </a:solidFill>
                    <a:latin typeface="+mn-lt"/>
                    <a:ea typeface="+mn-ea"/>
                    <a:cs typeface="+mn-cs"/>
                  </a:defRPr>
                </a:pPr>
                <a:r>
                  <a:rPr lang="en-US" altLang="zh-CN" b="1">
                    <a:solidFill>
                      <a:schemeClr val="tx1"/>
                    </a:solidFill>
                  </a:rPr>
                  <a:t>GB/S</a:t>
                </a:r>
                <a:endParaRPr lang="zh-CN" altLang="en-US" b="1">
                  <a:solidFill>
                    <a:schemeClr val="tx1"/>
                  </a:solidFill>
                </a:endParaRPr>
              </a:p>
            </c:rich>
          </c:tx>
          <c:overlay val="0"/>
          <c:spPr>
            <a:noFill/>
            <a:ln>
              <a:noFill/>
            </a:ln>
            <a:effectLst/>
          </c:sp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034414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w="9525" cap="flat" cmpd="sng" algn="ctr">
      <a:solidFill>
        <a:schemeClr val="tx1">
          <a:lumMod val="15000"/>
          <a:lumOff val="85000"/>
        </a:schemeClr>
      </a:solidFill>
      <a:round/>
    </a:ln>
    <a:effectLst/>
  </c:spPr>
  <c:txPr>
    <a:bodyPr/>
    <a:lstStyle/>
    <a:p>
      <a:pPr>
        <a:defRPr/>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spc="120" normalizeH="0" baseline="0">
                <a:solidFill>
                  <a:schemeClr val="tx1"/>
                </a:solidFill>
                <a:latin typeface="+mn-lt"/>
                <a:ea typeface="+mn-ea"/>
                <a:cs typeface="+mn-cs"/>
              </a:defRPr>
            </a:pPr>
            <a:r>
              <a:rPr lang="en-US" altLang="zh-CN" b="1">
                <a:solidFill>
                  <a:schemeClr val="tx1"/>
                </a:solidFill>
              </a:rPr>
              <a:t>BenchMark</a:t>
            </a:r>
            <a:r>
              <a:rPr lang="zh-CN" altLang="en-US" b="1">
                <a:solidFill>
                  <a:schemeClr val="tx1"/>
                </a:solidFill>
              </a:rPr>
              <a:t>写操作</a:t>
            </a:r>
            <a:r>
              <a:rPr lang="en-US" altLang="zh-CN" b="1">
                <a:solidFill>
                  <a:schemeClr val="tx1"/>
                </a:solidFill>
              </a:rPr>
              <a:t>(2)</a:t>
            </a:r>
            <a:endParaRPr lang="zh-CN" b="1">
              <a:solidFill>
                <a:schemeClr val="tx1"/>
              </a:solidFill>
            </a:endParaRPr>
          </a:p>
        </c:rich>
      </c:tx>
      <c:overlay val="0"/>
      <c:spPr>
        <a:noFill/>
        <a:ln>
          <a:noFill/>
        </a:ln>
        <a:effectLst/>
      </c:spPr>
    </c:title>
    <c:autoTitleDeleted val="0"/>
    <c:plotArea>
      <c:layout/>
      <c:lineChart>
        <c:grouping val="standard"/>
        <c:varyColors val="0"/>
        <c:ser>
          <c:idx val="0"/>
          <c:order val="0"/>
          <c:tx>
            <c:strRef>
              <c:f>Sheet1!$F$53</c:f>
              <c:strCache>
                <c:ptCount val="1"/>
                <c:pt idx="0">
                  <c:v>BubbleSort</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Sheet1!$G$52:$L$52</c:f>
              <c:numCache>
                <c:formatCode>General</c:formatCode>
                <c:ptCount val="6"/>
                <c:pt idx="0">
                  <c:v>1</c:v>
                </c:pt>
                <c:pt idx="1">
                  <c:v>2</c:v>
                </c:pt>
                <c:pt idx="2">
                  <c:v>3</c:v>
                </c:pt>
                <c:pt idx="3">
                  <c:v>4</c:v>
                </c:pt>
                <c:pt idx="4">
                  <c:v>5</c:v>
                </c:pt>
                <c:pt idx="5">
                  <c:v>6</c:v>
                </c:pt>
              </c:numCache>
            </c:numRef>
          </c:cat>
          <c:val>
            <c:numRef>
              <c:f>Sheet1!$G$53:$L$53</c:f>
              <c:numCache>
                <c:formatCode>General</c:formatCode>
                <c:ptCount val="6"/>
                <c:pt idx="0">
                  <c:v>1.9896</c:v>
                </c:pt>
                <c:pt idx="1">
                  <c:v>1.9742000000000004</c:v>
                </c:pt>
                <c:pt idx="2">
                  <c:v>1.9739</c:v>
                </c:pt>
                <c:pt idx="3">
                  <c:v>1.9812000000000001</c:v>
                </c:pt>
                <c:pt idx="4">
                  <c:v>1.9844999999999999</c:v>
                </c:pt>
                <c:pt idx="5">
                  <c:v>1.9866999999999999</c:v>
                </c:pt>
              </c:numCache>
            </c:numRef>
          </c:val>
          <c:smooth val="0"/>
        </c:ser>
        <c:ser>
          <c:idx val="1"/>
          <c:order val="1"/>
          <c:tx>
            <c:strRef>
              <c:f>Sheet1!$F$54</c:f>
              <c:strCache>
                <c:ptCount val="1"/>
                <c:pt idx="0">
                  <c:v>ChooseSort</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numRef>
              <c:f>Sheet1!$G$52:$L$52</c:f>
              <c:numCache>
                <c:formatCode>General</c:formatCode>
                <c:ptCount val="6"/>
                <c:pt idx="0">
                  <c:v>1</c:v>
                </c:pt>
                <c:pt idx="1">
                  <c:v>2</c:v>
                </c:pt>
                <c:pt idx="2">
                  <c:v>3</c:v>
                </c:pt>
                <c:pt idx="3">
                  <c:v>4</c:v>
                </c:pt>
                <c:pt idx="4">
                  <c:v>5</c:v>
                </c:pt>
                <c:pt idx="5">
                  <c:v>6</c:v>
                </c:pt>
              </c:numCache>
            </c:numRef>
          </c:cat>
          <c:val>
            <c:numRef>
              <c:f>Sheet1!$G$54:$L$54</c:f>
              <c:numCache>
                <c:formatCode>General</c:formatCode>
                <c:ptCount val="6"/>
                <c:pt idx="0">
                  <c:v>1.9769000000000001</c:v>
                </c:pt>
                <c:pt idx="1">
                  <c:v>1.9877</c:v>
                </c:pt>
                <c:pt idx="2">
                  <c:v>1.9885999999999999</c:v>
                </c:pt>
                <c:pt idx="3">
                  <c:v>1.9742000000000004</c:v>
                </c:pt>
                <c:pt idx="4">
                  <c:v>1.9854000000000001</c:v>
                </c:pt>
                <c:pt idx="5">
                  <c:v>1.9835</c:v>
                </c:pt>
              </c:numCache>
            </c:numRef>
          </c:val>
          <c:smooth val="0"/>
        </c:ser>
        <c:ser>
          <c:idx val="2"/>
          <c:order val="2"/>
          <c:tx>
            <c:strRef>
              <c:f>Sheet1!$F$55</c:f>
              <c:strCache>
                <c:ptCount val="1"/>
                <c:pt idx="0">
                  <c:v>qsort_string</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numRef>
              <c:f>Sheet1!$G$52:$L$52</c:f>
              <c:numCache>
                <c:formatCode>General</c:formatCode>
                <c:ptCount val="6"/>
                <c:pt idx="0">
                  <c:v>1</c:v>
                </c:pt>
                <c:pt idx="1">
                  <c:v>2</c:v>
                </c:pt>
                <c:pt idx="2">
                  <c:v>3</c:v>
                </c:pt>
                <c:pt idx="3">
                  <c:v>4</c:v>
                </c:pt>
                <c:pt idx="4">
                  <c:v>5</c:v>
                </c:pt>
                <c:pt idx="5">
                  <c:v>6</c:v>
                </c:pt>
              </c:numCache>
            </c:numRef>
          </c:cat>
          <c:val>
            <c:numRef>
              <c:f>Sheet1!$G$55:$L$55</c:f>
              <c:numCache>
                <c:formatCode>General</c:formatCode>
                <c:ptCount val="6"/>
                <c:pt idx="0">
                  <c:v>1.9722999999999999</c:v>
                </c:pt>
                <c:pt idx="1">
                  <c:v>1.9744999999999999</c:v>
                </c:pt>
                <c:pt idx="2">
                  <c:v>1.9767999999999999</c:v>
                </c:pt>
                <c:pt idx="3">
                  <c:v>1.9813000000000001</c:v>
                </c:pt>
                <c:pt idx="4">
                  <c:v>1.9694</c:v>
                </c:pt>
                <c:pt idx="5">
                  <c:v>1.9730000000000001</c:v>
                </c:pt>
              </c:numCache>
            </c:numRef>
          </c:val>
          <c:smooth val="0"/>
        </c:ser>
        <c:ser>
          <c:idx val="3"/>
          <c:order val="3"/>
          <c:tx>
            <c:strRef>
              <c:f>Sheet1!$F$56</c:f>
              <c:strCache>
                <c:ptCount val="1"/>
                <c:pt idx="0">
                  <c:v>BF_Match</c:v>
                </c:pt>
              </c:strCache>
            </c:strRef>
          </c:tx>
          <c:spPr>
            <a:ln w="22225" cap="rnd">
              <a:solidFill>
                <a:schemeClr val="accent4"/>
              </a:solidFill>
              <a:round/>
            </a:ln>
            <a:effectLst/>
          </c:spPr>
          <c:marker>
            <c:symbol val="x"/>
            <c:size val="6"/>
            <c:spPr>
              <a:noFill/>
              <a:ln w="9525">
                <a:solidFill>
                  <a:schemeClr val="accent4"/>
                </a:solidFill>
                <a:round/>
              </a:ln>
              <a:effectLst/>
            </c:spPr>
          </c:marker>
          <c:cat>
            <c:numRef>
              <c:f>Sheet1!$G$52:$L$52</c:f>
              <c:numCache>
                <c:formatCode>General</c:formatCode>
                <c:ptCount val="6"/>
                <c:pt idx="0">
                  <c:v>1</c:v>
                </c:pt>
                <c:pt idx="1">
                  <c:v>2</c:v>
                </c:pt>
                <c:pt idx="2">
                  <c:v>3</c:v>
                </c:pt>
                <c:pt idx="3">
                  <c:v>4</c:v>
                </c:pt>
                <c:pt idx="4">
                  <c:v>5</c:v>
                </c:pt>
                <c:pt idx="5">
                  <c:v>6</c:v>
                </c:pt>
              </c:numCache>
            </c:numRef>
          </c:cat>
          <c:val>
            <c:numRef>
              <c:f>Sheet1!$G$56:$L$56</c:f>
              <c:numCache>
                <c:formatCode>General</c:formatCode>
                <c:ptCount val="6"/>
                <c:pt idx="0">
                  <c:v>1.9592000000000001</c:v>
                </c:pt>
                <c:pt idx="1">
                  <c:v>1.9650000000000001</c:v>
                </c:pt>
                <c:pt idx="2">
                  <c:v>1.9585999999999999</c:v>
                </c:pt>
                <c:pt idx="3">
                  <c:v>1.9570000000000001</c:v>
                </c:pt>
                <c:pt idx="4">
                  <c:v>1.9626999999999999</c:v>
                </c:pt>
                <c:pt idx="5">
                  <c:v>1.9634</c:v>
                </c:pt>
              </c:numCache>
            </c:numRef>
          </c:val>
          <c:smooth val="0"/>
        </c:ser>
        <c:ser>
          <c:idx val="4"/>
          <c:order val="4"/>
          <c:tx>
            <c:strRef>
              <c:f>Sheet1!$F$57</c:f>
              <c:strCache>
                <c:ptCount val="1"/>
                <c:pt idx="0">
                  <c:v>KMP_Match</c:v>
                </c:pt>
              </c:strCache>
            </c:strRef>
          </c:tx>
          <c:spPr>
            <a:ln w="22225" cap="rnd">
              <a:solidFill>
                <a:schemeClr val="accent5"/>
              </a:solidFill>
              <a:round/>
            </a:ln>
            <a:effectLst/>
          </c:spPr>
          <c:marker>
            <c:symbol val="star"/>
            <c:size val="6"/>
            <c:spPr>
              <a:noFill/>
              <a:ln w="9525">
                <a:solidFill>
                  <a:schemeClr val="accent5"/>
                </a:solidFill>
                <a:round/>
              </a:ln>
              <a:effectLst/>
            </c:spPr>
          </c:marker>
          <c:cat>
            <c:numRef>
              <c:f>Sheet1!$G$52:$L$52</c:f>
              <c:numCache>
                <c:formatCode>General</c:formatCode>
                <c:ptCount val="6"/>
                <c:pt idx="0">
                  <c:v>1</c:v>
                </c:pt>
                <c:pt idx="1">
                  <c:v>2</c:v>
                </c:pt>
                <c:pt idx="2">
                  <c:v>3</c:v>
                </c:pt>
                <c:pt idx="3">
                  <c:v>4</c:v>
                </c:pt>
                <c:pt idx="4">
                  <c:v>5</c:v>
                </c:pt>
                <c:pt idx="5">
                  <c:v>6</c:v>
                </c:pt>
              </c:numCache>
            </c:numRef>
          </c:cat>
          <c:val>
            <c:numRef>
              <c:f>Sheet1!$G$57:$L$57</c:f>
              <c:numCache>
                <c:formatCode>General</c:formatCode>
                <c:ptCount val="6"/>
                <c:pt idx="0">
                  <c:v>1.9641999999999999</c:v>
                </c:pt>
                <c:pt idx="1">
                  <c:v>1.9612000000000001</c:v>
                </c:pt>
                <c:pt idx="2">
                  <c:v>1.9579</c:v>
                </c:pt>
                <c:pt idx="3">
                  <c:v>1.9630000000000001</c:v>
                </c:pt>
                <c:pt idx="4">
                  <c:v>1.9646999999999999</c:v>
                </c:pt>
                <c:pt idx="5">
                  <c:v>1.9590000000000001</c:v>
                </c:pt>
              </c:numCache>
            </c:numRef>
          </c:val>
          <c:smooth val="0"/>
        </c:ser>
        <c:ser>
          <c:idx val="5"/>
          <c:order val="5"/>
          <c:tx>
            <c:strRef>
              <c:f>Sheet1!$F$58</c:f>
              <c:strCache>
                <c:ptCount val="1"/>
                <c:pt idx="0">
                  <c:v>Rand_Access</c:v>
                </c:pt>
              </c:strCache>
            </c:strRef>
          </c:tx>
          <c:spPr>
            <a:ln w="22225" cap="rnd">
              <a:solidFill>
                <a:schemeClr val="accent6"/>
              </a:solidFill>
              <a:round/>
            </a:ln>
            <a:effectLst/>
          </c:spPr>
          <c:marker>
            <c:symbol val="circle"/>
            <c:size val="6"/>
            <c:spPr>
              <a:solidFill>
                <a:schemeClr val="accent6"/>
              </a:solidFill>
              <a:ln w="9525">
                <a:solidFill>
                  <a:schemeClr val="accent6"/>
                </a:solidFill>
                <a:round/>
              </a:ln>
              <a:effectLst/>
            </c:spPr>
          </c:marker>
          <c:cat>
            <c:numRef>
              <c:f>Sheet1!$G$52:$L$52</c:f>
              <c:numCache>
                <c:formatCode>General</c:formatCode>
                <c:ptCount val="6"/>
                <c:pt idx="0">
                  <c:v>1</c:v>
                </c:pt>
                <c:pt idx="1">
                  <c:v>2</c:v>
                </c:pt>
                <c:pt idx="2">
                  <c:v>3</c:v>
                </c:pt>
                <c:pt idx="3">
                  <c:v>4</c:v>
                </c:pt>
                <c:pt idx="4">
                  <c:v>5</c:v>
                </c:pt>
                <c:pt idx="5">
                  <c:v>6</c:v>
                </c:pt>
              </c:numCache>
            </c:numRef>
          </c:cat>
          <c:val>
            <c:numRef>
              <c:f>Sheet1!$G$58:$L$58</c:f>
              <c:numCache>
                <c:formatCode>General</c:formatCode>
                <c:ptCount val="6"/>
                <c:pt idx="0">
                  <c:v>1.9678</c:v>
                </c:pt>
                <c:pt idx="1">
                  <c:v>1.9658</c:v>
                </c:pt>
                <c:pt idx="2">
                  <c:v>1.9692000000000001</c:v>
                </c:pt>
                <c:pt idx="3">
                  <c:v>1.9703999999999999</c:v>
                </c:pt>
                <c:pt idx="4">
                  <c:v>1.9764999999999999</c:v>
                </c:pt>
                <c:pt idx="5">
                  <c:v>1.9722000000000004</c:v>
                </c:pt>
              </c:numCache>
            </c:numRef>
          </c:val>
          <c:smooth val="0"/>
        </c:ser>
        <c:dLbls>
          <c:showLegendKey val="0"/>
          <c:showVal val="0"/>
          <c:showCatName val="0"/>
          <c:showSerName val="0"/>
          <c:showPercent val="0"/>
          <c:showBubbleSize val="0"/>
        </c:dLbls>
        <c:marker val="1"/>
        <c:smooth val="0"/>
        <c:axId val="303766912"/>
        <c:axId val="303777280"/>
      </c:lineChart>
      <c:catAx>
        <c:axId val="303766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zh-CN"/>
          </a:p>
        </c:txPr>
        <c:crossAx val="303777280"/>
        <c:crosses val="autoZero"/>
        <c:auto val="1"/>
        <c:lblAlgn val="ctr"/>
        <c:lblOffset val="100"/>
        <c:noMultiLvlLbl val="0"/>
      </c:catAx>
      <c:valAx>
        <c:axId val="3037772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tx1"/>
                    </a:solidFill>
                    <a:latin typeface="+mn-lt"/>
                    <a:ea typeface="+mn-ea"/>
                    <a:cs typeface="+mn-cs"/>
                  </a:defRPr>
                </a:pPr>
                <a:r>
                  <a:rPr lang="en-US" altLang="zh-CN" b="1" i="0">
                    <a:solidFill>
                      <a:schemeClr val="tx1"/>
                    </a:solidFill>
                  </a:rPr>
                  <a:t>GB/S</a:t>
                </a:r>
                <a:endParaRPr lang="zh-CN" altLang="en-US" b="1" i="0">
                  <a:solidFill>
                    <a:schemeClr val="tx1"/>
                  </a:solidFill>
                </a:endParaRPr>
              </a:p>
            </c:rich>
          </c:tx>
          <c:overlay val="0"/>
          <c:spPr>
            <a:noFill/>
            <a:ln>
              <a:noFill/>
            </a:ln>
            <a:effectLst/>
          </c:sp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037669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w="9525" cap="flat" cmpd="sng" algn="ctr">
      <a:solidFill>
        <a:schemeClr val="tx1">
          <a:lumMod val="15000"/>
          <a:lumOff val="85000"/>
        </a:schemeClr>
      </a:solidFill>
      <a:round/>
    </a:ln>
    <a:effectLst/>
  </c:spPr>
  <c:txPr>
    <a:bodyPr/>
    <a:lstStyle/>
    <a:p>
      <a:pPr>
        <a:defRPr/>
      </a:pPr>
      <a:endParaRPr lang="zh-CN"/>
    </a:p>
  </c:txPr>
  <c:externalData r:id="rId2">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5.emf"/><Relationship Id="rId1" Type="http://schemas.openxmlformats.org/officeDocument/2006/relationships/image" Target="../media/image4.emf"/><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5648B1-8EE9-42E7-92F6-6A59E5A76251}" type="datetimeFigureOut">
              <a:rPr lang="zh-CN" altLang="en-US" smtClean="0"/>
              <a:t>2018/12/18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A68DC1-9F65-4F18-8768-32047C78C9A1}" type="slidenum">
              <a:rPr lang="zh-CN" altLang="en-US" smtClean="0"/>
              <a:t>‹#›</a:t>
            </a:fld>
            <a:endParaRPr lang="zh-CN" altLang="en-US"/>
          </a:p>
        </p:txBody>
      </p:sp>
    </p:spTree>
    <p:extLst>
      <p:ext uri="{BB962C8B-B14F-4D97-AF65-F5344CB8AC3E}">
        <p14:creationId xmlns:p14="http://schemas.microsoft.com/office/powerpoint/2010/main" val="2515787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With the development of multi-core system and big data application, computer system is becoming more and more data-centric. Consequently, large capacity memory is demanded in order to improve the data processing performance. However, the traditional DRAM based memory faces the limitation of both scalability and energy consumption due to its inherent physical properties and charging work mechanism.</a:t>
            </a:r>
          </a:p>
          <a:p>
            <a:r>
              <a:rPr lang="en-US" altLang="zh-CN" dirty="0" smtClean="0">
                <a:solidFill>
                  <a:srgbClr val="FF0000"/>
                </a:solidFill>
              </a:rPr>
              <a:t>Researches show that the DRAM-based main memory accounts for 40% of the total energy consumption of modern computer systems.</a:t>
            </a:r>
          </a:p>
          <a:p>
            <a:endParaRPr lang="en-US" altLang="zh-CN" dirty="0" smtClean="0"/>
          </a:p>
          <a:p>
            <a:r>
              <a:rPr lang="en-US" altLang="zh-CN" sz="1200" b="0" i="0" u="none" strike="noStrike" kern="1200" baseline="0" dirty="0" smtClean="0">
                <a:solidFill>
                  <a:schemeClr val="tx1"/>
                </a:solidFill>
                <a:latin typeface="Arial" pitchFamily="34" charset="0"/>
                <a:ea typeface="宋体" pitchFamily="2" charset="-122"/>
                <a:cs typeface="+mn-cs"/>
              </a:rPr>
              <a:t>Phase Change Memory (PCM) is one of the most promising and rapidly developed technologies, which is byte addressable, higher density (has the potential to scale down to 5nm [5]), lower power consumption and has nanosecond range access time.</a:t>
            </a:r>
          </a:p>
          <a:p>
            <a:endParaRPr lang="en-US" altLang="zh-CN" sz="1200" b="0" i="0" u="none" strike="noStrike" kern="1200" baseline="0" dirty="0" smtClean="0">
              <a:solidFill>
                <a:schemeClr val="tx1"/>
              </a:solidFill>
              <a:latin typeface="Arial" pitchFamily="34" charset="0"/>
              <a:ea typeface="宋体" pitchFamily="2" charset="-122"/>
              <a:cs typeface="+mn-cs"/>
            </a:endParaRPr>
          </a:p>
          <a:p>
            <a:r>
              <a:rPr lang="en-US" altLang="zh-CN" sz="1200" b="0" i="0" u="none" strike="noStrike" kern="1200" baseline="0" dirty="0" smtClean="0">
                <a:solidFill>
                  <a:schemeClr val="tx1"/>
                </a:solidFill>
                <a:latin typeface="Arial" pitchFamily="34" charset="0"/>
                <a:ea typeface="宋体" pitchFamily="2" charset="-122"/>
                <a:cs typeface="+mn-cs"/>
              </a:rPr>
              <a:t>Many researchers have put forward the idea of design main memory architecture with both DRAM and PCM. Some studies suggest to use a small DRAM as an upper-level buffer for the main memory of only PCM. On the other hand, there also have been some work on having parallel PCM and DRAM which constitute the unified main address space.</a:t>
            </a:r>
            <a:endParaRPr lang="zh-CN" altLang="en-US" dirty="0"/>
          </a:p>
        </p:txBody>
      </p:sp>
      <p:sp>
        <p:nvSpPr>
          <p:cNvPr id="4" name="日期占位符 3"/>
          <p:cNvSpPr>
            <a:spLocks noGrp="1"/>
          </p:cNvSpPr>
          <p:nvPr>
            <p:ph type="dt" idx="10"/>
          </p:nvPr>
        </p:nvSpPr>
        <p:spPr/>
        <p:txBody>
          <a:bodyPr/>
          <a:lstStyle/>
          <a:p>
            <a:pPr>
              <a:defRPr/>
            </a:pPr>
            <a:fld id="{522D4352-9056-48EA-A648-9532075712E1}" type="datetime1">
              <a:rPr lang="zh-CN" altLang="en-US" smtClean="0"/>
              <a:pPr>
                <a:defRPr/>
              </a:pPr>
              <a:t>2018/12/18</a:t>
            </a:fld>
            <a:endParaRPr lang="en-US" altLang="zh-CN"/>
          </a:p>
        </p:txBody>
      </p:sp>
      <p:sp>
        <p:nvSpPr>
          <p:cNvPr id="5" name="灯片编号占位符 4"/>
          <p:cNvSpPr>
            <a:spLocks noGrp="1"/>
          </p:cNvSpPr>
          <p:nvPr>
            <p:ph type="sldNum" sz="quarter" idx="11"/>
          </p:nvPr>
        </p:nvSpPr>
        <p:spPr/>
        <p:txBody>
          <a:bodyPr/>
          <a:lstStyle/>
          <a:p>
            <a:pPr>
              <a:defRPr/>
            </a:pPr>
            <a:fld id="{AD33F612-D3F3-4717-8647-415AAAA1A265}" type="slidenum">
              <a:rPr lang="en-US" altLang="zh-CN" smtClean="0"/>
              <a:pPr>
                <a:defRPr/>
              </a:pPr>
              <a:t>1</a:t>
            </a:fld>
            <a:endParaRPr lang="en-US" altLang="zh-CN"/>
          </a:p>
        </p:txBody>
      </p:sp>
    </p:spTree>
    <p:extLst>
      <p:ext uri="{BB962C8B-B14F-4D97-AF65-F5344CB8AC3E}">
        <p14:creationId xmlns:p14="http://schemas.microsoft.com/office/powerpoint/2010/main" val="2414902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 write operation on page P3, this</a:t>
            </a:r>
            <a:r>
              <a:rPr lang="en-US" altLang="zh-CN" baseline="0" dirty="0" smtClean="0"/>
              <a:t> page is write-intensive and is in PCM, so it triggers the migration from PCM to DRAM.</a:t>
            </a:r>
          </a:p>
          <a:p>
            <a:r>
              <a:rPr lang="en-US" altLang="zh-CN" baseline="0" dirty="0" smtClean="0"/>
              <a:t>First, the pointer </a:t>
            </a:r>
            <a:r>
              <a:rPr lang="en-US" altLang="zh-CN" baseline="0" dirty="0" err="1" smtClean="0"/>
              <a:t>H</a:t>
            </a:r>
            <a:r>
              <a:rPr lang="en-US" altLang="zh-CN" baseline="-25000" dirty="0" err="1" smtClean="0"/>
              <a:t>dram</a:t>
            </a:r>
            <a:r>
              <a:rPr lang="en-US" altLang="zh-CN" baseline="0" dirty="0" smtClean="0"/>
              <a:t> searches around LIST CL and modifies the flag bits of each passed page </a:t>
            </a:r>
            <a:r>
              <a:rPr lang="en-US" altLang="zh-CN" sz="1200" b="0" i="0" kern="1200" dirty="0" smtClean="0">
                <a:solidFill>
                  <a:schemeClr val="tx1"/>
                </a:solidFill>
                <a:effectLst/>
                <a:latin typeface="Arial" pitchFamily="34" charset="0"/>
                <a:ea typeface="宋体" pitchFamily="2" charset="-122"/>
                <a:cs typeface="+mn-cs"/>
              </a:rPr>
              <a:t>concurrently </a:t>
            </a:r>
            <a:r>
              <a:rPr lang="en-US" altLang="zh-CN" baseline="0" dirty="0" smtClean="0"/>
              <a:t>as shown in this slide.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Second, find the </a:t>
            </a:r>
            <a:r>
              <a:rPr lang="en-US" altLang="zh-CN" sz="1200" b="0" i="0" u="none" strike="noStrike" kern="1200" dirty="0" smtClean="0">
                <a:solidFill>
                  <a:schemeClr val="tx1"/>
                </a:solidFill>
                <a:effectLst/>
                <a:latin typeface="Arial" pitchFamily="34" charset="0"/>
                <a:ea typeface="宋体" pitchFamily="2" charset="-122"/>
                <a:cs typeface="+mn-cs"/>
              </a:rPr>
              <a:t>suitable </a:t>
            </a:r>
            <a:r>
              <a:rPr lang="en-US" altLang="zh-CN" baseline="0" dirty="0" smtClean="0"/>
              <a:t>page E, so evict it and save the flag into LIST HLL.</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Third, Migrate P3 to  E of DRAM.</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aseline="0" dirty="0" smtClean="0"/>
          </a:p>
        </p:txBody>
      </p:sp>
      <p:sp>
        <p:nvSpPr>
          <p:cNvPr id="4" name="日期占位符 3"/>
          <p:cNvSpPr>
            <a:spLocks noGrp="1"/>
          </p:cNvSpPr>
          <p:nvPr>
            <p:ph type="dt" idx="10"/>
          </p:nvPr>
        </p:nvSpPr>
        <p:spPr/>
        <p:txBody>
          <a:bodyPr/>
          <a:lstStyle/>
          <a:p>
            <a:pPr>
              <a:defRPr/>
            </a:pPr>
            <a:fld id="{522D4352-9056-48EA-A648-9532075712E1}" type="datetime1">
              <a:rPr lang="zh-CN" altLang="en-US" smtClean="0"/>
              <a:pPr>
                <a:defRPr/>
              </a:pPr>
              <a:t>2018/12/18</a:t>
            </a:fld>
            <a:endParaRPr lang="en-US" altLang="zh-CN"/>
          </a:p>
        </p:txBody>
      </p:sp>
      <p:sp>
        <p:nvSpPr>
          <p:cNvPr id="5" name="灯片编号占位符 4"/>
          <p:cNvSpPr>
            <a:spLocks noGrp="1"/>
          </p:cNvSpPr>
          <p:nvPr>
            <p:ph type="sldNum" sz="quarter" idx="11"/>
          </p:nvPr>
        </p:nvSpPr>
        <p:spPr/>
        <p:txBody>
          <a:bodyPr/>
          <a:lstStyle/>
          <a:p>
            <a:pPr>
              <a:defRPr/>
            </a:pPr>
            <a:fld id="{AD33F612-D3F3-4717-8647-415AAAA1A265}" type="slidenum">
              <a:rPr lang="en-US" altLang="zh-CN" smtClean="0"/>
              <a:pPr>
                <a:defRPr/>
              </a:pPr>
              <a:t>10</a:t>
            </a:fld>
            <a:endParaRPr lang="en-US" altLang="zh-CN"/>
          </a:p>
        </p:txBody>
      </p:sp>
    </p:spTree>
    <p:extLst>
      <p:ext uri="{BB962C8B-B14F-4D97-AF65-F5344CB8AC3E}">
        <p14:creationId xmlns:p14="http://schemas.microsoft.com/office/powerpoint/2010/main" val="671605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a:t>
            </a:r>
            <a:r>
              <a:rPr lang="en-US" altLang="zh-CN" baseline="0" dirty="0" smtClean="0"/>
              <a:t> write operation for X, but page X is not in memory, it triggers Page Replace.</a:t>
            </a:r>
          </a:p>
          <a:p>
            <a:endParaRPr lang="en-US" altLang="zh-CN" baseline="0" dirty="0" smtClean="0"/>
          </a:p>
          <a:p>
            <a:r>
              <a:rPr lang="en-US" altLang="zh-CN" baseline="0" dirty="0" smtClean="0"/>
              <a:t>Firstly, searches around LIST HLL for giving a </a:t>
            </a:r>
            <a:r>
              <a:rPr lang="en-US" altLang="zh-CN" baseline="0" dirty="0" err="1" smtClean="0"/>
              <a:t>judgement</a:t>
            </a:r>
            <a:r>
              <a:rPr lang="en-US" altLang="zh-CN" baseline="0" dirty="0" smtClean="0"/>
              <a:t> that the page X is a new one or re-loaded.</a:t>
            </a:r>
          </a:p>
          <a:p>
            <a:r>
              <a:rPr lang="en-US" altLang="zh-CN" baseline="0" dirty="0" smtClean="0"/>
              <a:t>Now, we assume page X is a re-loaded page and is write-intensive. </a:t>
            </a:r>
          </a:p>
          <a:p>
            <a:r>
              <a:rPr lang="en-US" altLang="zh-CN" baseline="0" dirty="0" smtClean="0"/>
              <a:t>So, searches around CL by </a:t>
            </a:r>
            <a:r>
              <a:rPr lang="en-US" altLang="zh-CN" baseline="0" dirty="0" err="1" smtClean="0"/>
              <a:t>H</a:t>
            </a:r>
            <a:r>
              <a:rPr lang="en-US" altLang="zh-CN" baseline="-25000" dirty="0" err="1" smtClean="0"/>
              <a:t>dram</a:t>
            </a:r>
            <a:r>
              <a:rPr lang="en-US" altLang="zh-CN" baseline="0" dirty="0" smtClean="0"/>
              <a:t> and modifies the flag bits of each passed page </a:t>
            </a:r>
            <a:r>
              <a:rPr lang="en-US" altLang="zh-CN" sz="1200" b="0" i="0" kern="1200" dirty="0" smtClean="0">
                <a:solidFill>
                  <a:schemeClr val="tx1"/>
                </a:solidFill>
                <a:effectLst/>
                <a:latin typeface="Arial" pitchFamily="34" charset="0"/>
                <a:ea typeface="宋体" pitchFamily="2" charset="-122"/>
                <a:cs typeface="+mn-cs"/>
              </a:rPr>
              <a:t>concurrently </a:t>
            </a:r>
            <a:r>
              <a:rPr lang="en-US" altLang="zh-CN" baseline="0" dirty="0" smtClean="0"/>
              <a:t>as shown in this slide.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To find the </a:t>
            </a:r>
            <a:r>
              <a:rPr lang="en-US" altLang="zh-CN" sz="1200" b="0" i="0" u="none" strike="noStrike" kern="1200" dirty="0" smtClean="0">
                <a:solidFill>
                  <a:schemeClr val="tx1"/>
                </a:solidFill>
                <a:effectLst/>
                <a:latin typeface="Arial" pitchFamily="34" charset="0"/>
                <a:ea typeface="宋体" pitchFamily="2" charset="-122"/>
                <a:cs typeface="+mn-cs"/>
              </a:rPr>
              <a:t>suitable </a:t>
            </a:r>
            <a:r>
              <a:rPr lang="en-US" altLang="zh-CN" baseline="0" dirty="0" smtClean="0"/>
              <a:t>page E, so evict it and save the flag into LIST HLL.</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At the last, Replace X to  E of DRAM.</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aseline="0" dirty="0" smtClean="0"/>
          </a:p>
          <a:p>
            <a:endParaRPr lang="en-US" altLang="zh-CN" baseline="0" dirty="0" smtClean="0"/>
          </a:p>
          <a:p>
            <a:endParaRPr lang="zh-CN" altLang="en-US" dirty="0"/>
          </a:p>
        </p:txBody>
      </p:sp>
      <p:sp>
        <p:nvSpPr>
          <p:cNvPr id="4" name="日期占位符 3"/>
          <p:cNvSpPr>
            <a:spLocks noGrp="1"/>
          </p:cNvSpPr>
          <p:nvPr>
            <p:ph type="dt" idx="10"/>
          </p:nvPr>
        </p:nvSpPr>
        <p:spPr/>
        <p:txBody>
          <a:bodyPr/>
          <a:lstStyle/>
          <a:p>
            <a:pPr>
              <a:defRPr/>
            </a:pPr>
            <a:fld id="{522D4352-9056-48EA-A648-9532075712E1}" type="datetime1">
              <a:rPr lang="zh-CN" altLang="en-US" smtClean="0"/>
              <a:pPr>
                <a:defRPr/>
              </a:pPr>
              <a:t>2018/12/18</a:t>
            </a:fld>
            <a:endParaRPr lang="en-US" altLang="zh-CN"/>
          </a:p>
        </p:txBody>
      </p:sp>
      <p:sp>
        <p:nvSpPr>
          <p:cNvPr id="5" name="灯片编号占位符 4"/>
          <p:cNvSpPr>
            <a:spLocks noGrp="1"/>
          </p:cNvSpPr>
          <p:nvPr>
            <p:ph type="sldNum" sz="quarter" idx="11"/>
          </p:nvPr>
        </p:nvSpPr>
        <p:spPr/>
        <p:txBody>
          <a:bodyPr/>
          <a:lstStyle/>
          <a:p>
            <a:pPr>
              <a:defRPr/>
            </a:pPr>
            <a:fld id="{AD33F612-D3F3-4717-8647-415AAAA1A265}" type="slidenum">
              <a:rPr lang="en-US" altLang="zh-CN" smtClean="0"/>
              <a:pPr>
                <a:defRPr/>
              </a:pPr>
              <a:t>11</a:t>
            </a:fld>
            <a:endParaRPr lang="en-US" altLang="zh-CN"/>
          </a:p>
        </p:txBody>
      </p:sp>
    </p:spTree>
    <p:extLst>
      <p:ext uri="{BB962C8B-B14F-4D97-AF65-F5344CB8AC3E}">
        <p14:creationId xmlns:p14="http://schemas.microsoft.com/office/powerpoint/2010/main" val="1385111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 read operation for Y, but page Y is not in memory, it triggers Page Replace.</a:t>
            </a:r>
          </a:p>
          <a:p>
            <a:endParaRPr lang="en-US" altLang="zh-CN" dirty="0" smtClean="0"/>
          </a:p>
          <a:p>
            <a:r>
              <a:rPr lang="en-US" altLang="zh-CN" dirty="0" smtClean="0"/>
              <a:t>Firstly, searches around LIST HLL for giving a </a:t>
            </a:r>
            <a:r>
              <a:rPr lang="en-US" altLang="zh-CN" dirty="0" err="1" smtClean="0"/>
              <a:t>judgement</a:t>
            </a:r>
            <a:r>
              <a:rPr lang="en-US" altLang="zh-CN" dirty="0" smtClean="0"/>
              <a:t> that the page X is a new one or re-loaded.</a:t>
            </a:r>
          </a:p>
          <a:p>
            <a:r>
              <a:rPr lang="en-US" altLang="zh-CN" dirty="0" smtClean="0"/>
              <a:t>Now, we assume page X is a new</a:t>
            </a:r>
            <a:r>
              <a:rPr lang="en-US" altLang="zh-CN" baseline="0" dirty="0" smtClean="0"/>
              <a:t> one</a:t>
            </a:r>
            <a:r>
              <a:rPr lang="en-US" altLang="zh-CN" dirty="0" smtClean="0"/>
              <a:t>. </a:t>
            </a:r>
          </a:p>
          <a:p>
            <a:r>
              <a:rPr lang="en-US" altLang="zh-CN" dirty="0" smtClean="0"/>
              <a:t>So, searches around CL by </a:t>
            </a:r>
            <a:r>
              <a:rPr lang="en-US" altLang="zh-CN" dirty="0" err="1" smtClean="0"/>
              <a:t>H</a:t>
            </a:r>
            <a:r>
              <a:rPr lang="en-US" altLang="zh-CN" baseline="-25000" dirty="0" err="1" smtClean="0"/>
              <a:t>rep</a:t>
            </a:r>
            <a:r>
              <a:rPr lang="en-US" altLang="zh-CN" dirty="0" smtClean="0"/>
              <a:t> and modifies the flag bits of each passed page concurrently as shown in this slide.</a:t>
            </a:r>
          </a:p>
          <a:p>
            <a:r>
              <a:rPr lang="en-US" altLang="zh-CN" dirty="0" smtClean="0"/>
              <a:t>To find the suitable page E, so evict it and save the flag into LIST HLL.</a:t>
            </a:r>
          </a:p>
          <a:p>
            <a:r>
              <a:rPr lang="en-US" altLang="zh-CN" dirty="0" smtClean="0"/>
              <a:t>At the last, Replace Y to  E of DRAM.</a:t>
            </a:r>
          </a:p>
          <a:p>
            <a:endParaRPr lang="zh-CN" altLang="en-US" dirty="0"/>
          </a:p>
        </p:txBody>
      </p:sp>
      <p:sp>
        <p:nvSpPr>
          <p:cNvPr id="4" name="日期占位符 3"/>
          <p:cNvSpPr>
            <a:spLocks noGrp="1"/>
          </p:cNvSpPr>
          <p:nvPr>
            <p:ph type="dt" idx="10"/>
          </p:nvPr>
        </p:nvSpPr>
        <p:spPr/>
        <p:txBody>
          <a:bodyPr/>
          <a:lstStyle/>
          <a:p>
            <a:pPr>
              <a:defRPr/>
            </a:pPr>
            <a:fld id="{522D4352-9056-48EA-A648-9532075712E1}" type="datetime1">
              <a:rPr lang="zh-CN" altLang="en-US" smtClean="0"/>
              <a:pPr>
                <a:defRPr/>
              </a:pPr>
              <a:t>2018/12/18</a:t>
            </a:fld>
            <a:endParaRPr lang="en-US" altLang="zh-CN"/>
          </a:p>
        </p:txBody>
      </p:sp>
      <p:sp>
        <p:nvSpPr>
          <p:cNvPr id="5" name="灯片编号占位符 4"/>
          <p:cNvSpPr>
            <a:spLocks noGrp="1"/>
          </p:cNvSpPr>
          <p:nvPr>
            <p:ph type="sldNum" sz="quarter" idx="11"/>
          </p:nvPr>
        </p:nvSpPr>
        <p:spPr/>
        <p:txBody>
          <a:bodyPr/>
          <a:lstStyle/>
          <a:p>
            <a:pPr>
              <a:defRPr/>
            </a:pPr>
            <a:fld id="{AD33F612-D3F3-4717-8647-415AAAA1A265}" type="slidenum">
              <a:rPr lang="en-US" altLang="zh-CN" smtClean="0"/>
              <a:pPr>
                <a:defRPr/>
              </a:pPr>
              <a:t>12</a:t>
            </a:fld>
            <a:endParaRPr lang="en-US" altLang="zh-CN"/>
          </a:p>
        </p:txBody>
      </p:sp>
    </p:spTree>
    <p:extLst>
      <p:ext uri="{BB962C8B-B14F-4D97-AF65-F5344CB8AC3E}">
        <p14:creationId xmlns:p14="http://schemas.microsoft.com/office/powerpoint/2010/main" val="1083245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8612778-1691-493C-BB8E-7758624FB1AF}" type="slidenum">
              <a:rPr lang="en-US" altLang="zh-CN" smtClean="0">
                <a:solidFill>
                  <a:srgbClr val="000000"/>
                </a:solidFill>
              </a:rPr>
              <a:pPr>
                <a:defRPr/>
              </a:pPr>
              <a:t>19</a:t>
            </a:fld>
            <a:endParaRPr lang="en-US" altLang="zh-CN">
              <a:solidFill>
                <a:srgbClr val="000000"/>
              </a:solidFill>
            </a:endParaRPr>
          </a:p>
        </p:txBody>
      </p:sp>
    </p:spTree>
    <p:extLst>
      <p:ext uri="{BB962C8B-B14F-4D97-AF65-F5344CB8AC3E}">
        <p14:creationId xmlns:p14="http://schemas.microsoft.com/office/powerpoint/2010/main" val="145149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a:p>
        </p:txBody>
      </p:sp>
      <p:sp>
        <p:nvSpPr>
          <p:cNvPr id="4" name="灯片编号占位符 3"/>
          <p:cNvSpPr>
            <a:spLocks noGrp="1"/>
          </p:cNvSpPr>
          <p:nvPr>
            <p:ph type="sldNum" sz="quarter" idx="10"/>
          </p:nvPr>
        </p:nvSpPr>
        <p:spPr/>
        <p:txBody>
          <a:bodyPr/>
          <a:lstStyle/>
          <a:p>
            <a:pPr>
              <a:defRPr/>
            </a:pPr>
            <a:fld id="{18612778-1691-493C-BB8E-7758624FB1AF}" type="slidenum">
              <a:rPr lang="en-US" altLang="zh-CN" smtClean="0">
                <a:solidFill>
                  <a:srgbClr val="000000"/>
                </a:solidFill>
              </a:rPr>
              <a:pPr>
                <a:defRPr/>
              </a:pPr>
              <a:t>20</a:t>
            </a:fld>
            <a:endParaRPr lang="en-US" altLang="zh-CN">
              <a:solidFill>
                <a:srgbClr val="000000"/>
              </a:solidFill>
            </a:endParaRPr>
          </a:p>
        </p:txBody>
      </p:sp>
    </p:spTree>
    <p:extLst>
      <p:ext uri="{BB962C8B-B14F-4D97-AF65-F5344CB8AC3E}">
        <p14:creationId xmlns:p14="http://schemas.microsoft.com/office/powerpoint/2010/main" val="393994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a:p>
        </p:txBody>
      </p:sp>
      <p:sp>
        <p:nvSpPr>
          <p:cNvPr id="4" name="灯片编号占位符 3"/>
          <p:cNvSpPr>
            <a:spLocks noGrp="1"/>
          </p:cNvSpPr>
          <p:nvPr>
            <p:ph type="sldNum" sz="quarter" idx="10"/>
          </p:nvPr>
        </p:nvSpPr>
        <p:spPr/>
        <p:txBody>
          <a:bodyPr/>
          <a:lstStyle/>
          <a:p>
            <a:pPr>
              <a:defRPr/>
            </a:pPr>
            <a:fld id="{18612778-1691-493C-BB8E-7758624FB1AF}" type="slidenum">
              <a:rPr lang="en-US" altLang="zh-CN" smtClean="0">
                <a:solidFill>
                  <a:srgbClr val="000000"/>
                </a:solidFill>
              </a:rPr>
              <a:pPr>
                <a:defRPr/>
              </a:pPr>
              <a:t>21</a:t>
            </a:fld>
            <a:endParaRPr lang="en-US" altLang="zh-CN">
              <a:solidFill>
                <a:srgbClr val="000000"/>
              </a:solidFill>
            </a:endParaRPr>
          </a:p>
        </p:txBody>
      </p:sp>
    </p:spTree>
    <p:extLst>
      <p:ext uri="{BB962C8B-B14F-4D97-AF65-F5344CB8AC3E}">
        <p14:creationId xmlns:p14="http://schemas.microsoft.com/office/powerpoint/2010/main" val="393994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a:p>
        </p:txBody>
      </p:sp>
      <p:sp>
        <p:nvSpPr>
          <p:cNvPr id="4" name="灯片编号占位符 3"/>
          <p:cNvSpPr>
            <a:spLocks noGrp="1"/>
          </p:cNvSpPr>
          <p:nvPr>
            <p:ph type="sldNum" sz="quarter" idx="10"/>
          </p:nvPr>
        </p:nvSpPr>
        <p:spPr/>
        <p:txBody>
          <a:bodyPr/>
          <a:lstStyle/>
          <a:p>
            <a:pPr>
              <a:defRPr/>
            </a:pPr>
            <a:fld id="{18612778-1691-493C-BB8E-7758624FB1AF}" type="slidenum">
              <a:rPr lang="en-US" altLang="zh-CN" smtClean="0">
                <a:solidFill>
                  <a:srgbClr val="000000"/>
                </a:solidFill>
              </a:rPr>
              <a:pPr>
                <a:defRPr/>
              </a:pPr>
              <a:t>22</a:t>
            </a:fld>
            <a:endParaRPr lang="en-US" altLang="zh-CN">
              <a:solidFill>
                <a:srgbClr val="000000"/>
              </a:solidFill>
            </a:endParaRPr>
          </a:p>
        </p:txBody>
      </p:sp>
    </p:spTree>
    <p:extLst>
      <p:ext uri="{BB962C8B-B14F-4D97-AF65-F5344CB8AC3E}">
        <p14:creationId xmlns:p14="http://schemas.microsoft.com/office/powerpoint/2010/main" val="393994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ln/>
        </p:spPr>
      </p:sp>
      <p:sp>
        <p:nvSpPr>
          <p:cNvPr id="153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实现</a:t>
            </a:r>
            <a:r>
              <a:rPr lang="en-US" altLang="zh-CN" smtClean="0"/>
              <a:t>DDR3</a:t>
            </a:r>
            <a:r>
              <a:rPr lang="zh-CN" altLang="en-US" smtClean="0"/>
              <a:t>接口、</a:t>
            </a:r>
            <a:r>
              <a:rPr lang="en-US" altLang="zh-CN" smtClean="0"/>
              <a:t>MRAM</a:t>
            </a:r>
            <a:r>
              <a:rPr lang="zh-CN" altLang="en-US" smtClean="0"/>
              <a:t>阵列管理、</a:t>
            </a:r>
            <a:r>
              <a:rPr lang="en-US" altLang="zh-CN" smtClean="0"/>
              <a:t>DRAM</a:t>
            </a:r>
            <a:r>
              <a:rPr lang="zh-CN" altLang="en-US" smtClean="0"/>
              <a:t>管理</a:t>
            </a:r>
          </a:p>
          <a:p>
            <a:endParaRPr lang="zh-CN" altLang="en-US" smtClean="0"/>
          </a:p>
        </p:txBody>
      </p:sp>
      <p:sp>
        <p:nvSpPr>
          <p:cNvPr id="15364"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FA1DDECC-0C55-449C-91D0-95EAFBF3C165}" type="datetime1">
              <a:rPr lang="zh-CN" altLang="en-US" smtClean="0"/>
              <a:pPr/>
              <a:t>2018/12/18</a:t>
            </a:fld>
            <a:endParaRPr lang="en-US" altLang="zh-CN" smtClean="0"/>
          </a:p>
        </p:txBody>
      </p:sp>
      <p:sp>
        <p:nvSpPr>
          <p:cNvPr id="15365"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62E5006B-1460-4C7A-9D62-7F77ED6EEBAC}" type="slidenum">
              <a:rPr lang="en-US" altLang="zh-CN" smtClean="0"/>
              <a:pPr/>
              <a:t>31</a:t>
            </a:fld>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为实现较高的</a:t>
            </a:r>
            <a:r>
              <a:rPr lang="en-US" altLang="zh-CN" smtClean="0"/>
              <a:t>MRAM</a:t>
            </a:r>
            <a:r>
              <a:rPr lang="zh-CN" altLang="en-US" smtClean="0"/>
              <a:t>访存带宽，需要互联数十片</a:t>
            </a:r>
            <a:r>
              <a:rPr lang="en-US" altLang="zh-CN" smtClean="0"/>
              <a:t>MRAM</a:t>
            </a:r>
            <a:r>
              <a:rPr lang="zh-CN" altLang="en-US" smtClean="0"/>
              <a:t>芯片。每片</a:t>
            </a:r>
            <a:r>
              <a:rPr lang="en-US" altLang="zh-CN" smtClean="0"/>
              <a:t>MRAM</a:t>
            </a:r>
            <a:r>
              <a:rPr lang="zh-CN" altLang="en-US" smtClean="0"/>
              <a:t>需求的引脚数目约为</a:t>
            </a:r>
            <a:r>
              <a:rPr lang="en-US" altLang="zh-CN" smtClean="0"/>
              <a:t>38</a:t>
            </a:r>
            <a:r>
              <a:rPr lang="zh-CN" altLang="en-US" smtClean="0"/>
              <a:t>，</a:t>
            </a:r>
            <a:r>
              <a:rPr lang="en-US" altLang="zh-CN" smtClean="0"/>
              <a:t>48</a:t>
            </a:r>
            <a:r>
              <a:rPr lang="zh-CN" altLang="en-US" smtClean="0"/>
              <a:t>片</a:t>
            </a:r>
            <a:r>
              <a:rPr lang="en-US" altLang="zh-CN" smtClean="0"/>
              <a:t>MRAM</a:t>
            </a:r>
            <a:r>
              <a:rPr lang="zh-CN" altLang="en-US" smtClean="0"/>
              <a:t>互联的需求引脚数目需要达到</a:t>
            </a:r>
            <a:r>
              <a:rPr lang="en-US" altLang="zh-CN" smtClean="0"/>
              <a:t>1000</a:t>
            </a:r>
            <a:r>
              <a:rPr lang="zh-CN" altLang="en-US" smtClean="0"/>
              <a:t>根以上。目前，极少数的</a:t>
            </a:r>
            <a:r>
              <a:rPr lang="en-US" altLang="zh-CN" smtClean="0"/>
              <a:t>FPGA</a:t>
            </a:r>
            <a:r>
              <a:rPr lang="zh-CN" altLang="en-US" smtClean="0"/>
              <a:t>芯片用户</a:t>
            </a:r>
            <a:r>
              <a:rPr lang="en-US" altLang="zh-CN" smtClean="0"/>
              <a:t>IO</a:t>
            </a:r>
            <a:r>
              <a:rPr lang="zh-CN" altLang="en-US" smtClean="0"/>
              <a:t>数目可达到</a:t>
            </a:r>
            <a:r>
              <a:rPr lang="en-US" altLang="zh-CN" smtClean="0"/>
              <a:t>1000</a:t>
            </a:r>
            <a:r>
              <a:rPr lang="zh-CN" altLang="en-US" smtClean="0"/>
              <a:t>根以上，而且此类</a:t>
            </a:r>
            <a:r>
              <a:rPr lang="en-US" altLang="zh-CN" smtClean="0"/>
              <a:t>FPGA</a:t>
            </a:r>
            <a:r>
              <a:rPr lang="zh-CN" altLang="en-US" smtClean="0"/>
              <a:t>价格昂贵，外围电路更加复杂。考虑到</a:t>
            </a:r>
            <a:r>
              <a:rPr lang="en-US" altLang="zh-CN" smtClean="0"/>
              <a:t>MRAM</a:t>
            </a:r>
            <a:r>
              <a:rPr lang="zh-CN" altLang="en-US" smtClean="0"/>
              <a:t>单片数据访问速率约为</a:t>
            </a:r>
            <a:r>
              <a:rPr lang="en-US" altLang="zh-CN" smtClean="0"/>
              <a:t>25MHz</a:t>
            </a:r>
            <a:r>
              <a:rPr lang="zh-CN" altLang="en-US" smtClean="0"/>
              <a:t>，我们采用分级策略，第一级</a:t>
            </a:r>
            <a:r>
              <a:rPr lang="en-US" altLang="zh-CN" smtClean="0"/>
              <a:t>FPGA</a:t>
            </a:r>
            <a:r>
              <a:rPr lang="zh-CN" altLang="en-US" smtClean="0"/>
              <a:t>部署</a:t>
            </a:r>
            <a:r>
              <a:rPr lang="en-US" altLang="zh-CN" smtClean="0"/>
              <a:t>MRAM</a:t>
            </a:r>
            <a:r>
              <a:rPr lang="zh-CN" altLang="en-US" smtClean="0"/>
              <a:t>控制器，连接</a:t>
            </a:r>
            <a:r>
              <a:rPr lang="en-US" altLang="zh-CN" smtClean="0"/>
              <a:t>12</a:t>
            </a:r>
            <a:r>
              <a:rPr lang="zh-CN" altLang="en-US" smtClean="0"/>
              <a:t>片</a:t>
            </a:r>
            <a:r>
              <a:rPr lang="en-US" altLang="zh-CN" smtClean="0"/>
              <a:t>MRAM</a:t>
            </a:r>
            <a:r>
              <a:rPr lang="zh-CN" altLang="en-US" smtClean="0"/>
              <a:t>，约需要</a:t>
            </a:r>
            <a:r>
              <a:rPr lang="en-US" altLang="zh-CN" smtClean="0"/>
              <a:t>230</a:t>
            </a:r>
            <a:r>
              <a:rPr lang="zh-CN" altLang="en-US" smtClean="0"/>
              <a:t>根互连线，数据访问速率为</a:t>
            </a:r>
            <a:r>
              <a:rPr lang="en-US" altLang="zh-CN" smtClean="0"/>
              <a:t>25MHz</a:t>
            </a:r>
            <a:r>
              <a:rPr lang="zh-CN" altLang="en-US" smtClean="0"/>
              <a:t>。第二级，</a:t>
            </a:r>
            <a:r>
              <a:rPr lang="en-US" altLang="zh-CN" smtClean="0"/>
              <a:t>FPGA</a:t>
            </a:r>
            <a:r>
              <a:rPr lang="zh-CN" altLang="en-US" smtClean="0"/>
              <a:t>间采用更高频率（约</a:t>
            </a:r>
            <a:r>
              <a:rPr lang="en-US" altLang="zh-CN" smtClean="0"/>
              <a:t>140MHz</a:t>
            </a:r>
            <a:r>
              <a:rPr lang="zh-CN" altLang="en-US" smtClean="0"/>
              <a:t>）的数据访存时钟，从而实现以更少的互连线（约</a:t>
            </a:r>
            <a:r>
              <a:rPr lang="en-US" altLang="zh-CN" smtClean="0"/>
              <a:t>50</a:t>
            </a:r>
            <a:r>
              <a:rPr lang="zh-CN" altLang="en-US" smtClean="0"/>
              <a:t>根）实现需求的数据带宽。</a:t>
            </a:r>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8FDA3649-7A28-4025-918A-BE2C77B03066}" type="datetime1">
              <a:rPr lang="zh-CN" altLang="en-US" smtClean="0"/>
              <a:pPr/>
              <a:t>2018/12/18</a:t>
            </a:fld>
            <a:endParaRPr lang="en-US" altLang="zh-CN"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C4B25F86-29F7-46AC-816C-054AA0A216BC}" type="slidenum">
              <a:rPr lang="en-US" altLang="zh-CN" smtClean="0"/>
              <a:pPr/>
              <a:t>32</a:t>
            </a:fld>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p:spPr>
      </p:sp>
      <p:sp>
        <p:nvSpPr>
          <p:cNvPr id="19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组内并行，</a:t>
            </a:r>
            <a:r>
              <a:rPr lang="en-US" altLang="zh-CN" smtClean="0"/>
              <a:t>4</a:t>
            </a:r>
            <a:r>
              <a:rPr lang="zh-CN" altLang="en-US" smtClean="0"/>
              <a:t>片</a:t>
            </a:r>
            <a:r>
              <a:rPr lang="en-US" altLang="zh-CN" smtClean="0"/>
              <a:t>MRAM</a:t>
            </a:r>
            <a:r>
              <a:rPr lang="zh-CN" altLang="en-US" smtClean="0"/>
              <a:t>共享地址和控制线，数据线相互独立，使用扩展位宽的存储器控制方式。理论上，组内并行的</a:t>
            </a:r>
            <a:r>
              <a:rPr lang="en-US" altLang="zh-CN" smtClean="0"/>
              <a:t>MRAM</a:t>
            </a:r>
            <a:r>
              <a:rPr lang="zh-CN" altLang="en-US" smtClean="0"/>
              <a:t>数量越多，相同</a:t>
            </a:r>
            <a:r>
              <a:rPr lang="en-US" altLang="zh-CN" smtClean="0"/>
              <a:t>FPGA</a:t>
            </a:r>
            <a:r>
              <a:rPr lang="zh-CN" altLang="en-US" smtClean="0"/>
              <a:t>可以连接更多的</a:t>
            </a:r>
            <a:r>
              <a:rPr lang="en-US" altLang="zh-CN" smtClean="0"/>
              <a:t>MRAM</a:t>
            </a:r>
            <a:r>
              <a:rPr lang="zh-CN" altLang="en-US" smtClean="0"/>
              <a:t>，存储子板的数量可以更少。但是，考虑到</a:t>
            </a:r>
            <a:r>
              <a:rPr lang="en-US" altLang="zh-CN" smtClean="0"/>
              <a:t>FPGA</a:t>
            </a:r>
            <a:r>
              <a:rPr lang="zh-CN" altLang="en-US" smtClean="0"/>
              <a:t>信号线在高速翻转下的驱动能力，地址线和控制线所驱动的</a:t>
            </a:r>
            <a:r>
              <a:rPr lang="en-US" altLang="zh-CN" smtClean="0"/>
              <a:t>MRAM</a:t>
            </a:r>
            <a:r>
              <a:rPr lang="zh-CN" altLang="en-US" smtClean="0"/>
              <a:t>芯片数量设定为</a:t>
            </a:r>
            <a:r>
              <a:rPr lang="en-US" altLang="zh-CN" smtClean="0"/>
              <a:t>4</a:t>
            </a:r>
            <a:r>
              <a:rPr lang="zh-CN" altLang="en-US" smtClean="0"/>
              <a:t>片，采用有限的信号线实现多片</a:t>
            </a:r>
            <a:r>
              <a:rPr lang="en-US" altLang="zh-CN" smtClean="0"/>
              <a:t>MRAM</a:t>
            </a:r>
            <a:r>
              <a:rPr lang="zh-CN" altLang="en-US" smtClean="0"/>
              <a:t>的控制。</a:t>
            </a:r>
            <a:endParaRPr lang="en-US" altLang="zh-CN" smtClean="0"/>
          </a:p>
          <a:p>
            <a:endParaRPr lang="zh-CN" altLang="en-US" smtClean="0"/>
          </a:p>
          <a:p>
            <a:r>
              <a:rPr lang="zh-CN" altLang="en-US" smtClean="0"/>
              <a:t>组间完全并行，每组</a:t>
            </a:r>
            <a:r>
              <a:rPr lang="en-US" altLang="zh-CN" smtClean="0"/>
              <a:t>MRAM</a:t>
            </a:r>
            <a:r>
              <a:rPr lang="zh-CN" altLang="en-US" smtClean="0"/>
              <a:t>读写通道完全独立，提供较大的灵活性。</a:t>
            </a:r>
          </a:p>
          <a:p>
            <a:endParaRPr lang="zh-CN" altLang="en-US" smtClean="0"/>
          </a:p>
        </p:txBody>
      </p:sp>
      <p:sp>
        <p:nvSpPr>
          <p:cNvPr id="19460"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DC6B86EB-6F48-4CC9-91CB-5857E3FCB2B7}" type="datetime1">
              <a:rPr lang="zh-CN" altLang="en-US" smtClean="0"/>
              <a:pPr/>
              <a:t>2018/12/18</a:t>
            </a:fld>
            <a:endParaRPr lang="en-US" altLang="zh-CN" smtClean="0"/>
          </a:p>
        </p:txBody>
      </p:sp>
      <p:sp>
        <p:nvSpPr>
          <p:cNvPr id="19461"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E28F4369-4AE4-4CEA-9F3D-814F6994CD27}" type="slidenum">
              <a:rPr lang="en-US" altLang="zh-CN" smtClean="0"/>
              <a:pPr/>
              <a:t>33</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相比较于传统传统</a:t>
            </a:r>
            <a:r>
              <a:rPr lang="en-US" altLang="zh-CN" dirty="0" smtClean="0"/>
              <a:t>DRAM</a:t>
            </a:r>
            <a:r>
              <a:rPr lang="zh-CN" altLang="en-US" dirty="0" smtClean="0"/>
              <a:t>内存，</a:t>
            </a:r>
            <a:r>
              <a:rPr lang="en-US" altLang="zh-CN" dirty="0" smtClean="0"/>
              <a:t>NVM</a:t>
            </a:r>
            <a:r>
              <a:rPr lang="zh-CN" altLang="en-US" dirty="0" smtClean="0"/>
              <a:t>具有密度大、静态功耗小、掉电非易失等特点。</a:t>
            </a:r>
            <a:endParaRPr lang="en-US" altLang="zh-CN" dirty="0" smtClean="0"/>
          </a:p>
          <a:p>
            <a:r>
              <a:rPr lang="zh-CN" altLang="en-US" dirty="0" smtClean="0"/>
              <a:t>然而，任何事物都具有两面性，</a:t>
            </a:r>
            <a:r>
              <a:rPr lang="en-US" altLang="zh-CN" dirty="0" smtClean="0"/>
              <a:t>NVM</a:t>
            </a:r>
            <a:r>
              <a:rPr lang="zh-CN" altLang="en-US" dirty="0" smtClean="0"/>
              <a:t>同样存在着明显缺点，如写功耗大，写延迟长，寿命有限等</a:t>
            </a:r>
            <a:endParaRPr lang="en-US" altLang="zh-CN" dirty="0" smtClean="0"/>
          </a:p>
          <a:p>
            <a:endParaRPr lang="en-US" altLang="zh-CN" dirty="0" smtClean="0"/>
          </a:p>
          <a:p>
            <a:r>
              <a:rPr lang="en-US" altLang="zh-CN" sz="1200" b="0" i="0" u="none" strike="noStrike" kern="1200" baseline="0" dirty="0" smtClean="0">
                <a:solidFill>
                  <a:schemeClr val="tx1"/>
                </a:solidFill>
                <a:latin typeface="Arial" pitchFamily="34" charset="0"/>
                <a:ea typeface="宋体" pitchFamily="2" charset="-122"/>
                <a:cs typeface="+mn-cs"/>
              </a:rPr>
              <a:t>Compared to DRAM, PCM typically has better power efficiency due to low background power and absence of refresh energy consumption. However, current NVM technologies such as PRAM usually suffer from low write endurance, as well as high write latency and power consumption. For instance, a detailed comparisons between DRAM and PRAM are shown in NEXT slide.</a:t>
            </a:r>
            <a:endParaRPr lang="zh-CN" altLang="en-US" dirty="0"/>
          </a:p>
        </p:txBody>
      </p:sp>
      <p:sp>
        <p:nvSpPr>
          <p:cNvPr id="4" name="日期占位符 3"/>
          <p:cNvSpPr>
            <a:spLocks noGrp="1"/>
          </p:cNvSpPr>
          <p:nvPr>
            <p:ph type="dt" idx="10"/>
          </p:nvPr>
        </p:nvSpPr>
        <p:spPr/>
        <p:txBody>
          <a:bodyPr/>
          <a:lstStyle/>
          <a:p>
            <a:pPr>
              <a:defRPr/>
            </a:pPr>
            <a:fld id="{ABF67633-AD1A-4F46-BAE9-6C58F843024F}" type="datetime1">
              <a:rPr lang="zh-CN" altLang="en-US" smtClean="0"/>
              <a:pPr>
                <a:defRPr/>
              </a:pPr>
              <a:t>2018/12/18</a:t>
            </a:fld>
            <a:endParaRPr lang="en-US" altLang="zh-CN"/>
          </a:p>
        </p:txBody>
      </p:sp>
      <p:sp>
        <p:nvSpPr>
          <p:cNvPr id="5" name="灯片编号占位符 4"/>
          <p:cNvSpPr>
            <a:spLocks noGrp="1"/>
          </p:cNvSpPr>
          <p:nvPr>
            <p:ph type="sldNum" sz="quarter" idx="11"/>
          </p:nvPr>
        </p:nvSpPr>
        <p:spPr/>
        <p:txBody>
          <a:bodyPr/>
          <a:lstStyle/>
          <a:p>
            <a:pPr>
              <a:defRPr/>
            </a:pPr>
            <a:fld id="{588D8E60-9B04-4749-97F8-EAE903601A1C}" type="slidenum">
              <a:rPr lang="en-US" altLang="zh-CN" smtClean="0"/>
              <a:pPr>
                <a:defRPr/>
              </a:pPr>
              <a:t>2</a:t>
            </a:fld>
            <a:endParaRPr lang="en-US" altLang="zh-CN"/>
          </a:p>
        </p:txBody>
      </p:sp>
    </p:spTree>
    <p:extLst>
      <p:ext uri="{BB962C8B-B14F-4D97-AF65-F5344CB8AC3E}">
        <p14:creationId xmlns:p14="http://schemas.microsoft.com/office/powerpoint/2010/main" val="3438195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p:spPr>
      </p:sp>
      <p:sp>
        <p:nvSpPr>
          <p:cNvPr id="20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子板</a:t>
            </a:r>
            <a:r>
              <a:rPr lang="en-US" altLang="zh-CN" smtClean="0"/>
              <a:t>FPGA</a:t>
            </a:r>
            <a:r>
              <a:rPr lang="zh-CN" altLang="en-US" smtClean="0"/>
              <a:t>与母板</a:t>
            </a:r>
            <a:r>
              <a:rPr lang="en-US" altLang="zh-CN" smtClean="0"/>
              <a:t>SOC</a:t>
            </a:r>
            <a:r>
              <a:rPr lang="zh-CN" altLang="en-US" smtClean="0"/>
              <a:t>的互联通道，采用</a:t>
            </a:r>
            <a:r>
              <a:rPr lang="en-US" altLang="zh-CN" smtClean="0"/>
              <a:t>DIMM</a:t>
            </a:r>
            <a:r>
              <a:rPr lang="zh-CN" altLang="en-US" smtClean="0"/>
              <a:t>形式实现，是原型系统中存储器访存的高速通道，数据翻转率高达</a:t>
            </a:r>
            <a:r>
              <a:rPr lang="en-US" altLang="zh-CN" smtClean="0"/>
              <a:t>140MHz</a:t>
            </a:r>
            <a:r>
              <a:rPr lang="zh-CN" altLang="en-US" smtClean="0"/>
              <a:t>。为保证高速通信下的数据准确性，在电路层面，我们采用</a:t>
            </a:r>
            <a:r>
              <a:rPr lang="en-US" altLang="zh-CN" smtClean="0"/>
              <a:t>50</a:t>
            </a:r>
            <a:r>
              <a:rPr lang="zh-CN" altLang="en-US" smtClean="0"/>
              <a:t>欧姆单端信号线，每根信号线在穿越</a:t>
            </a:r>
            <a:r>
              <a:rPr lang="en-US" altLang="zh-CN" smtClean="0"/>
              <a:t>DIMM</a:t>
            </a:r>
            <a:r>
              <a:rPr lang="zh-CN" altLang="en-US" smtClean="0"/>
              <a:t>物理接口时，配合接地信号线，确保参考平面的完整性；</a:t>
            </a:r>
            <a:r>
              <a:rPr lang="en-US" altLang="zh-CN" smtClean="0"/>
              <a:t>FPGA</a:t>
            </a:r>
            <a:r>
              <a:rPr lang="zh-CN" altLang="en-US" smtClean="0"/>
              <a:t>的</a:t>
            </a:r>
            <a:r>
              <a:rPr lang="en-US" altLang="zh-CN" smtClean="0"/>
              <a:t>IO</a:t>
            </a:r>
            <a:r>
              <a:rPr lang="zh-CN" altLang="en-US" smtClean="0"/>
              <a:t>选择 </a:t>
            </a:r>
            <a:r>
              <a:rPr lang="en-US" altLang="zh-CN" smtClean="0"/>
              <a:t>FAST</a:t>
            </a:r>
            <a:r>
              <a:rPr lang="zh-CN" altLang="en-US" smtClean="0"/>
              <a:t>模式，设定</a:t>
            </a:r>
            <a:r>
              <a:rPr lang="en-US" altLang="zh-CN" smtClean="0"/>
              <a:t>IO</a:t>
            </a:r>
            <a:r>
              <a:rPr lang="zh-CN" altLang="en-US" smtClean="0"/>
              <a:t>阻抗为</a:t>
            </a:r>
            <a:r>
              <a:rPr lang="en-US" altLang="zh-CN" smtClean="0"/>
              <a:t>50</a:t>
            </a:r>
            <a:r>
              <a:rPr lang="zh-CN" altLang="en-US" smtClean="0"/>
              <a:t>欧姆，实现阻抗匹配；在逻辑层面，采用输入输出引脚插入寄存器的方式，以流水线的策略降低后级逻辑的时序压力，确保</a:t>
            </a:r>
            <a:r>
              <a:rPr lang="en-US" altLang="zh-CN" smtClean="0"/>
              <a:t>FPGA</a:t>
            </a:r>
            <a:r>
              <a:rPr lang="zh-CN" altLang="en-US" smtClean="0"/>
              <a:t>内逻辑的高速运行。</a:t>
            </a:r>
          </a:p>
        </p:txBody>
      </p:sp>
      <p:sp>
        <p:nvSpPr>
          <p:cNvPr id="20484"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F4474369-877F-40CD-B47F-276A0D0FFA15}" type="datetime1">
              <a:rPr lang="zh-CN" altLang="en-US" smtClean="0"/>
              <a:pPr/>
              <a:t>2018/12/18</a:t>
            </a:fld>
            <a:endParaRPr lang="en-US" altLang="zh-CN" smtClean="0"/>
          </a:p>
        </p:txBody>
      </p:sp>
      <p:sp>
        <p:nvSpPr>
          <p:cNvPr id="20485"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BCA54A38-EEDF-4ACF-A796-ECB19DF5DFFE}" type="slidenum">
              <a:rPr lang="en-US" altLang="zh-CN" smtClean="0"/>
              <a:pPr/>
              <a:t>34</a:t>
            </a:fld>
            <a:endParaRPr lang="en-US"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800" dirty="0" smtClean="0"/>
          </a:p>
          <a:p>
            <a:r>
              <a:rPr lang="en-US" altLang="zh-CN" sz="1800" dirty="0" smtClean="0"/>
              <a:t>This is the platform</a:t>
            </a:r>
            <a:r>
              <a:rPr lang="en-US" altLang="zh-CN" sz="1800" baseline="0" dirty="0" smtClean="0"/>
              <a:t> developed with hybrid main memory architecture. The main board is a </a:t>
            </a:r>
            <a:r>
              <a:rPr lang="en-US" altLang="zh-CN" sz="1800" baseline="0" dirty="0" err="1" smtClean="0"/>
              <a:t>Zedboard</a:t>
            </a:r>
            <a:r>
              <a:rPr lang="en-US" altLang="zh-CN" sz="1800" baseline="0" dirty="0" smtClean="0"/>
              <a:t> with two DRAM chips. And the PCM board is connected to </a:t>
            </a:r>
            <a:r>
              <a:rPr lang="en-US" altLang="zh-CN" sz="1800" baseline="0" dirty="0" err="1" smtClean="0"/>
              <a:t>Zedboard</a:t>
            </a:r>
            <a:r>
              <a:rPr lang="en-US" altLang="zh-CN" sz="1800" baseline="0" dirty="0" smtClean="0"/>
              <a:t> with FMC interface. There are four PRAM chips on the board. The four chips are divided into two channels, each with two chips work in series.</a:t>
            </a:r>
            <a:endParaRPr lang="zh-CN" altLang="en-US" sz="1800" dirty="0"/>
          </a:p>
        </p:txBody>
      </p:sp>
      <p:sp>
        <p:nvSpPr>
          <p:cNvPr id="4" name="日期占位符 3"/>
          <p:cNvSpPr>
            <a:spLocks noGrp="1"/>
          </p:cNvSpPr>
          <p:nvPr>
            <p:ph type="dt" idx="10"/>
          </p:nvPr>
        </p:nvSpPr>
        <p:spPr/>
        <p:txBody>
          <a:bodyPr/>
          <a:lstStyle/>
          <a:p>
            <a:pPr>
              <a:defRPr/>
            </a:pPr>
            <a:fld id="{522D4352-9056-48EA-A648-9532075712E1}" type="datetime1">
              <a:rPr lang="zh-CN" altLang="en-US" smtClean="0"/>
              <a:pPr>
                <a:defRPr/>
              </a:pPr>
              <a:t>2018/12/18</a:t>
            </a:fld>
            <a:endParaRPr lang="en-US" altLang="zh-CN"/>
          </a:p>
        </p:txBody>
      </p:sp>
      <p:sp>
        <p:nvSpPr>
          <p:cNvPr id="5" name="灯片编号占位符 4"/>
          <p:cNvSpPr>
            <a:spLocks noGrp="1"/>
          </p:cNvSpPr>
          <p:nvPr>
            <p:ph type="sldNum" sz="quarter" idx="11"/>
          </p:nvPr>
        </p:nvSpPr>
        <p:spPr/>
        <p:txBody>
          <a:bodyPr/>
          <a:lstStyle/>
          <a:p>
            <a:pPr>
              <a:defRPr/>
            </a:pPr>
            <a:fld id="{AD33F612-D3F3-4717-8647-415AAAA1A265}" type="slidenum">
              <a:rPr lang="en-US" altLang="zh-CN" smtClean="0"/>
              <a:pPr>
                <a:defRPr/>
              </a:pPr>
              <a:t>35</a:t>
            </a:fld>
            <a:endParaRPr lang="en-US" altLang="zh-CN"/>
          </a:p>
        </p:txBody>
      </p:sp>
    </p:spTree>
    <p:extLst>
      <p:ext uri="{BB962C8B-B14F-4D97-AF65-F5344CB8AC3E}">
        <p14:creationId xmlns:p14="http://schemas.microsoft.com/office/powerpoint/2010/main" val="1117154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ChangeArrowheads="1" noTextEdit="1"/>
          </p:cNvSpPr>
          <p:nvPr>
            <p:ph type="sldImg" idx="4294967295"/>
          </p:nvPr>
        </p:nvSpPr>
        <p:spPr>
          <a:ln/>
        </p:spPr>
      </p:sp>
      <p:sp>
        <p:nvSpPr>
          <p:cNvPr id="17410" name="备注占位符 2"/>
          <p:cNvSpPr>
            <a:spLocks noGrp="1" noChangeArrowheads="1"/>
          </p:cNvSpPr>
          <p:nvPr>
            <p:ph type="body" idx="4294967295"/>
          </p:nvPr>
        </p:nvSpPr>
        <p:spPr/>
        <p:txBody>
          <a:bodyPr>
            <a:prstTxWarp prst="textNoShape">
              <a:avLst/>
            </a:prstTxWarp>
          </a:bodyPr>
          <a:lstStyle/>
          <a:p>
            <a:r>
              <a:rPr lang="zh-CN" altLang="en-US" dirty="0" smtClean="0">
                <a:solidFill>
                  <a:srgbClr val="000000"/>
                </a:solidFill>
                <a:latin typeface="Tahoma" pitchFamily="34" charset="0"/>
                <a:ea typeface="楷体" pitchFamily="49" charset="-122"/>
              </a:rPr>
              <a:t>在通用计算机环境中验证统一内外存方案。</a:t>
            </a:r>
            <a:endParaRPr lang="zh-CN" altLang="en-US" dirty="0" smtClean="0"/>
          </a:p>
        </p:txBody>
      </p:sp>
      <p:sp>
        <p:nvSpPr>
          <p:cNvPr id="17411" name="日期占位符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buFont typeface="Arial" pitchFamily="34" charset="0"/>
              <a:buNone/>
            </a:pPr>
            <a:fld id="{83EA67C6-6133-498B-8BD6-879DDA02B842}" type="datetime1">
              <a:rPr lang="zh-CN" altLang="en-US" smtClean="0"/>
              <a:pPr>
                <a:buFont typeface="Arial" pitchFamily="34" charset="0"/>
                <a:buNone/>
              </a:pPr>
              <a:t>2018/12/18</a:t>
            </a:fld>
            <a:endParaRPr lang="zh-CN" altLang="en-US" smtClean="0"/>
          </a:p>
        </p:txBody>
      </p:sp>
      <p:sp>
        <p:nvSpPr>
          <p:cNvPr id="17412" name="灯片编号占位符 4"/>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fld id="{C032CD90-FD6A-4725-8BC2-356984EE9FDB}" type="slidenum">
              <a:rPr lang="en-US" altLang="zh-CN"/>
              <a:pPr/>
              <a:t>36</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idx="4294967295"/>
          </p:nvPr>
        </p:nvSpPr>
        <p:spPr>
          <a:ln/>
        </p:spPr>
      </p:sp>
      <p:sp>
        <p:nvSpPr>
          <p:cNvPr id="19458" name="备注占位符 2"/>
          <p:cNvSpPr>
            <a:spLocks noGrp="1" noChangeArrowheads="1"/>
          </p:cNvSpPr>
          <p:nvPr>
            <p:ph type="body" idx="4294967295"/>
          </p:nvPr>
        </p:nvSpPr>
        <p:spPr/>
        <p:txBody>
          <a:bodyPr>
            <a:prstTxWarp prst="textNoShape">
              <a:avLst/>
            </a:prstTxWarp>
          </a:bodyPr>
          <a:lstStyle/>
          <a:p>
            <a:r>
              <a:rPr lang="zh-CN" altLang="en-US" smtClean="0">
                <a:solidFill>
                  <a:srgbClr val="000000"/>
                </a:solidFill>
                <a:latin typeface="Tahoma" pitchFamily="34" charset="0"/>
                <a:ea typeface="楷体" pitchFamily="49" charset="-122"/>
              </a:rPr>
              <a:t>基于</a:t>
            </a:r>
            <a:r>
              <a:rPr lang="en-US" altLang="zh-CN" smtClean="0">
                <a:solidFill>
                  <a:srgbClr val="000000"/>
                </a:solidFill>
                <a:latin typeface="Tahoma" pitchFamily="34" charset="0"/>
                <a:ea typeface="楷体" pitchFamily="49" charset="-122"/>
              </a:rPr>
              <a:t>Zynq</a:t>
            </a:r>
            <a:r>
              <a:rPr lang="zh-CN" altLang="en-US" smtClean="0">
                <a:solidFill>
                  <a:srgbClr val="000000"/>
                </a:solidFill>
                <a:latin typeface="Tahoma" pitchFamily="34" charset="0"/>
                <a:ea typeface="楷体" pitchFamily="49" charset="-122"/>
              </a:rPr>
              <a:t>的芯片级</a:t>
            </a:r>
            <a:r>
              <a:rPr lang="en-US" altLang="zh-CN" smtClean="0">
                <a:solidFill>
                  <a:srgbClr val="000000"/>
                </a:solidFill>
                <a:latin typeface="Tahoma" pitchFamily="34" charset="0"/>
                <a:ea typeface="楷体" pitchFamily="49" charset="-122"/>
              </a:rPr>
              <a:t>ARM+FPGA</a:t>
            </a:r>
            <a:r>
              <a:rPr lang="zh-CN" altLang="en-US" smtClean="0">
                <a:solidFill>
                  <a:srgbClr val="000000"/>
                </a:solidFill>
                <a:latin typeface="Tahoma" pitchFamily="34" charset="0"/>
                <a:ea typeface="楷体" pitchFamily="49" charset="-122"/>
              </a:rPr>
              <a:t>实现统一内外存验证方案</a:t>
            </a:r>
            <a:endParaRPr lang="zh-CN" altLang="en-US" smtClean="0"/>
          </a:p>
        </p:txBody>
      </p:sp>
      <p:sp>
        <p:nvSpPr>
          <p:cNvPr id="19459" name="日期占位符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buFont typeface="Arial" pitchFamily="34" charset="0"/>
              <a:buNone/>
            </a:pPr>
            <a:fld id="{E99483C9-003A-4EFA-A357-1E6D0854FD4E}" type="datetime1">
              <a:rPr lang="zh-CN" altLang="en-US" smtClean="0"/>
              <a:pPr>
                <a:buFont typeface="Arial" pitchFamily="34" charset="0"/>
                <a:buNone/>
              </a:pPr>
              <a:t>2018/12/18</a:t>
            </a:fld>
            <a:endParaRPr lang="zh-CN" altLang="en-US" smtClean="0"/>
          </a:p>
        </p:txBody>
      </p:sp>
      <p:sp>
        <p:nvSpPr>
          <p:cNvPr id="19460" name="灯片编号占位符 4"/>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fld id="{1A50B041-7E2F-4F91-9A4B-A8719B223521}" type="slidenum">
              <a:rPr lang="en-US" altLang="zh-CN"/>
              <a:pPr/>
              <a:t>37</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defRPr kumimoji="1" sz="2000">
                <a:solidFill>
                  <a:schemeClr val="tx1"/>
                </a:solidFill>
                <a:latin typeface="Arial" pitchFamily="34" charset="0"/>
                <a:ea typeface="宋体" pitchFamily="2" charset="-122"/>
              </a:defRPr>
            </a:lvl1pPr>
            <a:lvl2pPr marL="742950" indent="-285750">
              <a:defRPr kumimoji="1" sz="2000">
                <a:solidFill>
                  <a:schemeClr val="tx1"/>
                </a:solidFill>
                <a:latin typeface="Arial" pitchFamily="34" charset="0"/>
                <a:ea typeface="宋体" pitchFamily="2" charset="-122"/>
              </a:defRPr>
            </a:lvl2pPr>
            <a:lvl3pPr marL="1143000" indent="-228600">
              <a:defRPr kumimoji="1" sz="2000">
                <a:solidFill>
                  <a:schemeClr val="tx1"/>
                </a:solidFill>
                <a:latin typeface="Arial" pitchFamily="34" charset="0"/>
                <a:ea typeface="宋体" pitchFamily="2" charset="-122"/>
              </a:defRPr>
            </a:lvl3pPr>
            <a:lvl4pPr marL="1600200" indent="-228600">
              <a:defRPr kumimoji="1" sz="2000">
                <a:solidFill>
                  <a:schemeClr val="tx1"/>
                </a:solidFill>
                <a:latin typeface="Arial" pitchFamily="34" charset="0"/>
                <a:ea typeface="宋体" pitchFamily="2" charset="-122"/>
              </a:defRPr>
            </a:lvl4pPr>
            <a:lvl5pPr marL="2057400" indent="-228600">
              <a:defRPr kumimoji="1" sz="2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kumimoji="1" sz="2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kumimoji="1" sz="2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kumimoji="1" sz="2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kumimoji="1" sz="2000">
                <a:solidFill>
                  <a:schemeClr val="tx1"/>
                </a:solidFill>
                <a:latin typeface="Arial" pitchFamily="34" charset="0"/>
                <a:ea typeface="宋体" pitchFamily="2" charset="-122"/>
              </a:defRPr>
            </a:lvl9pPr>
          </a:lstStyle>
          <a:p>
            <a:fld id="{F59C60D9-2F85-4C18-866B-5F0F74F930B4}" type="slidenum">
              <a:rPr lang="zh-CN" altLang="en-US" sz="1200" smtClean="0">
                <a:latin typeface="Times New Roman" pitchFamily="18" charset="0"/>
              </a:rPr>
              <a:pPr/>
              <a:t>40</a:t>
            </a:fld>
            <a:endParaRPr lang="en-US" altLang="zh-CN" sz="1200" smtClean="0">
              <a:latin typeface="Times New Roman" pitchFamily="18" charset="0"/>
            </a:endParaRPr>
          </a:p>
        </p:txBody>
      </p:sp>
      <p:sp>
        <p:nvSpPr>
          <p:cNvPr id="13315" name="幻灯片图像占位符 1"/>
          <p:cNvSpPr>
            <a:spLocks noGrp="1" noRot="1" noChangeAspect="1" noTextEdit="1"/>
          </p:cNvSpPr>
          <p:nvPr>
            <p:ph type="sldImg"/>
          </p:nvPr>
        </p:nvSpPr>
        <p:spPr>
          <a:xfrm>
            <a:off x="1141413" y="576263"/>
            <a:ext cx="4587875" cy="3440112"/>
          </a:xfrm>
          <a:ln/>
        </p:spPr>
      </p:sp>
      <p:sp>
        <p:nvSpPr>
          <p:cNvPr id="13316" name="备注占位符 2"/>
          <p:cNvSpPr>
            <a:spLocks noGrp="1"/>
          </p:cNvSpPr>
          <p:nvPr>
            <p:ph type="body" idx="1"/>
          </p:nvPr>
        </p:nvSpPr>
        <p:spPr>
          <a:xfrm>
            <a:off x="517526" y="4341893"/>
            <a:ext cx="5908675" cy="4116932"/>
          </a:xfrm>
          <a:noFill/>
        </p:spPr>
        <p:txBody>
          <a:bodyPr lIns="94142" tIns="46245" rIns="94142" bIns="46245"/>
          <a:lstStyle/>
          <a:p>
            <a:pPr eaLnBrk="1" hangingPunct="1"/>
            <a:endParaRPr lang="zh-CN"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idx="1"/>
          </p:nvPr>
        </p:nvSpPr>
        <p:spPr>
          <a:xfrm>
            <a:off x="515271" y="3657885"/>
            <a:ext cx="5910271" cy="4801060"/>
          </a:xfrm>
          <a:noFill/>
        </p:spPr>
        <p:txBody>
          <a:bodyPr lIns="93005" tIns="45687" rIns="93005" bIns="45687"/>
          <a:lstStyle/>
          <a:p>
            <a:r>
              <a:rPr lang="en-US" altLang="zh-CN" smtClean="0">
                <a:latin typeface="Arial" pitchFamily="34" charset="0"/>
              </a:rPr>
              <a:t>Remember, we will be using a clocking methodology where all storage elements are clocked by the same clock edge.</a:t>
            </a:r>
          </a:p>
          <a:p>
            <a:r>
              <a:rPr lang="en-US" altLang="zh-CN" smtClean="0">
                <a:latin typeface="Arial" pitchFamily="34" charset="0"/>
              </a:rPr>
              <a:t>Consequently, our cycle time will be the sum of:</a:t>
            </a:r>
          </a:p>
          <a:p>
            <a:r>
              <a:rPr lang="en-US" altLang="zh-CN" smtClean="0">
                <a:latin typeface="Arial" pitchFamily="34" charset="0"/>
              </a:rPr>
              <a:t>(a) The Clock-to-Q ( or latch propagation) time of the input registers.</a:t>
            </a:r>
          </a:p>
          <a:p>
            <a:r>
              <a:rPr lang="en-US" altLang="zh-CN" smtClean="0">
                <a:latin typeface="Arial" pitchFamily="34" charset="0"/>
              </a:rPr>
              <a:t>(b) The longest delay path through the combinational logic block.</a:t>
            </a:r>
          </a:p>
          <a:p>
            <a:r>
              <a:rPr lang="en-US" altLang="zh-CN" smtClean="0">
                <a:latin typeface="Arial" pitchFamily="34" charset="0"/>
              </a:rPr>
              <a:t>(c)  The set up time of the output register.</a:t>
            </a:r>
          </a:p>
          <a:p>
            <a:r>
              <a:rPr lang="en-US" altLang="zh-CN" smtClean="0">
                <a:latin typeface="Arial" pitchFamily="34" charset="0"/>
              </a:rPr>
              <a:t>(d) And finally the clock skew.</a:t>
            </a:r>
          </a:p>
          <a:p>
            <a:r>
              <a:rPr lang="en-US" altLang="zh-CN" smtClean="0">
                <a:latin typeface="Arial" pitchFamily="34" charset="0"/>
              </a:rPr>
              <a:t>In order to avoid hold time violation, you have to make sure this inequality is fulfilled.</a:t>
            </a:r>
          </a:p>
          <a:p>
            <a:endParaRPr lang="en-US" altLang="zh-CN" smtClean="0">
              <a:latin typeface="Arial" pitchFamily="34" charset="0"/>
            </a:endParaRPr>
          </a:p>
          <a:p>
            <a:r>
              <a:rPr lang="en-US" altLang="zh-CN" smtClean="0">
                <a:latin typeface="Arial" pitchFamily="34" charset="0"/>
              </a:rPr>
              <a:t>+2 = 18 min. (X:58)</a:t>
            </a:r>
          </a:p>
          <a:p>
            <a:endParaRPr lang="en-US" altLang="zh-CN" smtClean="0">
              <a:latin typeface="Arial" pitchFamily="34" charset="0"/>
            </a:endParaRPr>
          </a:p>
          <a:p>
            <a:r>
              <a:rPr lang="en-US" altLang="zh-CN" b="1" smtClean="0">
                <a:latin typeface="Arial" pitchFamily="34" charset="0"/>
              </a:rPr>
              <a:t>Complements:</a:t>
            </a:r>
          </a:p>
          <a:p>
            <a:r>
              <a:rPr lang="en-US" altLang="zh-CN" b="1" smtClean="0">
                <a:latin typeface="Arial" pitchFamily="34" charset="0"/>
              </a:rPr>
              <a:t>Why use edge-triggerd clocking methodology? simpler to explain in contrast to level-triggered.</a:t>
            </a:r>
          </a:p>
          <a:p>
            <a:r>
              <a:rPr lang="en-US" altLang="zh-CN" b="1" smtClean="0">
                <a:latin typeface="Arial" pitchFamily="34" charset="0"/>
              </a:rPr>
              <a:t>Clock skew: </a:t>
            </a:r>
            <a:r>
              <a:rPr lang="en-US" altLang="zh-CN" smtClean="0">
                <a:latin typeface="Arial" pitchFamily="34" charset="0"/>
              </a:rPr>
              <a:t>difference in absolute time between the times when two state elements see a clock edge. It arises because the clock signal often follows different paths, with slightly delays, to reach two different state elements. Clock skew may cause a forward race of new inputs to the next flip-flop, leading to incorrect operation. (see Fig.B.31 at page B-41).</a:t>
            </a:r>
          </a:p>
          <a:p>
            <a:r>
              <a:rPr lang="en-US" altLang="zh-CN" b="1" smtClean="0">
                <a:latin typeface="Arial" pitchFamily="34" charset="0"/>
              </a:rPr>
              <a:t>Clock-to-Q(or latch propagation): </a:t>
            </a:r>
            <a:r>
              <a:rPr lang="en-US" altLang="zh-CN" smtClean="0">
                <a:latin typeface="Arial" pitchFamily="34" charset="0"/>
              </a:rPr>
              <a:t>the propagation time of signal through a flip-flop from clock to the output Q. That is why it is called clock to Q time.</a:t>
            </a:r>
          </a:p>
          <a:p>
            <a:r>
              <a:rPr lang="en-US" altLang="zh-CN" b="1" smtClean="0">
                <a:latin typeface="Arial" pitchFamily="34" charset="0"/>
              </a:rPr>
              <a:t>Setup time/hold time of flip-flop:</a:t>
            </a:r>
            <a:r>
              <a:rPr lang="en-US" altLang="zh-CN" smtClean="0">
                <a:latin typeface="Arial" pitchFamily="34" charset="0"/>
              </a:rPr>
              <a:t> the minimum time during which the input must be valid( or stable) before/after the clock edge.(page B-24)</a:t>
            </a:r>
          </a:p>
          <a:p>
            <a:r>
              <a:rPr lang="en-US" altLang="zh-CN" b="1" smtClean="0">
                <a:latin typeface="Arial" pitchFamily="34" charset="0"/>
              </a:rPr>
              <a:t>(Latch Prop + Shortest Delay Path - Clock Skew)  &gt;  Hold Time  </a:t>
            </a:r>
            <a:r>
              <a:rPr lang="en-US" altLang="zh-CN" smtClean="0">
                <a:latin typeface="Arial" pitchFamily="34" charset="0"/>
              </a:rPr>
              <a:t>: this might be difficult to explain, but otherwise it will cause the race problem as shown in Fig.B.31. </a:t>
            </a:r>
          </a:p>
        </p:txBody>
      </p:sp>
      <p:sp>
        <p:nvSpPr>
          <p:cNvPr id="44035" name="Rectangle 3"/>
          <p:cNvSpPr>
            <a:spLocks noGrp="1" noRot="1" noChangeAspect="1" noChangeArrowheads="1" noTextEdit="1"/>
          </p:cNvSpPr>
          <p:nvPr>
            <p:ph type="sldImg"/>
          </p:nvPr>
        </p:nvSpPr>
        <p:spPr>
          <a:xfrm>
            <a:off x="1533525" y="576263"/>
            <a:ext cx="3803650" cy="2852737"/>
          </a:xfr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body" idx="1"/>
          </p:nvPr>
        </p:nvSpPr>
        <p:spPr>
          <a:xfrm>
            <a:off x="515271" y="3657885"/>
            <a:ext cx="5910271" cy="4801060"/>
          </a:xfrm>
          <a:noFill/>
        </p:spPr>
        <p:txBody>
          <a:bodyPr lIns="93005" tIns="45687" rIns="93005" bIns="45687"/>
          <a:lstStyle/>
          <a:p>
            <a:r>
              <a:rPr lang="en-US" altLang="zh-CN" smtClean="0">
                <a:latin typeface="Arial" pitchFamily="34" charset="0"/>
              </a:rPr>
              <a:t>Based on the Register Transfer Language examples we have so far, we know we will need the following combinational logic elements.</a:t>
            </a:r>
          </a:p>
          <a:p>
            <a:r>
              <a:rPr lang="en-US" altLang="zh-CN" smtClean="0">
                <a:latin typeface="Arial" pitchFamily="34" charset="0"/>
              </a:rPr>
              <a:t>We will need an adder to update the program counter.</a:t>
            </a:r>
          </a:p>
          <a:p>
            <a:r>
              <a:rPr lang="en-US" altLang="zh-CN" smtClean="0">
                <a:latin typeface="Arial" pitchFamily="34" charset="0"/>
              </a:rPr>
              <a:t>A MUX to select the results.</a:t>
            </a:r>
          </a:p>
          <a:p>
            <a:r>
              <a:rPr lang="en-US" altLang="zh-CN" smtClean="0">
                <a:latin typeface="Arial" pitchFamily="34" charset="0"/>
              </a:rPr>
              <a:t>And finally, an ALU to do various arithmetic and logic operation.</a:t>
            </a:r>
          </a:p>
          <a:p>
            <a:endParaRPr lang="en-US" altLang="zh-CN" smtClean="0">
              <a:latin typeface="Arial" pitchFamily="34" charset="0"/>
            </a:endParaRPr>
          </a:p>
          <a:p>
            <a:endParaRPr lang="en-US" altLang="zh-CN" smtClean="0">
              <a:latin typeface="Arial" pitchFamily="34" charset="0"/>
            </a:endParaRPr>
          </a:p>
          <a:p>
            <a:endParaRPr lang="en-US" altLang="zh-CN" smtClean="0">
              <a:latin typeface="Arial" pitchFamily="34" charset="0"/>
            </a:endParaRPr>
          </a:p>
          <a:p>
            <a:r>
              <a:rPr lang="en-US" altLang="zh-CN" smtClean="0">
                <a:latin typeface="Arial" pitchFamily="34" charset="0"/>
              </a:rPr>
              <a:t>+1 = 30 min. (Y:10)</a:t>
            </a:r>
          </a:p>
        </p:txBody>
      </p:sp>
      <p:sp>
        <p:nvSpPr>
          <p:cNvPr id="43011" name="Rectangle 3"/>
          <p:cNvSpPr>
            <a:spLocks noGrp="1" noRot="1" noChangeAspect="1" noChangeArrowheads="1" noTextEdit="1"/>
          </p:cNvSpPr>
          <p:nvPr>
            <p:ph type="sldImg"/>
          </p:nvPr>
        </p:nvSpPr>
        <p:spPr>
          <a:xfrm>
            <a:off x="1533525" y="576263"/>
            <a:ext cx="3803650" cy="2852737"/>
          </a:xfr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body" idx="1"/>
          </p:nvPr>
        </p:nvSpPr>
        <p:spPr>
          <a:xfrm>
            <a:off x="515271" y="4155719"/>
            <a:ext cx="5910271" cy="4303225"/>
          </a:xfrm>
          <a:noFill/>
        </p:spPr>
        <p:txBody>
          <a:bodyPr lIns="92566" tIns="45471" rIns="92566" bIns="45471"/>
          <a:lstStyle/>
          <a:p>
            <a:r>
              <a:rPr lang="en-US" altLang="zh-CN" smtClean="0">
                <a:latin typeface="Arial" pitchFamily="34" charset="0"/>
              </a:rPr>
              <a:t>Well, let’s look at a more complex example so I can show you how different instructions at different stages of execution can be processed by our pipelined datapath simultaneously.</a:t>
            </a:r>
          </a:p>
          <a:p>
            <a:r>
              <a:rPr lang="en-US" altLang="zh-CN" smtClean="0">
                <a:latin typeface="Arial" pitchFamily="34" charset="0"/>
              </a:rPr>
              <a:t>Let’s consider the following instruction sequence: Load, R-type, Store, and then Branch on equal to target address 1000.</a:t>
            </a:r>
          </a:p>
          <a:p>
            <a:r>
              <a:rPr lang="en-US" altLang="zh-CN" smtClean="0">
                <a:latin typeface="Arial" pitchFamily="34" charset="0"/>
              </a:rPr>
              <a:t>In the next four slides, I will show you the state of the datapath at the end of Cycle 4, Cycle 5, Cycle 6 and Cycle 7.</a:t>
            </a:r>
          </a:p>
          <a:p>
            <a:r>
              <a:rPr lang="en-US" altLang="zh-CN" smtClean="0">
                <a:latin typeface="Arial" pitchFamily="34" charset="0"/>
              </a:rPr>
              <a:t>First let’s take a look at the end of Cycle 4 where:</a:t>
            </a:r>
          </a:p>
          <a:p>
            <a:r>
              <a:rPr lang="en-US" altLang="zh-CN" smtClean="0">
                <a:latin typeface="Arial" pitchFamily="34" charset="0"/>
              </a:rPr>
              <a:t>(a) The Load instruction has just finished its Mem stage.</a:t>
            </a:r>
          </a:p>
          <a:p>
            <a:r>
              <a:rPr lang="en-US" altLang="zh-CN" smtClean="0">
                <a:latin typeface="Arial" pitchFamily="34" charset="0"/>
              </a:rPr>
              <a:t>(b) The R-type instruction has just finished its Exec stage.</a:t>
            </a:r>
          </a:p>
          <a:p>
            <a:r>
              <a:rPr lang="en-US" altLang="zh-CN" smtClean="0">
                <a:latin typeface="Arial" pitchFamily="34" charset="0"/>
              </a:rPr>
              <a:t>(c) The Store instruction has just finished its Register Fetch slash Instruction Decode stage.</a:t>
            </a:r>
          </a:p>
          <a:p>
            <a:r>
              <a:rPr lang="en-US" altLang="zh-CN" smtClean="0">
                <a:latin typeface="Arial" pitchFamily="34" charset="0"/>
              </a:rPr>
              <a:t>(d) And finally, the Branch instruction has just finish fetching the instruction.</a:t>
            </a:r>
          </a:p>
          <a:p>
            <a:r>
              <a:rPr lang="en-US" altLang="zh-CN" smtClean="0">
                <a:latin typeface="Arial" pitchFamily="34" charset="0"/>
              </a:rPr>
              <a:t>Remember now, the next four pictures we will be looking at are at the end of a clock cycle.  That is right at the clock tick.</a:t>
            </a:r>
          </a:p>
          <a:p>
            <a:endParaRPr lang="en-US" altLang="zh-CN" smtClean="0">
              <a:latin typeface="Arial" pitchFamily="34" charset="0"/>
            </a:endParaRPr>
          </a:p>
          <a:p>
            <a:r>
              <a:rPr lang="en-US" altLang="zh-CN" smtClean="0">
                <a:latin typeface="Arial" pitchFamily="34" charset="0"/>
              </a:rPr>
              <a:t>+2 = 59 min. (Y:39)</a:t>
            </a:r>
          </a:p>
        </p:txBody>
      </p:sp>
      <p:sp>
        <p:nvSpPr>
          <p:cNvPr id="45059" name="Rectangle 3"/>
          <p:cNvSpPr>
            <a:spLocks noGrp="1" noRot="1" noChangeAspect="1" noChangeArrowheads="1" noTextEdit="1"/>
          </p:cNvSpPr>
          <p:nvPr>
            <p:ph type="sldImg"/>
          </p:nvPr>
        </p:nvSpPr>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p:sp>
      <p:sp>
        <p:nvSpPr>
          <p:cNvPr id="46083" name="备注占位符 2"/>
          <p:cNvSpPr>
            <a:spLocks noGrp="1"/>
          </p:cNvSpPr>
          <p:nvPr>
            <p:ph type="body" idx="1"/>
          </p:nvPr>
        </p:nvSpPr>
        <p:spPr>
          <a:noFill/>
        </p:spPr>
        <p:txBody>
          <a:bodyPr/>
          <a:lstStyle/>
          <a:p>
            <a:endParaRPr lang="zh-CN" altLang="en-US" smtClean="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1141413" y="576263"/>
            <a:ext cx="4587875" cy="3440112"/>
          </a:xfrm>
        </p:spPr>
      </p:sp>
      <p:sp>
        <p:nvSpPr>
          <p:cNvPr id="47107" name="Rectangle 3"/>
          <p:cNvSpPr>
            <a:spLocks noGrp="1" noChangeArrowheads="1"/>
          </p:cNvSpPr>
          <p:nvPr>
            <p:ph type="body" idx="1"/>
          </p:nvPr>
        </p:nvSpPr>
        <p:spPr>
          <a:xfrm>
            <a:off x="515271" y="4114587"/>
            <a:ext cx="5910271" cy="4344357"/>
          </a:xfrm>
          <a:noFill/>
        </p:spPr>
        <p:txBody>
          <a:bodyPr/>
          <a:lstStyle/>
          <a:p>
            <a:endParaRPr lang="zh-CN" altLang="en-US" dirty="0"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a:t>
            </a:r>
            <a:r>
              <a:rPr lang="en-US" altLang="zh-CN" baseline="0" dirty="0" smtClean="0"/>
              <a:t> shown in this table, PCM has some advantages such as Non-volatile, very high density and very low leakage power. But we could not ignore these disadvantages such as slow write, high write power and lower write endurance.</a:t>
            </a:r>
            <a:endParaRPr lang="zh-CN" altLang="en-US" dirty="0"/>
          </a:p>
        </p:txBody>
      </p:sp>
      <p:sp>
        <p:nvSpPr>
          <p:cNvPr id="4" name="日期占位符 3"/>
          <p:cNvSpPr>
            <a:spLocks noGrp="1"/>
          </p:cNvSpPr>
          <p:nvPr>
            <p:ph type="dt" idx="10"/>
          </p:nvPr>
        </p:nvSpPr>
        <p:spPr/>
        <p:txBody>
          <a:bodyPr/>
          <a:lstStyle/>
          <a:p>
            <a:pPr>
              <a:defRPr/>
            </a:pPr>
            <a:fld id="{522D4352-9056-48EA-A648-9532075712E1}" type="datetime1">
              <a:rPr lang="zh-CN" altLang="en-US" smtClean="0"/>
              <a:pPr>
                <a:defRPr/>
              </a:pPr>
              <a:t>2018/12/18</a:t>
            </a:fld>
            <a:endParaRPr lang="en-US" altLang="zh-CN"/>
          </a:p>
        </p:txBody>
      </p:sp>
      <p:sp>
        <p:nvSpPr>
          <p:cNvPr id="5" name="灯片编号占位符 4"/>
          <p:cNvSpPr>
            <a:spLocks noGrp="1"/>
          </p:cNvSpPr>
          <p:nvPr>
            <p:ph type="sldNum" sz="quarter" idx="11"/>
          </p:nvPr>
        </p:nvSpPr>
        <p:spPr/>
        <p:txBody>
          <a:bodyPr/>
          <a:lstStyle/>
          <a:p>
            <a:pPr>
              <a:defRPr/>
            </a:pPr>
            <a:fld id="{AD33F612-D3F3-4717-8647-415AAAA1A265}" type="slidenum">
              <a:rPr lang="en-US" altLang="zh-CN" smtClean="0"/>
              <a:pPr>
                <a:defRPr/>
              </a:pPr>
              <a:t>3</a:t>
            </a:fld>
            <a:endParaRPr lang="en-US" altLang="zh-CN"/>
          </a:p>
        </p:txBody>
      </p:sp>
    </p:spTree>
    <p:extLst>
      <p:ext uri="{BB962C8B-B14F-4D97-AF65-F5344CB8AC3E}">
        <p14:creationId xmlns:p14="http://schemas.microsoft.com/office/powerpoint/2010/main" val="812033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1141413" y="576263"/>
            <a:ext cx="4587875" cy="3440112"/>
          </a:xfrm>
        </p:spPr>
      </p:sp>
      <p:sp>
        <p:nvSpPr>
          <p:cNvPr id="48131" name="Rectangle 3"/>
          <p:cNvSpPr>
            <a:spLocks noGrp="1" noChangeArrowheads="1"/>
          </p:cNvSpPr>
          <p:nvPr>
            <p:ph type="body" idx="1"/>
          </p:nvPr>
        </p:nvSpPr>
        <p:spPr>
          <a:xfrm>
            <a:off x="515271" y="4114587"/>
            <a:ext cx="5910271" cy="4344357"/>
          </a:xfrm>
          <a:noFill/>
        </p:spPr>
        <p:txBody>
          <a:bodyPr/>
          <a:lstStyle/>
          <a:p>
            <a:endParaRPr lang="zh-CN" alt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那么，怎样才能同时利用</a:t>
            </a:r>
            <a:r>
              <a:rPr lang="en-US" altLang="zh-CN" dirty="0" smtClean="0"/>
              <a:t>DRAM</a:t>
            </a:r>
            <a:r>
              <a:rPr lang="zh-CN" altLang="en-US" dirty="0" smtClean="0"/>
              <a:t>和</a:t>
            </a:r>
            <a:r>
              <a:rPr lang="en-US" altLang="zh-CN" dirty="0" smtClean="0"/>
              <a:t>NVM</a:t>
            </a:r>
            <a:r>
              <a:rPr lang="zh-CN" altLang="en-US" dirty="0" smtClean="0"/>
              <a:t>的优点来构造大容量，高速度，低功耗的主存呢？</a:t>
            </a:r>
            <a:endParaRPr lang="en-US" altLang="zh-CN" dirty="0" smtClean="0"/>
          </a:p>
          <a:p>
            <a:r>
              <a:rPr lang="zh-CN" altLang="en-US" dirty="0" smtClean="0"/>
              <a:t>国内外学术界提出混合主存架构</a:t>
            </a:r>
            <a:r>
              <a:rPr lang="en-US" altLang="zh-CN" dirty="0" smtClean="0"/>
              <a:t>—</a:t>
            </a:r>
            <a:r>
              <a:rPr lang="zh-CN" altLang="en-US" dirty="0" smtClean="0"/>
              <a:t>下一页</a:t>
            </a:r>
            <a:r>
              <a:rPr lang="en-US" altLang="zh-CN" dirty="0" smtClean="0"/>
              <a:t>PPT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In order</a:t>
            </a:r>
            <a:r>
              <a:rPr lang="en-US" altLang="zh-CN" baseline="0" dirty="0" smtClean="0"/>
              <a:t> to get a optimized memory system as high density, high speed and low power, we mix DRAM and PCM as memory, use the hybrid memory of DRAM and PCM which is shown in the left </a:t>
            </a:r>
            <a:r>
              <a:rPr lang="en-US" altLang="zh-CN" sz="1200" b="0" i="0" kern="1200" dirty="0" smtClean="0">
                <a:solidFill>
                  <a:schemeClr val="tx1"/>
                </a:solidFill>
                <a:effectLst/>
                <a:latin typeface="Arial" pitchFamily="34" charset="0"/>
                <a:ea typeface="宋体" pitchFamily="2" charset="-122"/>
                <a:cs typeface="+mn-cs"/>
              </a:rPr>
              <a:t>diagrammatic drawing.</a:t>
            </a:r>
          </a:p>
          <a:p>
            <a:endParaRPr lang="zh-CN" altLang="en-US" dirty="0"/>
          </a:p>
        </p:txBody>
      </p:sp>
      <p:sp>
        <p:nvSpPr>
          <p:cNvPr id="4" name="日期占位符 3"/>
          <p:cNvSpPr>
            <a:spLocks noGrp="1"/>
          </p:cNvSpPr>
          <p:nvPr>
            <p:ph type="dt" idx="10"/>
          </p:nvPr>
        </p:nvSpPr>
        <p:spPr/>
        <p:txBody>
          <a:bodyPr/>
          <a:lstStyle/>
          <a:p>
            <a:pPr>
              <a:defRPr/>
            </a:pPr>
            <a:fld id="{ABF67633-AD1A-4F46-BAE9-6C58F843024F}" type="datetime1">
              <a:rPr lang="zh-CN" altLang="en-US" smtClean="0"/>
              <a:pPr>
                <a:defRPr/>
              </a:pPr>
              <a:t>2018/12/18</a:t>
            </a:fld>
            <a:endParaRPr lang="en-US" altLang="zh-CN"/>
          </a:p>
        </p:txBody>
      </p:sp>
      <p:sp>
        <p:nvSpPr>
          <p:cNvPr id="5" name="灯片编号占位符 4"/>
          <p:cNvSpPr>
            <a:spLocks noGrp="1"/>
          </p:cNvSpPr>
          <p:nvPr>
            <p:ph type="sldNum" sz="quarter" idx="11"/>
          </p:nvPr>
        </p:nvSpPr>
        <p:spPr/>
        <p:txBody>
          <a:bodyPr/>
          <a:lstStyle/>
          <a:p>
            <a:pPr>
              <a:defRPr/>
            </a:pPr>
            <a:fld id="{588D8E60-9B04-4749-97F8-EAE903601A1C}" type="slidenum">
              <a:rPr lang="en-US" altLang="zh-CN" smtClean="0"/>
              <a:pPr>
                <a:defRPr/>
              </a:pPr>
              <a:t>4</a:t>
            </a:fld>
            <a:endParaRPr lang="en-US" altLang="zh-CN"/>
          </a:p>
        </p:txBody>
      </p:sp>
    </p:spTree>
    <p:extLst>
      <p:ext uri="{BB962C8B-B14F-4D97-AF65-F5344CB8AC3E}">
        <p14:creationId xmlns:p14="http://schemas.microsoft.com/office/powerpoint/2010/main" val="4085208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Base</a:t>
            </a:r>
            <a:r>
              <a:rPr lang="en-US" altLang="zh-CN" baseline="0" dirty="0" smtClean="0"/>
              <a:t> </a:t>
            </a:r>
            <a:r>
              <a:rPr lang="en-US" altLang="zh-CN" dirty="0" smtClean="0"/>
              <a:t>tradition</a:t>
            </a:r>
            <a:r>
              <a:rPr lang="en-US" altLang="zh-CN" baseline="0" dirty="0" smtClean="0"/>
              <a:t> method, we hope all the read operations best placed into PCM and all the write operations on DRAM in order to guarantee the write </a:t>
            </a:r>
          </a:p>
          <a:p>
            <a:r>
              <a:rPr lang="en-US" altLang="zh-CN" baseline="0" dirty="0" smtClean="0"/>
              <a:t>Endurance of PCM.</a:t>
            </a:r>
          </a:p>
          <a:p>
            <a:endParaRPr lang="en-US" altLang="zh-CN" baseline="0" dirty="0" smtClean="0"/>
          </a:p>
          <a:p>
            <a:r>
              <a:rPr lang="en-US" altLang="zh-CN" baseline="0" dirty="0" smtClean="0"/>
              <a:t>In our design, more write operations will be on DRAM. </a:t>
            </a:r>
            <a:r>
              <a:rPr lang="en-US" altLang="zh-CN" sz="1200" b="0" i="0" kern="1200" dirty="0" smtClean="0">
                <a:solidFill>
                  <a:schemeClr val="tx1"/>
                </a:solidFill>
                <a:effectLst/>
                <a:latin typeface="Arial" pitchFamily="34" charset="0"/>
                <a:ea typeface="宋体" pitchFamily="2" charset="-122"/>
                <a:cs typeface="+mn-cs"/>
              </a:rPr>
              <a:t>Specifically, to make</a:t>
            </a:r>
            <a:r>
              <a:rPr lang="en-US" altLang="zh-CN" sz="1200" b="0" i="0" kern="1200" baseline="0" dirty="0" smtClean="0">
                <a:solidFill>
                  <a:schemeClr val="tx1"/>
                </a:solidFill>
                <a:effectLst/>
                <a:latin typeface="Arial" pitchFamily="34" charset="0"/>
                <a:ea typeface="宋体" pitchFamily="2" charset="-122"/>
                <a:cs typeface="+mn-cs"/>
              </a:rPr>
              <a:t> the utmost of DRAM, we put more operation on DRAM whether it is write or read operation. Because the static energy consumption is relatively constant, so allocating active page on DRAM is very sensible if there is free space in DRAM.</a:t>
            </a:r>
            <a:endParaRPr lang="en-US" altLang="zh-CN" baseline="0" dirty="0" smtClean="0"/>
          </a:p>
          <a:p>
            <a:endParaRPr lang="en-US" altLang="zh-CN" dirty="0" smtClean="0"/>
          </a:p>
          <a:p>
            <a:r>
              <a:rPr lang="en-US" altLang="zh-CN" dirty="0" smtClean="0"/>
              <a:t>For example, x1 is a write page, it will</a:t>
            </a:r>
            <a:r>
              <a:rPr lang="en-US" altLang="zh-CN" baseline="0" dirty="0" smtClean="0"/>
              <a:t> be put into DRAM. X2 is a read page, if DRAM has free space, it will be assigned into DRAM. Otherwise, it will be sent to PCM.</a:t>
            </a:r>
            <a:endParaRPr lang="zh-CN" altLang="en-US" dirty="0"/>
          </a:p>
        </p:txBody>
      </p:sp>
      <p:sp>
        <p:nvSpPr>
          <p:cNvPr id="4" name="日期占位符 3"/>
          <p:cNvSpPr>
            <a:spLocks noGrp="1"/>
          </p:cNvSpPr>
          <p:nvPr>
            <p:ph type="dt" idx="10"/>
          </p:nvPr>
        </p:nvSpPr>
        <p:spPr/>
        <p:txBody>
          <a:bodyPr/>
          <a:lstStyle/>
          <a:p>
            <a:pPr>
              <a:defRPr/>
            </a:pPr>
            <a:fld id="{522D4352-9056-48EA-A648-9532075712E1}" type="datetime1">
              <a:rPr lang="zh-CN" altLang="en-US" smtClean="0"/>
              <a:pPr>
                <a:defRPr/>
              </a:pPr>
              <a:t>2018/12/18</a:t>
            </a:fld>
            <a:endParaRPr lang="en-US" altLang="zh-CN"/>
          </a:p>
        </p:txBody>
      </p:sp>
      <p:sp>
        <p:nvSpPr>
          <p:cNvPr id="5" name="灯片编号占位符 4"/>
          <p:cNvSpPr>
            <a:spLocks noGrp="1"/>
          </p:cNvSpPr>
          <p:nvPr>
            <p:ph type="sldNum" sz="quarter" idx="11"/>
          </p:nvPr>
        </p:nvSpPr>
        <p:spPr/>
        <p:txBody>
          <a:bodyPr/>
          <a:lstStyle/>
          <a:p>
            <a:pPr>
              <a:defRPr/>
            </a:pPr>
            <a:fld id="{AD33F612-D3F3-4717-8647-415AAAA1A265}" type="slidenum">
              <a:rPr lang="en-US" altLang="zh-CN" smtClean="0"/>
              <a:pPr>
                <a:defRPr/>
              </a:pPr>
              <a:t>5</a:t>
            </a:fld>
            <a:endParaRPr lang="en-US" altLang="zh-CN"/>
          </a:p>
        </p:txBody>
      </p:sp>
    </p:spTree>
    <p:extLst>
      <p:ext uri="{BB962C8B-B14F-4D97-AF65-F5344CB8AC3E}">
        <p14:creationId xmlns:p14="http://schemas.microsoft.com/office/powerpoint/2010/main" val="2120960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tradition</a:t>
            </a:r>
            <a:r>
              <a:rPr lang="en-US" altLang="zh-CN" baseline="0" dirty="0" smtClean="0"/>
              <a:t>al methods, all the read-intensive pages will be migrated from DRAM to PCM, and the write-intensive page will be migrated from PCM to DRAM. But it is very difficult that how to judge the page is read-intensive or write-intensive. So it makes more bad migration.</a:t>
            </a:r>
          </a:p>
          <a:p>
            <a:r>
              <a:rPr lang="en-US" altLang="zh-CN" sz="1200" b="0" i="0" u="none" strike="noStrike" kern="1200" baseline="0" dirty="0" smtClean="0">
                <a:solidFill>
                  <a:schemeClr val="tx1"/>
                </a:solidFill>
                <a:latin typeface="Arial" pitchFamily="34" charset="0"/>
                <a:ea typeface="宋体" pitchFamily="2" charset="-122"/>
                <a:cs typeface="+mn-cs"/>
              </a:rPr>
              <a:t>(the first) When a page originally in PCM is migrated to DRAM and then back to PCM without being written enough times while in DRAM.</a:t>
            </a:r>
          </a:p>
          <a:p>
            <a:r>
              <a:rPr lang="en-US" altLang="zh-CN" sz="1200" b="0" i="0" u="none" strike="noStrike" kern="1200" baseline="0" dirty="0" smtClean="0">
                <a:solidFill>
                  <a:schemeClr val="tx1"/>
                </a:solidFill>
                <a:latin typeface="Arial" pitchFamily="34" charset="0"/>
                <a:ea typeface="宋体" pitchFamily="2" charset="-122"/>
                <a:cs typeface="+mn-cs"/>
              </a:rPr>
              <a:t>(the second) When a page originally in DRAM is migrated to PCM and then back to DRAM with too many write accesses while in PCM.</a:t>
            </a:r>
          </a:p>
          <a:p>
            <a:endParaRPr lang="en-US" altLang="zh-CN" sz="1200" b="0" i="0" u="none" strike="noStrike" kern="1200" baseline="0" dirty="0" smtClean="0">
              <a:solidFill>
                <a:schemeClr val="tx1"/>
              </a:solidFill>
              <a:latin typeface="Arial" pitchFamily="34" charset="0"/>
              <a:ea typeface="宋体" pitchFamily="2" charset="-122"/>
              <a:cs typeface="+mn-cs"/>
            </a:endParaRPr>
          </a:p>
          <a:p>
            <a:r>
              <a:rPr lang="en-US" altLang="zh-CN" sz="1200" b="0" i="0" u="none" strike="noStrike" kern="1200" baseline="0" dirty="0" smtClean="0">
                <a:solidFill>
                  <a:schemeClr val="tx1"/>
                </a:solidFill>
                <a:latin typeface="Arial" pitchFamily="34" charset="0"/>
                <a:ea typeface="宋体" pitchFamily="2" charset="-122"/>
                <a:cs typeface="+mn-cs"/>
              </a:rPr>
              <a:t>In our paper, we only consider that the write-intensive is migrated from PCM to DRAM. We do not migrate the read-intensive from DRAM to PCM for making full advantage of DRAM. Specially, we increase the migration threshold to avoid the bad migration.</a:t>
            </a:r>
          </a:p>
          <a:p>
            <a:endParaRPr lang="en-US" altLang="zh-CN" sz="1200" b="0" i="0" u="none" strike="noStrike" kern="1200" baseline="0" dirty="0" smtClean="0">
              <a:solidFill>
                <a:schemeClr val="tx1"/>
              </a:solidFill>
              <a:latin typeface="Arial" pitchFamily="34" charset="0"/>
              <a:ea typeface="宋体" pitchFamily="2" charset="-122"/>
              <a:cs typeface="+mn-cs"/>
            </a:endParaRPr>
          </a:p>
          <a:p>
            <a:r>
              <a:rPr lang="en-US" altLang="zh-CN" sz="1200" b="0" i="0" u="none" strike="noStrike" kern="1200" baseline="0" dirty="0" smtClean="0">
                <a:solidFill>
                  <a:schemeClr val="tx1"/>
                </a:solidFill>
                <a:latin typeface="Arial" pitchFamily="34" charset="0"/>
                <a:ea typeface="宋体" pitchFamily="2" charset="-122"/>
                <a:cs typeface="+mn-cs"/>
              </a:rPr>
              <a:t>For example, page x is in PCM and its dirty bit is 1. if a write operation to X happens, the page X is set to be candidate, until an another write operation coming, the migration will be run. </a:t>
            </a:r>
          </a:p>
          <a:p>
            <a:endParaRPr lang="zh-CN" altLang="en-US" dirty="0"/>
          </a:p>
        </p:txBody>
      </p:sp>
      <p:sp>
        <p:nvSpPr>
          <p:cNvPr id="4" name="日期占位符 3"/>
          <p:cNvSpPr>
            <a:spLocks noGrp="1"/>
          </p:cNvSpPr>
          <p:nvPr>
            <p:ph type="dt" idx="10"/>
          </p:nvPr>
        </p:nvSpPr>
        <p:spPr/>
        <p:txBody>
          <a:bodyPr/>
          <a:lstStyle/>
          <a:p>
            <a:pPr>
              <a:defRPr/>
            </a:pPr>
            <a:fld id="{522D4352-9056-48EA-A648-9532075712E1}" type="datetime1">
              <a:rPr lang="zh-CN" altLang="en-US" smtClean="0"/>
              <a:pPr>
                <a:defRPr/>
              </a:pPr>
              <a:t>2018/12/18</a:t>
            </a:fld>
            <a:endParaRPr lang="en-US" altLang="zh-CN"/>
          </a:p>
        </p:txBody>
      </p:sp>
      <p:sp>
        <p:nvSpPr>
          <p:cNvPr id="5" name="灯片编号占位符 4"/>
          <p:cNvSpPr>
            <a:spLocks noGrp="1"/>
          </p:cNvSpPr>
          <p:nvPr>
            <p:ph type="sldNum" sz="quarter" idx="11"/>
          </p:nvPr>
        </p:nvSpPr>
        <p:spPr/>
        <p:txBody>
          <a:bodyPr/>
          <a:lstStyle/>
          <a:p>
            <a:pPr>
              <a:defRPr/>
            </a:pPr>
            <a:fld id="{AD33F612-D3F3-4717-8647-415AAAA1A265}" type="slidenum">
              <a:rPr lang="en-US" altLang="zh-CN" smtClean="0"/>
              <a:pPr>
                <a:defRPr/>
              </a:pPr>
              <a:t>6</a:t>
            </a:fld>
            <a:endParaRPr lang="en-US" altLang="zh-CN"/>
          </a:p>
        </p:txBody>
      </p:sp>
    </p:spTree>
    <p:extLst>
      <p:ext uri="{BB962C8B-B14F-4D97-AF65-F5344CB8AC3E}">
        <p14:creationId xmlns:p14="http://schemas.microsoft.com/office/powerpoint/2010/main" val="3377572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traditional</a:t>
            </a:r>
            <a:r>
              <a:rPr lang="en-US" altLang="zh-CN" baseline="0" dirty="0" smtClean="0"/>
              <a:t> methods, while the page is fault, the least recently used page is always evicted firstly.</a:t>
            </a:r>
          </a:p>
          <a:p>
            <a:endParaRPr lang="en-US" altLang="zh-CN" baseline="0" dirty="0" smtClean="0"/>
          </a:p>
          <a:p>
            <a:r>
              <a:rPr lang="en-US" altLang="zh-CN" baseline="0" dirty="0" smtClean="0"/>
              <a:t>In our paper, according to the principle of locality, we also need to consider the schedule history of being evicted page.</a:t>
            </a:r>
          </a:p>
          <a:p>
            <a:endParaRPr lang="en-US" altLang="zh-CN" baseline="0" dirty="0" smtClean="0"/>
          </a:p>
          <a:p>
            <a:r>
              <a:rPr lang="en-US" altLang="zh-CN" baseline="0" dirty="0" smtClean="0"/>
              <a:t>For example, if X is a new page, it will be sent into PCM or DRAM. If X has been used and the write-intensive bit is one, it will be sent into DRAM.</a:t>
            </a:r>
          </a:p>
          <a:p>
            <a:r>
              <a:rPr lang="en-US" altLang="zh-CN" baseline="0" dirty="0" smtClean="0"/>
              <a:t>The method will search around DRAM for an suitable page space by LRU. Although the page Y is suitable by LRU, but it is a re-loaded page, so we skip it and set it to be candidate.</a:t>
            </a:r>
            <a:endParaRPr lang="zh-CN" altLang="en-US" dirty="0"/>
          </a:p>
        </p:txBody>
      </p:sp>
      <p:sp>
        <p:nvSpPr>
          <p:cNvPr id="4" name="日期占位符 3"/>
          <p:cNvSpPr>
            <a:spLocks noGrp="1"/>
          </p:cNvSpPr>
          <p:nvPr>
            <p:ph type="dt" idx="10"/>
          </p:nvPr>
        </p:nvSpPr>
        <p:spPr/>
        <p:txBody>
          <a:bodyPr/>
          <a:lstStyle/>
          <a:p>
            <a:pPr>
              <a:defRPr/>
            </a:pPr>
            <a:fld id="{522D4352-9056-48EA-A648-9532075712E1}" type="datetime1">
              <a:rPr lang="zh-CN" altLang="en-US" smtClean="0"/>
              <a:pPr>
                <a:defRPr/>
              </a:pPr>
              <a:t>2018/12/18</a:t>
            </a:fld>
            <a:endParaRPr lang="en-US" altLang="zh-CN"/>
          </a:p>
        </p:txBody>
      </p:sp>
      <p:sp>
        <p:nvSpPr>
          <p:cNvPr id="5" name="灯片编号占位符 4"/>
          <p:cNvSpPr>
            <a:spLocks noGrp="1"/>
          </p:cNvSpPr>
          <p:nvPr>
            <p:ph type="sldNum" sz="quarter" idx="11"/>
          </p:nvPr>
        </p:nvSpPr>
        <p:spPr/>
        <p:txBody>
          <a:bodyPr/>
          <a:lstStyle/>
          <a:p>
            <a:pPr>
              <a:defRPr/>
            </a:pPr>
            <a:fld id="{AD33F612-D3F3-4717-8647-415AAAA1A265}" type="slidenum">
              <a:rPr lang="en-US" altLang="zh-CN" smtClean="0"/>
              <a:pPr>
                <a:defRPr/>
              </a:pPr>
              <a:t>7</a:t>
            </a:fld>
            <a:endParaRPr lang="en-US" altLang="zh-CN"/>
          </a:p>
        </p:txBody>
      </p:sp>
    </p:spTree>
    <p:extLst>
      <p:ext uri="{BB962C8B-B14F-4D97-AF65-F5344CB8AC3E}">
        <p14:creationId xmlns:p14="http://schemas.microsoft.com/office/powerpoint/2010/main" val="1293875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CLOCK-HM is based on traditional CLOCK algorithm to manage pages in hybrid page but adds additional metadata for each page and history list to record the history page cache reference.</a:t>
            </a:r>
          </a:p>
          <a:p>
            <a:endParaRPr lang="en-US" altLang="zh-CN" dirty="0" smtClean="0"/>
          </a:p>
          <a:p>
            <a:r>
              <a:rPr lang="en-US" altLang="zh-CN" dirty="0" smtClean="0"/>
              <a:t>As shown</a:t>
            </a:r>
            <a:r>
              <a:rPr lang="en-US" altLang="zh-CN" baseline="0" dirty="0" smtClean="0"/>
              <a:t> in this slide, we maintain two list: clock list CL and history LRU list HLL. And employ four flag bits to manage the cache: reference bit denotes whether the page was accessed or not , second chance bit denotes whether the page has been re-loaded, R-write bit denotes the page has been written more than twice, W-intensive bit shows whether this page is a write intensive page or not.</a:t>
            </a:r>
          </a:p>
          <a:p>
            <a:endParaRPr lang="en-US" altLang="zh-CN" baseline="0" dirty="0" smtClean="0"/>
          </a:p>
          <a:p>
            <a:r>
              <a:rPr lang="en-US" altLang="zh-CN" baseline="0" dirty="0" smtClean="0"/>
              <a:t>And the pointer of </a:t>
            </a:r>
            <a:r>
              <a:rPr lang="en-US" altLang="zh-CN" baseline="0" dirty="0" err="1" smtClean="0"/>
              <a:t>Hdram</a:t>
            </a:r>
            <a:r>
              <a:rPr lang="en-US" altLang="zh-CN" baseline="0" dirty="0" smtClean="0"/>
              <a:t> is used to </a:t>
            </a:r>
            <a:r>
              <a:rPr lang="en-US" altLang="zh-CN" baseline="0" dirty="0" err="1" smtClean="0"/>
              <a:t>searche</a:t>
            </a:r>
            <a:r>
              <a:rPr lang="en-US" altLang="zh-CN" baseline="0" dirty="0" smtClean="0"/>
              <a:t> around DRAM, and the hand of </a:t>
            </a:r>
            <a:r>
              <a:rPr lang="en-US" altLang="zh-CN" baseline="0" dirty="0" err="1" smtClean="0"/>
              <a:t>Hrep</a:t>
            </a:r>
            <a:r>
              <a:rPr lang="en-US" altLang="zh-CN" baseline="0" dirty="0" smtClean="0"/>
              <a:t> is used to search around the whole </a:t>
            </a:r>
            <a:r>
              <a:rPr lang="en-US" altLang="zh-CN" baseline="0" dirty="0" err="1" smtClean="0"/>
              <a:t>memeory</a:t>
            </a:r>
            <a:r>
              <a:rPr lang="en-US" altLang="zh-CN" baseline="0" dirty="0" smtClean="0"/>
              <a:t>, include both DRAN and PCM.</a:t>
            </a:r>
            <a:endParaRPr lang="zh-CN" altLang="en-US" dirty="0"/>
          </a:p>
        </p:txBody>
      </p:sp>
      <p:sp>
        <p:nvSpPr>
          <p:cNvPr id="4" name="日期占位符 3"/>
          <p:cNvSpPr>
            <a:spLocks noGrp="1"/>
          </p:cNvSpPr>
          <p:nvPr>
            <p:ph type="dt" idx="10"/>
          </p:nvPr>
        </p:nvSpPr>
        <p:spPr/>
        <p:txBody>
          <a:bodyPr/>
          <a:lstStyle/>
          <a:p>
            <a:pPr>
              <a:defRPr/>
            </a:pPr>
            <a:fld id="{522D4352-9056-48EA-A648-9532075712E1}" type="datetime1">
              <a:rPr lang="zh-CN" altLang="en-US" smtClean="0"/>
              <a:pPr>
                <a:defRPr/>
              </a:pPr>
              <a:t>2018/12/18</a:t>
            </a:fld>
            <a:endParaRPr lang="en-US" altLang="zh-CN"/>
          </a:p>
        </p:txBody>
      </p:sp>
      <p:sp>
        <p:nvSpPr>
          <p:cNvPr id="5" name="灯片编号占位符 4"/>
          <p:cNvSpPr>
            <a:spLocks noGrp="1"/>
          </p:cNvSpPr>
          <p:nvPr>
            <p:ph type="sldNum" sz="quarter" idx="11"/>
          </p:nvPr>
        </p:nvSpPr>
        <p:spPr/>
        <p:txBody>
          <a:bodyPr/>
          <a:lstStyle/>
          <a:p>
            <a:pPr>
              <a:defRPr/>
            </a:pPr>
            <a:fld id="{AD33F612-D3F3-4717-8647-415AAAA1A265}" type="slidenum">
              <a:rPr lang="en-US" altLang="zh-CN" smtClean="0"/>
              <a:pPr>
                <a:defRPr/>
              </a:pPr>
              <a:t>8</a:t>
            </a:fld>
            <a:endParaRPr lang="en-US" altLang="zh-CN"/>
          </a:p>
        </p:txBody>
      </p:sp>
    </p:spTree>
    <p:extLst>
      <p:ext uri="{BB962C8B-B14F-4D97-AF65-F5344CB8AC3E}">
        <p14:creationId xmlns:p14="http://schemas.microsoft.com/office/powerpoint/2010/main" val="1700496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Now,</a:t>
            </a:r>
            <a:r>
              <a:rPr lang="en-US" altLang="zh-CN" baseline="0" dirty="0" smtClean="0"/>
              <a:t> we describe our method in detail by a animation.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We assume that pages p1,p2,p3 in PCM and d1,d2 in DRAM. The table is the status of each page in LIST CL.</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While read p1 and p2, modify the reference bits.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While write p2 and d2, modify the w-intensive bits because the r-write bits have already been one.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While write p3, for w-intensive bit has been one, so it triggers the migration from PCM to DRAM.</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While write x or read y, x and y are not in memory, page fault happen. So it triggers page replacement.</a:t>
            </a:r>
            <a:endParaRPr lang="zh-CN" altLang="en-US" dirty="0"/>
          </a:p>
        </p:txBody>
      </p:sp>
      <p:sp>
        <p:nvSpPr>
          <p:cNvPr id="4" name="日期占位符 3"/>
          <p:cNvSpPr>
            <a:spLocks noGrp="1"/>
          </p:cNvSpPr>
          <p:nvPr>
            <p:ph type="dt" idx="10"/>
          </p:nvPr>
        </p:nvSpPr>
        <p:spPr/>
        <p:txBody>
          <a:bodyPr/>
          <a:lstStyle/>
          <a:p>
            <a:pPr>
              <a:defRPr/>
            </a:pPr>
            <a:fld id="{522D4352-9056-48EA-A648-9532075712E1}" type="datetime1">
              <a:rPr lang="zh-CN" altLang="en-US" smtClean="0"/>
              <a:pPr>
                <a:defRPr/>
              </a:pPr>
              <a:t>2018/12/18</a:t>
            </a:fld>
            <a:endParaRPr lang="en-US" altLang="zh-CN"/>
          </a:p>
        </p:txBody>
      </p:sp>
      <p:sp>
        <p:nvSpPr>
          <p:cNvPr id="5" name="灯片编号占位符 4"/>
          <p:cNvSpPr>
            <a:spLocks noGrp="1"/>
          </p:cNvSpPr>
          <p:nvPr>
            <p:ph type="sldNum" sz="quarter" idx="11"/>
          </p:nvPr>
        </p:nvSpPr>
        <p:spPr/>
        <p:txBody>
          <a:bodyPr/>
          <a:lstStyle/>
          <a:p>
            <a:pPr>
              <a:defRPr/>
            </a:pPr>
            <a:fld id="{AD33F612-D3F3-4717-8647-415AAAA1A265}" type="slidenum">
              <a:rPr lang="en-US" altLang="zh-CN" smtClean="0"/>
              <a:pPr>
                <a:defRPr/>
              </a:pPr>
              <a:t>9</a:t>
            </a:fld>
            <a:endParaRPr lang="en-US" altLang="zh-CN"/>
          </a:p>
        </p:txBody>
      </p:sp>
    </p:spTree>
    <p:extLst>
      <p:ext uri="{BB962C8B-B14F-4D97-AF65-F5344CB8AC3E}">
        <p14:creationId xmlns:p14="http://schemas.microsoft.com/office/powerpoint/2010/main" val="1859105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DC35A0A-7126-42DA-AB4F-927645EFEDFB}" type="datetimeFigureOut">
              <a:rPr lang="zh-CN" altLang="en-US" smtClean="0"/>
              <a:t>2018/12/18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1D1A9-D287-4C5D-BF6C-B66C2CEDE346}" type="slidenum">
              <a:rPr lang="zh-CN" altLang="en-US" smtClean="0"/>
              <a:t>‹#›</a:t>
            </a:fld>
            <a:endParaRPr lang="zh-CN" altLang="en-US"/>
          </a:p>
        </p:txBody>
      </p:sp>
    </p:spTree>
    <p:extLst>
      <p:ext uri="{BB962C8B-B14F-4D97-AF65-F5344CB8AC3E}">
        <p14:creationId xmlns:p14="http://schemas.microsoft.com/office/powerpoint/2010/main" val="3392810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DC35A0A-7126-42DA-AB4F-927645EFEDFB}" type="datetimeFigureOut">
              <a:rPr lang="zh-CN" altLang="en-US" smtClean="0"/>
              <a:t>2018/12/18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1D1A9-D287-4C5D-BF6C-B66C2CEDE346}" type="slidenum">
              <a:rPr lang="zh-CN" altLang="en-US" smtClean="0"/>
              <a:t>‹#›</a:t>
            </a:fld>
            <a:endParaRPr lang="zh-CN" altLang="en-US"/>
          </a:p>
        </p:txBody>
      </p:sp>
    </p:spTree>
    <p:extLst>
      <p:ext uri="{BB962C8B-B14F-4D97-AF65-F5344CB8AC3E}">
        <p14:creationId xmlns:p14="http://schemas.microsoft.com/office/powerpoint/2010/main" val="77217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DC35A0A-7126-42DA-AB4F-927645EFEDFB}" type="datetimeFigureOut">
              <a:rPr lang="zh-CN" altLang="en-US" smtClean="0"/>
              <a:t>2018/12/18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1D1A9-D287-4C5D-BF6C-B66C2CEDE346}" type="slidenum">
              <a:rPr lang="zh-CN" altLang="en-US" smtClean="0"/>
              <a:t>‹#›</a:t>
            </a:fld>
            <a:endParaRPr lang="zh-CN" altLang="en-US"/>
          </a:p>
        </p:txBody>
      </p:sp>
    </p:spTree>
    <p:extLst>
      <p:ext uri="{BB962C8B-B14F-4D97-AF65-F5344CB8AC3E}">
        <p14:creationId xmlns:p14="http://schemas.microsoft.com/office/powerpoint/2010/main" val="1532266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813159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77331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822294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295400"/>
            <a:ext cx="4019550" cy="2182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7250" y="1295400"/>
            <a:ext cx="4019550" cy="2182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513468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70263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1773425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7588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281408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DC35A0A-7126-42DA-AB4F-927645EFEDFB}" type="datetimeFigureOut">
              <a:rPr lang="zh-CN" altLang="en-US" smtClean="0"/>
              <a:t>2018/12/18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1D1A9-D287-4C5D-BF6C-B66C2CEDE346}" type="slidenum">
              <a:rPr lang="zh-CN" altLang="en-US" smtClean="0"/>
              <a:t>‹#›</a:t>
            </a:fld>
            <a:endParaRPr lang="zh-CN" altLang="en-US"/>
          </a:p>
        </p:txBody>
      </p:sp>
    </p:spTree>
    <p:extLst>
      <p:ext uri="{BB962C8B-B14F-4D97-AF65-F5344CB8AC3E}">
        <p14:creationId xmlns:p14="http://schemas.microsoft.com/office/powerpoint/2010/main" val="580060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40991470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532643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2125" y="128588"/>
            <a:ext cx="2201863" cy="33496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36538" y="128588"/>
            <a:ext cx="6453187" cy="33496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545818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36538" y="128588"/>
            <a:ext cx="8807450" cy="5286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295400"/>
            <a:ext cx="4019550" cy="21828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7250" y="1295400"/>
            <a:ext cx="4019550" cy="21828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537499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808661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611664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9490841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295400"/>
            <a:ext cx="4019550" cy="2182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7250" y="1295400"/>
            <a:ext cx="4019550" cy="2182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698480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282861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991870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DC35A0A-7126-42DA-AB4F-927645EFEDFB}" type="datetimeFigureOut">
              <a:rPr lang="zh-CN" altLang="en-US" smtClean="0"/>
              <a:t>2018/12/18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1D1A9-D287-4C5D-BF6C-B66C2CEDE346}" type="slidenum">
              <a:rPr lang="zh-CN" altLang="en-US" smtClean="0"/>
              <a:t>‹#›</a:t>
            </a:fld>
            <a:endParaRPr lang="zh-CN" altLang="en-US"/>
          </a:p>
        </p:txBody>
      </p:sp>
    </p:spTree>
    <p:extLst>
      <p:ext uri="{BB962C8B-B14F-4D97-AF65-F5344CB8AC3E}">
        <p14:creationId xmlns:p14="http://schemas.microsoft.com/office/powerpoint/2010/main" val="36147297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3434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4835498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1338589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244418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2125" y="128588"/>
            <a:ext cx="2201863" cy="33496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36538" y="128588"/>
            <a:ext cx="6453187" cy="33496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667386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36538" y="128588"/>
            <a:ext cx="8807450" cy="5286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295400"/>
            <a:ext cx="4019550" cy="21828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7250" y="1295400"/>
            <a:ext cx="4019550" cy="21828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7128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DC35A0A-7126-42DA-AB4F-927645EFEDFB}" type="datetimeFigureOut">
              <a:rPr lang="zh-CN" altLang="en-US" smtClean="0"/>
              <a:t>2018/12/18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1D1A9-D287-4C5D-BF6C-B66C2CEDE346}" type="slidenum">
              <a:rPr lang="zh-CN" altLang="en-US" smtClean="0"/>
              <a:t>‹#›</a:t>
            </a:fld>
            <a:endParaRPr lang="zh-CN" altLang="en-US"/>
          </a:p>
        </p:txBody>
      </p:sp>
    </p:spTree>
    <p:extLst>
      <p:ext uri="{BB962C8B-B14F-4D97-AF65-F5344CB8AC3E}">
        <p14:creationId xmlns:p14="http://schemas.microsoft.com/office/powerpoint/2010/main" val="2703757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DC35A0A-7126-42DA-AB4F-927645EFEDFB}" type="datetimeFigureOut">
              <a:rPr lang="zh-CN" altLang="en-US" smtClean="0"/>
              <a:t>2018/12/18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71D1A9-D287-4C5D-BF6C-B66C2CEDE346}" type="slidenum">
              <a:rPr lang="zh-CN" altLang="en-US" smtClean="0"/>
              <a:t>‹#›</a:t>
            </a:fld>
            <a:endParaRPr lang="zh-CN" altLang="en-US"/>
          </a:p>
        </p:txBody>
      </p:sp>
    </p:spTree>
    <p:extLst>
      <p:ext uri="{BB962C8B-B14F-4D97-AF65-F5344CB8AC3E}">
        <p14:creationId xmlns:p14="http://schemas.microsoft.com/office/powerpoint/2010/main" val="1473320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DC35A0A-7126-42DA-AB4F-927645EFEDFB}" type="datetimeFigureOut">
              <a:rPr lang="zh-CN" altLang="en-US" smtClean="0"/>
              <a:t>2018/12/18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71D1A9-D287-4C5D-BF6C-B66C2CEDE346}" type="slidenum">
              <a:rPr lang="zh-CN" altLang="en-US" smtClean="0"/>
              <a:t>‹#›</a:t>
            </a:fld>
            <a:endParaRPr lang="zh-CN" altLang="en-US"/>
          </a:p>
        </p:txBody>
      </p:sp>
    </p:spTree>
    <p:extLst>
      <p:ext uri="{BB962C8B-B14F-4D97-AF65-F5344CB8AC3E}">
        <p14:creationId xmlns:p14="http://schemas.microsoft.com/office/powerpoint/2010/main" val="319236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DC35A0A-7126-42DA-AB4F-927645EFEDFB}" type="datetimeFigureOut">
              <a:rPr lang="zh-CN" altLang="en-US" smtClean="0"/>
              <a:t>2018/12/18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71D1A9-D287-4C5D-BF6C-B66C2CEDE346}" type="slidenum">
              <a:rPr lang="zh-CN" altLang="en-US" smtClean="0"/>
              <a:t>‹#›</a:t>
            </a:fld>
            <a:endParaRPr lang="zh-CN" altLang="en-US"/>
          </a:p>
        </p:txBody>
      </p:sp>
    </p:spTree>
    <p:extLst>
      <p:ext uri="{BB962C8B-B14F-4D97-AF65-F5344CB8AC3E}">
        <p14:creationId xmlns:p14="http://schemas.microsoft.com/office/powerpoint/2010/main" val="1635737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DC35A0A-7126-42DA-AB4F-927645EFEDFB}" type="datetimeFigureOut">
              <a:rPr lang="zh-CN" altLang="en-US" smtClean="0"/>
              <a:t>2018/12/18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1D1A9-D287-4C5D-BF6C-B66C2CEDE346}" type="slidenum">
              <a:rPr lang="zh-CN" altLang="en-US" smtClean="0"/>
              <a:t>‹#›</a:t>
            </a:fld>
            <a:endParaRPr lang="zh-CN" altLang="en-US"/>
          </a:p>
        </p:txBody>
      </p:sp>
    </p:spTree>
    <p:extLst>
      <p:ext uri="{BB962C8B-B14F-4D97-AF65-F5344CB8AC3E}">
        <p14:creationId xmlns:p14="http://schemas.microsoft.com/office/powerpoint/2010/main" val="348165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DC35A0A-7126-42DA-AB4F-927645EFEDFB}" type="datetimeFigureOut">
              <a:rPr lang="zh-CN" altLang="en-US" smtClean="0"/>
              <a:t>2018/12/18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1D1A9-D287-4C5D-BF6C-B66C2CEDE346}" type="slidenum">
              <a:rPr lang="zh-CN" altLang="en-US" smtClean="0"/>
              <a:t>‹#›</a:t>
            </a:fld>
            <a:endParaRPr lang="zh-CN" altLang="en-US"/>
          </a:p>
        </p:txBody>
      </p:sp>
    </p:spTree>
    <p:extLst>
      <p:ext uri="{BB962C8B-B14F-4D97-AF65-F5344CB8AC3E}">
        <p14:creationId xmlns:p14="http://schemas.microsoft.com/office/powerpoint/2010/main" val="3951991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35A0A-7126-42DA-AB4F-927645EFEDFB}" type="datetimeFigureOut">
              <a:rPr lang="zh-CN" altLang="en-US" smtClean="0"/>
              <a:t>2018/12/18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1D1A9-D287-4C5D-BF6C-B66C2CEDE346}" type="slidenum">
              <a:rPr lang="zh-CN" altLang="en-US" smtClean="0"/>
              <a:t>‹#›</a:t>
            </a:fld>
            <a:endParaRPr lang="zh-CN" altLang="en-US"/>
          </a:p>
        </p:txBody>
      </p:sp>
    </p:spTree>
    <p:extLst>
      <p:ext uri="{BB962C8B-B14F-4D97-AF65-F5344CB8AC3E}">
        <p14:creationId xmlns:p14="http://schemas.microsoft.com/office/powerpoint/2010/main" val="1373966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36538" y="128588"/>
            <a:ext cx="8807450"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p>
            <a:pPr lvl="0"/>
            <a:r>
              <a:rPr lang="en-US" altLang="zh-CN" smtClean="0"/>
              <a:t>Title</a:t>
            </a:r>
          </a:p>
        </p:txBody>
      </p:sp>
      <p:sp>
        <p:nvSpPr>
          <p:cNvPr id="1027" name="Rectangle 5"/>
          <p:cNvSpPr>
            <a:spLocks noGrp="1" noChangeArrowheads="1"/>
          </p:cNvSpPr>
          <p:nvPr>
            <p:ph type="body" idx="1"/>
          </p:nvPr>
        </p:nvSpPr>
        <p:spPr bwMode="auto">
          <a:xfrm>
            <a:off x="495300" y="1295400"/>
            <a:ext cx="8191500" cy="218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p>
            <a:pPr lvl="0"/>
            <a:r>
              <a:rPr lang="en-US" altLang="zh-CN" smtClean="0"/>
              <a:t>This is our 1st Level Bullet</a:t>
            </a:r>
          </a:p>
          <a:p>
            <a:pPr lvl="1"/>
            <a:r>
              <a:rPr lang="en-US" altLang="zh-CN" smtClean="0"/>
              <a:t>This is our 2nd level bullet</a:t>
            </a:r>
          </a:p>
          <a:p>
            <a:pPr lvl="2"/>
            <a:r>
              <a:rPr lang="en-US" altLang="zh-CN" smtClean="0"/>
              <a:t>This is our 3rd level bullet</a:t>
            </a:r>
          </a:p>
          <a:p>
            <a:pPr lvl="0"/>
            <a:r>
              <a:rPr lang="en-US" altLang="zh-CN" smtClean="0"/>
              <a:t>This is our next 1st Level Bullet</a:t>
            </a:r>
          </a:p>
          <a:p>
            <a:pPr lvl="1"/>
            <a:r>
              <a:rPr lang="en-US" altLang="zh-CN" smtClean="0"/>
              <a:t>This is our 2nd level bullet</a:t>
            </a:r>
          </a:p>
          <a:p>
            <a:pPr lvl="2"/>
            <a:r>
              <a:rPr lang="en-US" altLang="zh-CN" smtClean="0"/>
              <a:t>This is our 3rd level bullet</a:t>
            </a:r>
          </a:p>
        </p:txBody>
      </p:sp>
      <p:sp>
        <p:nvSpPr>
          <p:cNvPr id="1028" name="Line 6"/>
          <p:cNvSpPr>
            <a:spLocks noChangeShapeType="1"/>
          </p:cNvSpPr>
          <p:nvPr/>
        </p:nvSpPr>
        <p:spPr bwMode="auto">
          <a:xfrm>
            <a:off x="246063" y="682625"/>
            <a:ext cx="86518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Tree>
    <p:extLst>
      <p:ext uri="{BB962C8B-B14F-4D97-AF65-F5344CB8AC3E}">
        <p14:creationId xmlns:p14="http://schemas.microsoft.com/office/powerpoint/2010/main" val="4276564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ctr" rtl="0" eaLnBrk="0" fontAlgn="base" hangingPunct="0">
        <a:lnSpc>
          <a:spcPct val="87000"/>
        </a:lnSpc>
        <a:spcBef>
          <a:spcPct val="0"/>
        </a:spcBef>
        <a:spcAft>
          <a:spcPct val="0"/>
        </a:spcAft>
        <a:defRPr sz="3600" b="1">
          <a:solidFill>
            <a:srgbClr val="CC3300"/>
          </a:solidFill>
          <a:latin typeface="+mj-lt"/>
          <a:ea typeface="+mj-ea"/>
          <a:cs typeface="+mj-cs"/>
        </a:defRPr>
      </a:lvl1pPr>
      <a:lvl2pPr algn="ctr" rtl="0" eaLnBrk="0" fontAlgn="base" hangingPunct="0">
        <a:lnSpc>
          <a:spcPct val="87000"/>
        </a:lnSpc>
        <a:spcBef>
          <a:spcPct val="0"/>
        </a:spcBef>
        <a:spcAft>
          <a:spcPct val="0"/>
        </a:spcAft>
        <a:defRPr sz="3600" b="1">
          <a:solidFill>
            <a:srgbClr val="CC3300"/>
          </a:solidFill>
          <a:latin typeface="Arial" charset="0"/>
          <a:ea typeface="黑体" pitchFamily="49" charset="-122"/>
        </a:defRPr>
      </a:lvl2pPr>
      <a:lvl3pPr algn="ctr" rtl="0" eaLnBrk="0" fontAlgn="base" hangingPunct="0">
        <a:lnSpc>
          <a:spcPct val="87000"/>
        </a:lnSpc>
        <a:spcBef>
          <a:spcPct val="0"/>
        </a:spcBef>
        <a:spcAft>
          <a:spcPct val="0"/>
        </a:spcAft>
        <a:defRPr sz="3600" b="1">
          <a:solidFill>
            <a:srgbClr val="CC3300"/>
          </a:solidFill>
          <a:latin typeface="Arial" charset="0"/>
          <a:ea typeface="黑体" pitchFamily="49" charset="-122"/>
        </a:defRPr>
      </a:lvl3pPr>
      <a:lvl4pPr algn="ctr" rtl="0" eaLnBrk="0" fontAlgn="base" hangingPunct="0">
        <a:lnSpc>
          <a:spcPct val="87000"/>
        </a:lnSpc>
        <a:spcBef>
          <a:spcPct val="0"/>
        </a:spcBef>
        <a:spcAft>
          <a:spcPct val="0"/>
        </a:spcAft>
        <a:defRPr sz="3600" b="1">
          <a:solidFill>
            <a:srgbClr val="CC3300"/>
          </a:solidFill>
          <a:latin typeface="Arial" charset="0"/>
          <a:ea typeface="黑体" pitchFamily="49" charset="-122"/>
        </a:defRPr>
      </a:lvl4pPr>
      <a:lvl5pPr algn="ctr" rtl="0" eaLnBrk="0" fontAlgn="base" hangingPunct="0">
        <a:lnSpc>
          <a:spcPct val="87000"/>
        </a:lnSpc>
        <a:spcBef>
          <a:spcPct val="0"/>
        </a:spcBef>
        <a:spcAft>
          <a:spcPct val="0"/>
        </a:spcAft>
        <a:defRPr sz="3600" b="1">
          <a:solidFill>
            <a:srgbClr val="CC3300"/>
          </a:solidFill>
          <a:latin typeface="Arial" charset="0"/>
          <a:ea typeface="黑体" pitchFamily="49" charset="-122"/>
        </a:defRPr>
      </a:lvl5pPr>
      <a:lvl6pPr marL="457200" algn="ctr" rtl="0" eaLnBrk="0" fontAlgn="base" hangingPunct="0">
        <a:lnSpc>
          <a:spcPct val="87000"/>
        </a:lnSpc>
        <a:spcBef>
          <a:spcPct val="0"/>
        </a:spcBef>
        <a:spcAft>
          <a:spcPct val="0"/>
        </a:spcAft>
        <a:defRPr sz="3600" b="1">
          <a:solidFill>
            <a:srgbClr val="CC3300"/>
          </a:solidFill>
          <a:latin typeface="Arial" charset="0"/>
          <a:ea typeface="黑体" pitchFamily="49" charset="-122"/>
        </a:defRPr>
      </a:lvl6pPr>
      <a:lvl7pPr marL="914400" algn="ctr" rtl="0" eaLnBrk="0" fontAlgn="base" hangingPunct="0">
        <a:lnSpc>
          <a:spcPct val="87000"/>
        </a:lnSpc>
        <a:spcBef>
          <a:spcPct val="0"/>
        </a:spcBef>
        <a:spcAft>
          <a:spcPct val="0"/>
        </a:spcAft>
        <a:defRPr sz="3600" b="1">
          <a:solidFill>
            <a:srgbClr val="CC3300"/>
          </a:solidFill>
          <a:latin typeface="Arial" charset="0"/>
          <a:ea typeface="黑体" pitchFamily="49" charset="-122"/>
        </a:defRPr>
      </a:lvl7pPr>
      <a:lvl8pPr marL="1371600" algn="ctr" rtl="0" eaLnBrk="0" fontAlgn="base" hangingPunct="0">
        <a:lnSpc>
          <a:spcPct val="87000"/>
        </a:lnSpc>
        <a:spcBef>
          <a:spcPct val="0"/>
        </a:spcBef>
        <a:spcAft>
          <a:spcPct val="0"/>
        </a:spcAft>
        <a:defRPr sz="3600" b="1">
          <a:solidFill>
            <a:srgbClr val="CC3300"/>
          </a:solidFill>
          <a:latin typeface="Arial" charset="0"/>
          <a:ea typeface="黑体" pitchFamily="49" charset="-122"/>
        </a:defRPr>
      </a:lvl8pPr>
      <a:lvl9pPr marL="1828800" algn="ctr" rtl="0" eaLnBrk="0" fontAlgn="base" hangingPunct="0">
        <a:lnSpc>
          <a:spcPct val="87000"/>
        </a:lnSpc>
        <a:spcBef>
          <a:spcPct val="0"/>
        </a:spcBef>
        <a:spcAft>
          <a:spcPct val="0"/>
        </a:spcAft>
        <a:defRPr sz="3600" b="1">
          <a:solidFill>
            <a:srgbClr val="CC3300"/>
          </a:solidFill>
          <a:latin typeface="Arial" charset="0"/>
          <a:ea typeface="黑体" pitchFamily="49" charset="-122"/>
        </a:defRPr>
      </a:lvl9pPr>
    </p:titleStyle>
    <p:bodyStyle>
      <a:lvl1pPr marL="203200" indent="-203200" algn="l" rtl="0" eaLnBrk="0" fontAlgn="base" hangingPunct="0">
        <a:spcBef>
          <a:spcPct val="35000"/>
        </a:spcBef>
        <a:spcAft>
          <a:spcPct val="0"/>
        </a:spcAft>
        <a:buSzPct val="100000"/>
        <a:buChar char="°"/>
        <a:defRPr b="1">
          <a:solidFill>
            <a:schemeClr val="tx1"/>
          </a:solidFill>
          <a:latin typeface="+mn-lt"/>
          <a:ea typeface="+mn-ea"/>
          <a:cs typeface="+mn-cs"/>
        </a:defRPr>
      </a:lvl1pPr>
      <a:lvl2pPr marL="685800" indent="-190500" algn="l" rtl="0" eaLnBrk="0" fontAlgn="base" hangingPunct="0">
        <a:spcBef>
          <a:spcPct val="35000"/>
        </a:spcBef>
        <a:spcAft>
          <a:spcPct val="0"/>
        </a:spcAft>
        <a:buSzPct val="100000"/>
        <a:buChar char="•"/>
        <a:defRPr b="1">
          <a:solidFill>
            <a:schemeClr val="accent2"/>
          </a:solidFill>
          <a:latin typeface="+mn-lt"/>
        </a:defRPr>
      </a:lvl2pPr>
      <a:lvl3pPr marL="1257300" indent="-342900" algn="l" rtl="0" eaLnBrk="0" fontAlgn="base" hangingPunct="0">
        <a:spcBef>
          <a:spcPct val="35000"/>
        </a:spcBef>
        <a:spcAft>
          <a:spcPct val="0"/>
        </a:spcAft>
        <a:buSzPct val="100000"/>
        <a:buChar char="-"/>
        <a:defRPr b="1">
          <a:solidFill>
            <a:srgbClr val="B7011F"/>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36538" y="128588"/>
            <a:ext cx="8807450"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p>
            <a:pPr lvl="0"/>
            <a:r>
              <a:rPr lang="en-US" altLang="zh-CN" smtClean="0"/>
              <a:t>Title</a:t>
            </a:r>
          </a:p>
        </p:txBody>
      </p:sp>
      <p:sp>
        <p:nvSpPr>
          <p:cNvPr id="1027" name="Rectangle 5"/>
          <p:cNvSpPr>
            <a:spLocks noGrp="1" noChangeArrowheads="1"/>
          </p:cNvSpPr>
          <p:nvPr>
            <p:ph type="body" idx="1"/>
          </p:nvPr>
        </p:nvSpPr>
        <p:spPr bwMode="auto">
          <a:xfrm>
            <a:off x="495300" y="1295400"/>
            <a:ext cx="8191500" cy="218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p>
            <a:pPr lvl="0"/>
            <a:r>
              <a:rPr lang="en-US" altLang="zh-CN" smtClean="0"/>
              <a:t>This is our 1st Level Bullet</a:t>
            </a:r>
          </a:p>
          <a:p>
            <a:pPr lvl="1"/>
            <a:r>
              <a:rPr lang="en-US" altLang="zh-CN" smtClean="0"/>
              <a:t>This is our 2nd level bullet</a:t>
            </a:r>
          </a:p>
          <a:p>
            <a:pPr lvl="2"/>
            <a:r>
              <a:rPr lang="en-US" altLang="zh-CN" smtClean="0"/>
              <a:t>This is our 3rd level bullet</a:t>
            </a:r>
          </a:p>
          <a:p>
            <a:pPr lvl="0"/>
            <a:r>
              <a:rPr lang="en-US" altLang="zh-CN" smtClean="0"/>
              <a:t>This is our next 1st Level Bullet</a:t>
            </a:r>
          </a:p>
          <a:p>
            <a:pPr lvl="1"/>
            <a:r>
              <a:rPr lang="en-US" altLang="zh-CN" smtClean="0"/>
              <a:t>This is our 2nd level bullet</a:t>
            </a:r>
          </a:p>
          <a:p>
            <a:pPr lvl="2"/>
            <a:r>
              <a:rPr lang="en-US" altLang="zh-CN" smtClean="0"/>
              <a:t>This is our 3rd level bullet</a:t>
            </a:r>
          </a:p>
        </p:txBody>
      </p:sp>
      <p:sp>
        <p:nvSpPr>
          <p:cNvPr id="1028" name="Line 6"/>
          <p:cNvSpPr>
            <a:spLocks noChangeShapeType="1"/>
          </p:cNvSpPr>
          <p:nvPr/>
        </p:nvSpPr>
        <p:spPr bwMode="auto">
          <a:xfrm>
            <a:off x="246063" y="682625"/>
            <a:ext cx="86518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smtClean="0">
              <a:solidFill>
                <a:srgbClr val="000000"/>
              </a:solidFill>
              <a:ea typeface="宋体" pitchFamily="2" charset="-122"/>
            </a:endParaRPr>
          </a:p>
        </p:txBody>
      </p:sp>
    </p:spTree>
    <p:extLst>
      <p:ext uri="{BB962C8B-B14F-4D97-AF65-F5344CB8AC3E}">
        <p14:creationId xmlns:p14="http://schemas.microsoft.com/office/powerpoint/2010/main" val="169301985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par>
    </p:tnLst>
  </p:timing>
  <p:txStyles>
    <p:titleStyle>
      <a:lvl1pPr algn="ctr" rtl="0" eaLnBrk="0" fontAlgn="base" hangingPunct="0">
        <a:lnSpc>
          <a:spcPct val="87000"/>
        </a:lnSpc>
        <a:spcBef>
          <a:spcPct val="0"/>
        </a:spcBef>
        <a:spcAft>
          <a:spcPct val="0"/>
        </a:spcAft>
        <a:defRPr sz="3600" b="1">
          <a:solidFill>
            <a:srgbClr val="CC3300"/>
          </a:solidFill>
          <a:latin typeface="+mj-lt"/>
          <a:ea typeface="+mj-ea"/>
          <a:cs typeface="+mj-cs"/>
        </a:defRPr>
      </a:lvl1pPr>
      <a:lvl2pPr algn="ctr" rtl="0" eaLnBrk="0" fontAlgn="base" hangingPunct="0">
        <a:lnSpc>
          <a:spcPct val="87000"/>
        </a:lnSpc>
        <a:spcBef>
          <a:spcPct val="0"/>
        </a:spcBef>
        <a:spcAft>
          <a:spcPct val="0"/>
        </a:spcAft>
        <a:defRPr sz="3600" b="1">
          <a:solidFill>
            <a:srgbClr val="CC3300"/>
          </a:solidFill>
          <a:latin typeface="Arial" charset="0"/>
          <a:ea typeface="黑体" pitchFamily="49" charset="-122"/>
        </a:defRPr>
      </a:lvl2pPr>
      <a:lvl3pPr algn="ctr" rtl="0" eaLnBrk="0" fontAlgn="base" hangingPunct="0">
        <a:lnSpc>
          <a:spcPct val="87000"/>
        </a:lnSpc>
        <a:spcBef>
          <a:spcPct val="0"/>
        </a:spcBef>
        <a:spcAft>
          <a:spcPct val="0"/>
        </a:spcAft>
        <a:defRPr sz="3600" b="1">
          <a:solidFill>
            <a:srgbClr val="CC3300"/>
          </a:solidFill>
          <a:latin typeface="Arial" charset="0"/>
          <a:ea typeface="黑体" pitchFamily="49" charset="-122"/>
        </a:defRPr>
      </a:lvl3pPr>
      <a:lvl4pPr algn="ctr" rtl="0" eaLnBrk="0" fontAlgn="base" hangingPunct="0">
        <a:lnSpc>
          <a:spcPct val="87000"/>
        </a:lnSpc>
        <a:spcBef>
          <a:spcPct val="0"/>
        </a:spcBef>
        <a:spcAft>
          <a:spcPct val="0"/>
        </a:spcAft>
        <a:defRPr sz="3600" b="1">
          <a:solidFill>
            <a:srgbClr val="CC3300"/>
          </a:solidFill>
          <a:latin typeface="Arial" charset="0"/>
          <a:ea typeface="黑体" pitchFamily="49" charset="-122"/>
        </a:defRPr>
      </a:lvl4pPr>
      <a:lvl5pPr algn="ctr" rtl="0" eaLnBrk="0" fontAlgn="base" hangingPunct="0">
        <a:lnSpc>
          <a:spcPct val="87000"/>
        </a:lnSpc>
        <a:spcBef>
          <a:spcPct val="0"/>
        </a:spcBef>
        <a:spcAft>
          <a:spcPct val="0"/>
        </a:spcAft>
        <a:defRPr sz="3600" b="1">
          <a:solidFill>
            <a:srgbClr val="CC3300"/>
          </a:solidFill>
          <a:latin typeface="Arial" charset="0"/>
          <a:ea typeface="黑体" pitchFamily="49" charset="-122"/>
        </a:defRPr>
      </a:lvl5pPr>
      <a:lvl6pPr marL="457200" algn="ctr" rtl="0" eaLnBrk="0" fontAlgn="base" hangingPunct="0">
        <a:lnSpc>
          <a:spcPct val="87000"/>
        </a:lnSpc>
        <a:spcBef>
          <a:spcPct val="0"/>
        </a:spcBef>
        <a:spcAft>
          <a:spcPct val="0"/>
        </a:spcAft>
        <a:defRPr sz="3600" b="1">
          <a:solidFill>
            <a:srgbClr val="CC3300"/>
          </a:solidFill>
          <a:latin typeface="Arial" charset="0"/>
          <a:ea typeface="黑体" pitchFamily="49" charset="-122"/>
        </a:defRPr>
      </a:lvl6pPr>
      <a:lvl7pPr marL="914400" algn="ctr" rtl="0" eaLnBrk="0" fontAlgn="base" hangingPunct="0">
        <a:lnSpc>
          <a:spcPct val="87000"/>
        </a:lnSpc>
        <a:spcBef>
          <a:spcPct val="0"/>
        </a:spcBef>
        <a:spcAft>
          <a:spcPct val="0"/>
        </a:spcAft>
        <a:defRPr sz="3600" b="1">
          <a:solidFill>
            <a:srgbClr val="CC3300"/>
          </a:solidFill>
          <a:latin typeface="Arial" charset="0"/>
          <a:ea typeface="黑体" pitchFamily="49" charset="-122"/>
        </a:defRPr>
      </a:lvl7pPr>
      <a:lvl8pPr marL="1371600" algn="ctr" rtl="0" eaLnBrk="0" fontAlgn="base" hangingPunct="0">
        <a:lnSpc>
          <a:spcPct val="87000"/>
        </a:lnSpc>
        <a:spcBef>
          <a:spcPct val="0"/>
        </a:spcBef>
        <a:spcAft>
          <a:spcPct val="0"/>
        </a:spcAft>
        <a:defRPr sz="3600" b="1">
          <a:solidFill>
            <a:srgbClr val="CC3300"/>
          </a:solidFill>
          <a:latin typeface="Arial" charset="0"/>
          <a:ea typeface="黑体" pitchFamily="49" charset="-122"/>
        </a:defRPr>
      </a:lvl8pPr>
      <a:lvl9pPr marL="1828800" algn="ctr" rtl="0" eaLnBrk="0" fontAlgn="base" hangingPunct="0">
        <a:lnSpc>
          <a:spcPct val="87000"/>
        </a:lnSpc>
        <a:spcBef>
          <a:spcPct val="0"/>
        </a:spcBef>
        <a:spcAft>
          <a:spcPct val="0"/>
        </a:spcAft>
        <a:defRPr sz="3600" b="1">
          <a:solidFill>
            <a:srgbClr val="CC3300"/>
          </a:solidFill>
          <a:latin typeface="Arial" charset="0"/>
          <a:ea typeface="黑体" pitchFamily="49" charset="-122"/>
        </a:defRPr>
      </a:lvl9pPr>
    </p:titleStyle>
    <p:bodyStyle>
      <a:lvl1pPr marL="203200" indent="-203200" algn="l" rtl="0" eaLnBrk="0" fontAlgn="base" hangingPunct="0">
        <a:spcBef>
          <a:spcPct val="35000"/>
        </a:spcBef>
        <a:spcAft>
          <a:spcPct val="0"/>
        </a:spcAft>
        <a:buSzPct val="100000"/>
        <a:buChar char="°"/>
        <a:defRPr b="1">
          <a:solidFill>
            <a:schemeClr val="tx1"/>
          </a:solidFill>
          <a:latin typeface="+mn-lt"/>
          <a:ea typeface="+mn-ea"/>
          <a:cs typeface="+mn-cs"/>
        </a:defRPr>
      </a:lvl1pPr>
      <a:lvl2pPr marL="685800" indent="-190500" algn="l" rtl="0" eaLnBrk="0" fontAlgn="base" hangingPunct="0">
        <a:spcBef>
          <a:spcPct val="35000"/>
        </a:spcBef>
        <a:spcAft>
          <a:spcPct val="0"/>
        </a:spcAft>
        <a:buSzPct val="100000"/>
        <a:buChar char="•"/>
        <a:defRPr b="1">
          <a:solidFill>
            <a:schemeClr val="accent2"/>
          </a:solidFill>
          <a:latin typeface="+mn-lt"/>
        </a:defRPr>
      </a:lvl2pPr>
      <a:lvl3pPr marL="1257300" indent="-342900" algn="l" rtl="0" eaLnBrk="0" fontAlgn="base" hangingPunct="0">
        <a:spcBef>
          <a:spcPct val="35000"/>
        </a:spcBef>
        <a:spcAft>
          <a:spcPct val="0"/>
        </a:spcAft>
        <a:buSzPct val="100000"/>
        <a:buChar char="-"/>
        <a:defRPr b="1">
          <a:solidFill>
            <a:srgbClr val="B7011F"/>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oleObject" Target="file:///E:\&#25105;&#30340;&#25991;&#31456;\ICESS\&#23454;&#39564;&#22270;\STRUCTURE.vsd\Drawing\~&#39029;-1\&#30697;&#24418;.385" TargetMode="External"/><Relationship Id="rId13" Type="http://schemas.openxmlformats.org/officeDocument/2006/relationships/oleObject" Target="file:///E:\&#25105;&#30340;&#25991;&#31456;\ICESS\&#23454;&#39564;&#22270;\STRUCTURE.vsd\Drawing\~&#39029;-1\&#30697;&#24418;.398" TargetMode="External"/><Relationship Id="rId18" Type="http://schemas.openxmlformats.org/officeDocument/2006/relationships/image" Target="../media/image10.emf"/><Relationship Id="rId3" Type="http://schemas.openxmlformats.org/officeDocument/2006/relationships/notesSlide" Target="../notesSlides/notesSlide10.xml"/><Relationship Id="rId7" Type="http://schemas.openxmlformats.org/officeDocument/2006/relationships/image" Target="../media/image4.emf"/><Relationship Id="rId12" Type="http://schemas.openxmlformats.org/officeDocument/2006/relationships/image" Target="../media/image7.emf"/><Relationship Id="rId17" Type="http://schemas.openxmlformats.org/officeDocument/2006/relationships/oleObject" Target="file:///E:\&#25105;&#30340;&#25991;&#31456;\ICESS\&#23454;&#39564;&#22270;\STRUCTURE.vsd\Drawing\~&#39029;-1\&#30697;&#24418;.394" TargetMode="External"/><Relationship Id="rId2" Type="http://schemas.openxmlformats.org/officeDocument/2006/relationships/slideLayout" Target="../slideLayouts/slideLayout13.xml"/><Relationship Id="rId16" Type="http://schemas.openxmlformats.org/officeDocument/2006/relationships/image" Target="../media/image9.emf"/><Relationship Id="rId1" Type="http://schemas.openxmlformats.org/officeDocument/2006/relationships/vmlDrawing" Target="../drawings/vmlDrawing1.vml"/><Relationship Id="rId6" Type="http://schemas.openxmlformats.org/officeDocument/2006/relationships/oleObject" Target="file:///E:\&#25105;&#30340;&#25991;&#31456;\ICESS\PPT\STRUCTURE.vsd\Drawing\~&#39029;-1\&#30697;&#24418;.393" TargetMode="External"/><Relationship Id="rId11" Type="http://schemas.openxmlformats.org/officeDocument/2006/relationships/oleObject" Target="file:///E:\&#25105;&#30340;&#25991;&#31456;\ICESS\&#23454;&#39564;&#22270;\STRUCTURE.vsd\Drawing\~&#39029;-1\&#30697;&#24418;.401" TargetMode="External"/><Relationship Id="rId5" Type="http://schemas.openxmlformats.org/officeDocument/2006/relationships/image" Target="../media/image13.png"/><Relationship Id="rId15" Type="http://schemas.openxmlformats.org/officeDocument/2006/relationships/oleObject" Target="file:///E:\&#25105;&#30340;&#25991;&#31456;\ICESS\&#23454;&#39564;&#22270;\STRUCTURE.vsd\Drawing\~&#39029;-1\&#30697;&#24418;.396" TargetMode="External"/><Relationship Id="rId10" Type="http://schemas.openxmlformats.org/officeDocument/2006/relationships/image" Target="../media/image6.emf"/><Relationship Id="rId4" Type="http://schemas.openxmlformats.org/officeDocument/2006/relationships/image" Target="../media/image11.png"/><Relationship Id="rId9" Type="http://schemas.openxmlformats.org/officeDocument/2006/relationships/image" Target="../media/image5.emf"/><Relationship Id="rId14" Type="http://schemas.openxmlformats.org/officeDocument/2006/relationships/image" Target="../media/image8.emf"/></Relationships>
</file>

<file path=ppt/slides/_rels/slide11.xml.rels><?xml version="1.0" encoding="UTF-8" standalone="yes"?>
<Relationships xmlns="http://schemas.openxmlformats.org/package/2006/relationships"><Relationship Id="rId8" Type="http://schemas.openxmlformats.org/officeDocument/2006/relationships/oleObject" Target="file:///E:\&#25105;&#30340;&#25991;&#31456;\ICESS\&#23454;&#39564;&#22270;\STRUCTURE.vsd\Drawing\~&#39029;-1\&#30697;&#24418;.385" TargetMode="External"/><Relationship Id="rId13" Type="http://schemas.openxmlformats.org/officeDocument/2006/relationships/image" Target="../media/image17.emf"/><Relationship Id="rId3" Type="http://schemas.openxmlformats.org/officeDocument/2006/relationships/notesSlide" Target="../notesSlides/notesSlide11.xml"/><Relationship Id="rId7" Type="http://schemas.openxmlformats.org/officeDocument/2006/relationships/image" Target="../media/image14.emf"/><Relationship Id="rId12" Type="http://schemas.openxmlformats.org/officeDocument/2006/relationships/oleObject" Target="file:///E:\&#25105;&#30340;&#25991;&#31456;\ICESS\&#23454;&#39564;&#22270;\STRUCTURE.vsd\Drawing\~&#39029;-1\&#30697;&#24418;.401" TargetMode="External"/><Relationship Id="rId17" Type="http://schemas.openxmlformats.org/officeDocument/2006/relationships/image" Target="../media/image19.emf"/><Relationship Id="rId2" Type="http://schemas.openxmlformats.org/officeDocument/2006/relationships/slideLayout" Target="../slideLayouts/slideLayout13.xml"/><Relationship Id="rId16" Type="http://schemas.openxmlformats.org/officeDocument/2006/relationships/oleObject" Target="file:///E:\&#25105;&#30340;&#25991;&#31456;\ICESS\&#23454;&#39564;&#22270;\STRUCTURE.vsd\Drawing\~&#39029;-1\&#30697;&#24418;.396" TargetMode="External"/><Relationship Id="rId1" Type="http://schemas.openxmlformats.org/officeDocument/2006/relationships/vmlDrawing" Target="../drawings/vmlDrawing2.vml"/><Relationship Id="rId6" Type="http://schemas.openxmlformats.org/officeDocument/2006/relationships/oleObject" Target="file:///E:\&#25105;&#30340;&#25991;&#31456;\ICESS\PPT\STRUCTURE.vsd\Drawing\~&#39029;-1\&#30697;&#24418;.393" TargetMode="External"/><Relationship Id="rId11" Type="http://schemas.openxmlformats.org/officeDocument/2006/relationships/image" Target="../media/image16.emf"/><Relationship Id="rId5" Type="http://schemas.openxmlformats.org/officeDocument/2006/relationships/image" Target="../media/image21.png"/><Relationship Id="rId15" Type="http://schemas.openxmlformats.org/officeDocument/2006/relationships/image" Target="../media/image18.emf"/><Relationship Id="rId10" Type="http://schemas.openxmlformats.org/officeDocument/2006/relationships/oleObject" Target="file:///E:\&#25105;&#30340;&#25991;&#31456;\ICESS\&#23454;&#39564;&#22270;\STRUCTURE.vsd\Drawing\~&#39029;-1\&#30697;&#24418;.403" TargetMode="External"/><Relationship Id="rId4" Type="http://schemas.openxmlformats.org/officeDocument/2006/relationships/image" Target="../media/image20.png"/><Relationship Id="rId9" Type="http://schemas.openxmlformats.org/officeDocument/2006/relationships/image" Target="../media/image15.emf"/><Relationship Id="rId14" Type="http://schemas.openxmlformats.org/officeDocument/2006/relationships/oleObject" Target="file:///E:\&#25105;&#30340;&#25991;&#31456;\ICESS\&#23454;&#39564;&#22270;\STRUCTURE.vsd\Drawing\~&#39029;-1\&#30697;&#24418;.398"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2.emf"/><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file:///E:\&#25105;&#30340;&#25991;&#31456;\ICESS\PPT\STRUCTURE.vsd\Drawing\~&#39029;-1\&#30697;&#24418;.388"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32.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4.emf"/><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3.bin"/><Relationship Id="rId5" Type="http://schemas.openxmlformats.org/officeDocument/2006/relationships/image" Target="../media/image33.e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vmlDrawing" Target="../drawings/vmlDrawing6.vml"/><Relationship Id="rId5" Type="http://schemas.openxmlformats.org/officeDocument/2006/relationships/image" Target="../media/image35.emf"/><Relationship Id="rId4"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34.emf"/><Relationship Id="rId5" Type="http://schemas.openxmlformats.org/officeDocument/2006/relationships/oleObject" Target="../embeddings/oleObject7.bin"/><Relationship Id="rId4" Type="http://schemas.openxmlformats.org/officeDocument/2006/relationships/image" Target="../media/image33.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3.xml"/><Relationship Id="rId1" Type="http://schemas.openxmlformats.org/officeDocument/2006/relationships/vmlDrawing" Target="../drawings/vmlDrawing8.vml"/><Relationship Id="rId4" Type="http://schemas.openxmlformats.org/officeDocument/2006/relationships/image" Target="../media/image32.emf"/></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9.vml"/><Relationship Id="rId4" Type="http://schemas.openxmlformats.org/officeDocument/2006/relationships/image" Target="../media/image35.emf"/></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image" Target="../media/image44.jpeg"/><Relationship Id="rId5" Type="http://schemas.openxmlformats.org/officeDocument/2006/relationships/image" Target="../media/image43.emf"/><Relationship Id="rId4" Type="http://schemas.openxmlformats.org/officeDocument/2006/relationships/oleObject" Target="../embeddings/oleObject10.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media/image45.emf"/><Relationship Id="rId5" Type="http://schemas.openxmlformats.org/officeDocument/2006/relationships/oleObject" Target="../embeddings/oleObject11.bin"/><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8.xml"/><Relationship Id="rId1" Type="http://schemas.openxmlformats.org/officeDocument/2006/relationships/vmlDrawing" Target="../drawings/vmlDrawing12.vml"/><Relationship Id="rId5" Type="http://schemas.openxmlformats.org/officeDocument/2006/relationships/image" Target="../media/image49.png"/><Relationship Id="rId4" Type="http://schemas.openxmlformats.org/officeDocument/2006/relationships/oleObject" Target="../embeddings/oleObject12.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5.xml"/><Relationship Id="rId1" Type="http://schemas.openxmlformats.org/officeDocument/2006/relationships/vmlDrawing" Target="../drawings/vmlDrawing13.vml"/><Relationship Id="rId5" Type="http://schemas.openxmlformats.org/officeDocument/2006/relationships/image" Target="../media/image60.wmf"/><Relationship Id="rId4" Type="http://schemas.openxmlformats.org/officeDocument/2006/relationships/oleObject" Target="../embeddings/oleObject13.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INTRODUCTION</a:t>
            </a:r>
            <a:endParaRPr lang="zh-CN" altLang="en-US" dirty="0"/>
          </a:p>
        </p:txBody>
      </p:sp>
      <p:sp>
        <p:nvSpPr>
          <p:cNvPr id="4" name="矩形 3"/>
          <p:cNvSpPr/>
          <p:nvPr/>
        </p:nvSpPr>
        <p:spPr>
          <a:xfrm>
            <a:off x="4139952" y="789709"/>
            <a:ext cx="864096" cy="5680364"/>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5" name="TextBox 4"/>
          <p:cNvSpPr txBox="1"/>
          <p:nvPr/>
        </p:nvSpPr>
        <p:spPr>
          <a:xfrm>
            <a:off x="4239523" y="1124744"/>
            <a:ext cx="649537"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smtClean="0">
                <a:ln>
                  <a:noFill/>
                </a:ln>
                <a:solidFill>
                  <a:sysClr val="window" lastClr="FFFFFF"/>
                </a:solidFill>
                <a:effectLst/>
                <a:uLnTx/>
                <a:uFillTx/>
                <a:latin typeface="MS PMincho" pitchFamily="18" charset="-128"/>
                <a:ea typeface="MS PMincho" pitchFamily="18" charset="-128"/>
              </a:rPr>
              <a:t>01</a:t>
            </a:r>
            <a:endParaRPr kumimoji="0" lang="zh-CN" altLang="en-US" sz="3600" b="1" i="0" u="none" strike="noStrike" kern="0" cap="none" spc="0" normalizeH="0" baseline="0" noProof="0" dirty="0" smtClean="0">
              <a:ln>
                <a:noFill/>
              </a:ln>
              <a:solidFill>
                <a:sysClr val="window" lastClr="FFFFFF"/>
              </a:solidFill>
              <a:effectLst/>
              <a:uLnTx/>
              <a:uFillTx/>
              <a:latin typeface="MS PMincho" pitchFamily="18" charset="-128"/>
              <a:ea typeface="MS PMincho" pitchFamily="18" charset="-128"/>
            </a:endParaRPr>
          </a:p>
        </p:txBody>
      </p:sp>
      <p:cxnSp>
        <p:nvCxnSpPr>
          <p:cNvPr id="6" name="直接连接符 5"/>
          <p:cNvCxnSpPr/>
          <p:nvPr/>
        </p:nvCxnSpPr>
        <p:spPr>
          <a:xfrm>
            <a:off x="3315698" y="1493732"/>
            <a:ext cx="864096" cy="0"/>
          </a:xfrm>
          <a:prstGeom prst="line">
            <a:avLst/>
          </a:prstGeom>
          <a:noFill/>
          <a:ln w="28575" cap="flat" cmpd="sng" algn="ctr">
            <a:solidFill>
              <a:srgbClr val="C0504D">
                <a:lumMod val="60000"/>
                <a:lumOff val="40000"/>
              </a:srgbClr>
            </a:solidFill>
            <a:prstDash val="solid"/>
          </a:ln>
          <a:effectLst/>
        </p:spPr>
      </p:cxnSp>
      <p:sp>
        <p:nvSpPr>
          <p:cNvPr id="7" name="椭圆 6"/>
          <p:cNvSpPr/>
          <p:nvPr/>
        </p:nvSpPr>
        <p:spPr>
          <a:xfrm>
            <a:off x="4175956" y="1436888"/>
            <a:ext cx="108012" cy="108012"/>
          </a:xfrm>
          <a:prstGeom prst="ellipse">
            <a:avLst/>
          </a:prstGeom>
          <a:solidFill>
            <a:srgbClr val="C0504D">
              <a:lumMod val="60000"/>
              <a:lumOff val="40000"/>
            </a:srgbClr>
          </a:solid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8" name="矩形 7"/>
          <p:cNvSpPr/>
          <p:nvPr/>
        </p:nvSpPr>
        <p:spPr>
          <a:xfrm>
            <a:off x="1488230" y="1308178"/>
            <a:ext cx="2029858" cy="362662"/>
          </a:xfrm>
          <a:prstGeom prst="rect">
            <a:avLst/>
          </a:prstGeom>
          <a:solidFill>
            <a:srgbClr val="C0504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cs typeface="+mn-cs"/>
              </a:rPr>
              <a:t>Energy</a:t>
            </a:r>
            <a:endPar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sp>
        <p:nvSpPr>
          <p:cNvPr id="9" name="TextBox 8"/>
          <p:cNvSpPr txBox="1"/>
          <p:nvPr/>
        </p:nvSpPr>
        <p:spPr>
          <a:xfrm>
            <a:off x="0" y="1771075"/>
            <a:ext cx="4139952" cy="1172629"/>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lang="en-US" altLang="zh-CN" b="1" kern="0" dirty="0">
                <a:solidFill>
                  <a:srgbClr val="0070C0"/>
                </a:solidFill>
                <a:latin typeface="微软雅黑" pitchFamily="34" charset="-122"/>
                <a:ea typeface="微软雅黑" pitchFamily="34" charset="-122"/>
              </a:rPr>
              <a:t>Increasing energy consumption of main </a:t>
            </a:r>
            <a:r>
              <a:rPr lang="en-US" altLang="zh-CN" b="1" kern="0" dirty="0" smtClean="0">
                <a:solidFill>
                  <a:srgbClr val="0070C0"/>
                </a:solidFill>
                <a:latin typeface="微软雅黑" pitchFamily="34" charset="-122"/>
                <a:ea typeface="微软雅黑" pitchFamily="34" charset="-122"/>
              </a:rPr>
              <a:t>memory.</a:t>
            </a:r>
          </a:p>
          <a:p>
            <a:pPr marL="0" marR="0" lvl="0" indent="0" defTabSz="914400" eaLnBrk="1" fontAlgn="auto" latinLnBrk="0" hangingPunct="1">
              <a:lnSpc>
                <a:spcPct val="130000"/>
              </a:lnSpc>
              <a:spcBef>
                <a:spcPts val="0"/>
              </a:spcBef>
              <a:spcAft>
                <a:spcPts val="0"/>
              </a:spcAft>
              <a:buClrTx/>
              <a:buSzTx/>
              <a:buFontTx/>
              <a:buNone/>
              <a:tabLst/>
              <a:defRPr/>
            </a:pPr>
            <a:r>
              <a:rPr lang="en-US" altLang="zh-CN" b="1" kern="0" dirty="0" smtClean="0">
                <a:solidFill>
                  <a:srgbClr val="0070C0"/>
                </a:solidFill>
                <a:latin typeface="微软雅黑" pitchFamily="34" charset="-122"/>
                <a:ea typeface="微软雅黑" pitchFamily="34" charset="-122"/>
              </a:rPr>
              <a:t>Limitation of scalability</a:t>
            </a:r>
            <a:endParaRPr lang="en-US" altLang="zh-CN" b="1" kern="0" dirty="0">
              <a:solidFill>
                <a:srgbClr val="0070C0"/>
              </a:solidFill>
              <a:latin typeface="微软雅黑" pitchFamily="34" charset="-122"/>
              <a:ea typeface="微软雅黑" pitchFamily="34" charset="-122"/>
            </a:endParaRPr>
          </a:p>
        </p:txBody>
      </p:sp>
      <p:sp>
        <p:nvSpPr>
          <p:cNvPr id="10" name="TextBox 9"/>
          <p:cNvSpPr txBox="1"/>
          <p:nvPr/>
        </p:nvSpPr>
        <p:spPr>
          <a:xfrm>
            <a:off x="4239523" y="2780928"/>
            <a:ext cx="649537"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smtClean="0">
                <a:ln>
                  <a:noFill/>
                </a:ln>
                <a:solidFill>
                  <a:sysClr val="window" lastClr="FFFFFF"/>
                </a:solidFill>
                <a:effectLst/>
                <a:uLnTx/>
                <a:uFillTx/>
                <a:latin typeface="MS PMincho" pitchFamily="18" charset="-128"/>
                <a:ea typeface="MS PMincho" pitchFamily="18" charset="-128"/>
              </a:rPr>
              <a:t>02</a:t>
            </a:r>
            <a:endParaRPr kumimoji="0" lang="zh-CN" altLang="en-US" sz="3600" b="1" i="0" u="none" strike="noStrike" kern="0" cap="none" spc="0" normalizeH="0" baseline="0" noProof="0" dirty="0" smtClean="0">
              <a:ln>
                <a:noFill/>
              </a:ln>
              <a:solidFill>
                <a:sysClr val="window" lastClr="FFFFFF"/>
              </a:solidFill>
              <a:effectLst/>
              <a:uLnTx/>
              <a:uFillTx/>
              <a:latin typeface="MS PMincho" pitchFamily="18" charset="-128"/>
              <a:ea typeface="MS PMincho" pitchFamily="18" charset="-128"/>
            </a:endParaRPr>
          </a:p>
        </p:txBody>
      </p:sp>
      <p:cxnSp>
        <p:nvCxnSpPr>
          <p:cNvPr id="11" name="直接连接符 10"/>
          <p:cNvCxnSpPr/>
          <p:nvPr/>
        </p:nvCxnSpPr>
        <p:spPr>
          <a:xfrm flipH="1">
            <a:off x="4964206" y="3108316"/>
            <a:ext cx="864096" cy="0"/>
          </a:xfrm>
          <a:prstGeom prst="line">
            <a:avLst/>
          </a:prstGeom>
          <a:noFill/>
          <a:ln w="28575" cap="flat" cmpd="sng" algn="ctr">
            <a:solidFill>
              <a:srgbClr val="C0504D">
                <a:lumMod val="60000"/>
                <a:lumOff val="40000"/>
              </a:srgbClr>
            </a:solidFill>
            <a:prstDash val="solid"/>
          </a:ln>
          <a:effectLst/>
        </p:spPr>
      </p:cxnSp>
      <p:sp>
        <p:nvSpPr>
          <p:cNvPr id="12" name="椭圆 11"/>
          <p:cNvSpPr/>
          <p:nvPr/>
        </p:nvSpPr>
        <p:spPr>
          <a:xfrm flipH="1">
            <a:off x="4860032" y="3051472"/>
            <a:ext cx="108012" cy="108012"/>
          </a:xfrm>
          <a:prstGeom prst="ellipse">
            <a:avLst/>
          </a:prstGeom>
          <a:solidFill>
            <a:srgbClr val="C0504D">
              <a:lumMod val="60000"/>
              <a:lumOff val="40000"/>
            </a:srgbClr>
          </a:solid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13" name="矩形 12"/>
          <p:cNvSpPr/>
          <p:nvPr/>
        </p:nvSpPr>
        <p:spPr>
          <a:xfrm flipH="1">
            <a:off x="5625912" y="2922762"/>
            <a:ext cx="2029858" cy="362662"/>
          </a:xfrm>
          <a:prstGeom prst="rect">
            <a:avLst/>
          </a:prstGeom>
          <a:solidFill>
            <a:srgbClr val="C0504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b="1" kern="0" dirty="0">
                <a:solidFill>
                  <a:sysClr val="window" lastClr="FFFFFF"/>
                </a:solidFill>
                <a:latin typeface="微软雅黑" pitchFamily="34" charset="-122"/>
                <a:ea typeface="微软雅黑" pitchFamily="34" charset="-122"/>
              </a:rPr>
              <a:t>New </a:t>
            </a:r>
            <a:r>
              <a:rPr lang="en-US" altLang="zh-CN" sz="2000" b="1" kern="0" dirty="0" smtClean="0">
                <a:solidFill>
                  <a:sysClr val="window" lastClr="FFFFFF"/>
                </a:solidFill>
                <a:latin typeface="微软雅黑" pitchFamily="34" charset="-122"/>
                <a:ea typeface="微软雅黑" pitchFamily="34" charset="-122"/>
              </a:rPr>
              <a:t>materials </a:t>
            </a:r>
            <a:endPar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4" name="TextBox 13"/>
          <p:cNvSpPr txBox="1"/>
          <p:nvPr/>
        </p:nvSpPr>
        <p:spPr>
          <a:xfrm>
            <a:off x="5004049" y="3380825"/>
            <a:ext cx="4139952" cy="1532727"/>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lang="en-US" altLang="zh-CN" b="1" kern="0" dirty="0">
                <a:solidFill>
                  <a:srgbClr val="0070C0"/>
                </a:solidFill>
                <a:latin typeface="微软雅黑" pitchFamily="34" charset="-122"/>
                <a:ea typeface="微软雅黑" pitchFamily="34" charset="-122"/>
              </a:rPr>
              <a:t>Application of non-volatile material</a:t>
            </a:r>
          </a:p>
          <a:p>
            <a:pPr marL="0" marR="0" lvl="0" indent="0" defTabSz="914400" eaLnBrk="1" fontAlgn="auto" latinLnBrk="0" hangingPunct="1">
              <a:lnSpc>
                <a:spcPct val="130000"/>
              </a:lnSpc>
              <a:spcBef>
                <a:spcPts val="0"/>
              </a:spcBef>
              <a:spcAft>
                <a:spcPts val="0"/>
              </a:spcAft>
              <a:buClrTx/>
              <a:buSzTx/>
              <a:buFontTx/>
              <a:buNone/>
              <a:tabLst/>
              <a:defRPr/>
            </a:pPr>
            <a:r>
              <a:rPr lang="en-US" altLang="zh-CN" b="1" kern="0" dirty="0" smtClean="0">
                <a:solidFill>
                  <a:srgbClr val="0070C0"/>
                </a:solidFill>
                <a:latin typeface="微软雅黑" pitchFamily="34" charset="-122"/>
                <a:ea typeface="微软雅黑" pitchFamily="34" charset="-122"/>
              </a:rPr>
              <a:t>phase </a:t>
            </a:r>
            <a:r>
              <a:rPr lang="en-US" altLang="zh-CN" b="1" kern="0" dirty="0">
                <a:solidFill>
                  <a:srgbClr val="0070C0"/>
                </a:solidFill>
                <a:latin typeface="微软雅黑" pitchFamily="34" charset="-122"/>
                <a:ea typeface="微软雅黑" pitchFamily="34" charset="-122"/>
              </a:rPr>
              <a:t>change random access memory (</a:t>
            </a:r>
            <a:r>
              <a:rPr lang="en-US" altLang="zh-CN" b="1" kern="0" dirty="0" smtClean="0">
                <a:solidFill>
                  <a:srgbClr val="0070C0"/>
                </a:solidFill>
                <a:latin typeface="微软雅黑" pitchFamily="34" charset="-122"/>
                <a:ea typeface="微软雅黑" pitchFamily="34" charset="-122"/>
              </a:rPr>
              <a:t>PCM</a:t>
            </a:r>
            <a:r>
              <a:rPr lang="en-US" altLang="zh-CN" b="1" kern="0" dirty="0">
                <a:solidFill>
                  <a:srgbClr val="0070C0"/>
                </a:solidFill>
                <a:latin typeface="微软雅黑" pitchFamily="34" charset="-122"/>
                <a:ea typeface="微软雅黑" pitchFamily="34" charset="-122"/>
              </a:rPr>
              <a:t>)</a:t>
            </a:r>
          </a:p>
        </p:txBody>
      </p:sp>
      <p:sp>
        <p:nvSpPr>
          <p:cNvPr id="15" name="TextBox 14"/>
          <p:cNvSpPr txBox="1"/>
          <p:nvPr/>
        </p:nvSpPr>
        <p:spPr>
          <a:xfrm>
            <a:off x="4247231" y="4365104"/>
            <a:ext cx="649537"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smtClean="0">
                <a:ln>
                  <a:noFill/>
                </a:ln>
                <a:solidFill>
                  <a:sysClr val="window" lastClr="FFFFFF"/>
                </a:solidFill>
                <a:effectLst/>
                <a:uLnTx/>
                <a:uFillTx/>
                <a:latin typeface="MS PMincho" pitchFamily="18" charset="-128"/>
                <a:ea typeface="MS PMincho" pitchFamily="18" charset="-128"/>
              </a:rPr>
              <a:t>03</a:t>
            </a:r>
            <a:endParaRPr kumimoji="0" lang="zh-CN" altLang="en-US" sz="3600" b="1" i="0" u="none" strike="noStrike" kern="0" cap="none" spc="0" normalizeH="0" baseline="0" noProof="0" dirty="0" smtClean="0">
              <a:ln>
                <a:noFill/>
              </a:ln>
              <a:solidFill>
                <a:sysClr val="window" lastClr="FFFFFF"/>
              </a:solidFill>
              <a:effectLst/>
              <a:uLnTx/>
              <a:uFillTx/>
              <a:latin typeface="MS PMincho" pitchFamily="18" charset="-128"/>
              <a:ea typeface="MS PMincho" pitchFamily="18" charset="-128"/>
            </a:endParaRPr>
          </a:p>
        </p:txBody>
      </p:sp>
      <p:cxnSp>
        <p:nvCxnSpPr>
          <p:cNvPr id="16" name="直接连接符 15"/>
          <p:cNvCxnSpPr/>
          <p:nvPr/>
        </p:nvCxnSpPr>
        <p:spPr>
          <a:xfrm>
            <a:off x="3323406" y="4734092"/>
            <a:ext cx="864096" cy="0"/>
          </a:xfrm>
          <a:prstGeom prst="line">
            <a:avLst/>
          </a:prstGeom>
          <a:noFill/>
          <a:ln w="28575" cap="flat" cmpd="sng" algn="ctr">
            <a:solidFill>
              <a:srgbClr val="C0504D">
                <a:lumMod val="60000"/>
                <a:lumOff val="40000"/>
              </a:srgbClr>
            </a:solidFill>
            <a:prstDash val="solid"/>
          </a:ln>
          <a:effectLst/>
        </p:spPr>
      </p:cxnSp>
      <p:sp>
        <p:nvSpPr>
          <p:cNvPr id="17" name="椭圆 16"/>
          <p:cNvSpPr/>
          <p:nvPr/>
        </p:nvSpPr>
        <p:spPr>
          <a:xfrm>
            <a:off x="4183664" y="4677248"/>
            <a:ext cx="108012" cy="108012"/>
          </a:xfrm>
          <a:prstGeom prst="ellipse">
            <a:avLst/>
          </a:prstGeom>
          <a:solidFill>
            <a:srgbClr val="C0504D">
              <a:lumMod val="60000"/>
              <a:lumOff val="40000"/>
            </a:srgbClr>
          </a:solid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18" name="矩形 17"/>
          <p:cNvSpPr/>
          <p:nvPr/>
        </p:nvSpPr>
        <p:spPr>
          <a:xfrm>
            <a:off x="1495938" y="4548538"/>
            <a:ext cx="2029858" cy="362662"/>
          </a:xfrm>
          <a:prstGeom prst="rect">
            <a:avLst/>
          </a:prstGeom>
          <a:solidFill>
            <a:srgbClr val="C0504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b="1" kern="0" dirty="0" smtClean="0">
                <a:solidFill>
                  <a:sysClr val="window" lastClr="FFFFFF"/>
                </a:solidFill>
                <a:latin typeface="微软雅黑" pitchFamily="34" charset="-122"/>
                <a:ea typeface="微软雅黑" pitchFamily="34" charset="-122"/>
              </a:rPr>
              <a:t>Architecture</a:t>
            </a:r>
            <a:endParaRPr lang="en-US" altLang="zh-CN" sz="2000" b="1" kern="0" dirty="0">
              <a:solidFill>
                <a:sysClr val="window" lastClr="FFFFFF"/>
              </a:solidFill>
              <a:latin typeface="微软雅黑" pitchFamily="34" charset="-122"/>
              <a:ea typeface="微软雅黑" pitchFamily="34" charset="-122"/>
            </a:endParaRPr>
          </a:p>
        </p:txBody>
      </p:sp>
      <p:sp>
        <p:nvSpPr>
          <p:cNvPr id="19" name="TextBox 18"/>
          <p:cNvSpPr txBox="1"/>
          <p:nvPr/>
        </p:nvSpPr>
        <p:spPr>
          <a:xfrm>
            <a:off x="0" y="5011435"/>
            <a:ext cx="4139952" cy="81253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lang="en-US" altLang="zh-CN" b="1" kern="0" dirty="0">
                <a:solidFill>
                  <a:srgbClr val="0070C0"/>
                </a:solidFill>
                <a:latin typeface="微软雅黑" pitchFamily="34" charset="-122"/>
                <a:ea typeface="微软雅黑" pitchFamily="34" charset="-122"/>
              </a:rPr>
              <a:t>Proposed hybrid main memory architecture</a:t>
            </a:r>
          </a:p>
        </p:txBody>
      </p:sp>
    </p:spTree>
    <p:extLst>
      <p:ext uri="{BB962C8B-B14F-4D97-AF65-F5344CB8AC3E}">
        <p14:creationId xmlns:p14="http://schemas.microsoft.com/office/powerpoint/2010/main" val="779515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heel(1)">
                                      <p:cBhvr>
                                        <p:cTn id="14" dur="2000"/>
                                        <p:tgtEl>
                                          <p:spTgt spid="9"/>
                                        </p:tgtEl>
                                      </p:cBhvr>
                                    </p:animEffect>
                                  </p:childTnLst>
                                </p:cTn>
                              </p:par>
                              <p:par>
                                <p:cTn id="15" presetID="16" presetClass="entr" presetSubtype="21"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par>
                                <p:cTn id="24" presetID="16" presetClass="entr" presetSubtype="21"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heel(1)">
                                      <p:cBhvr>
                                        <p:cTn id="29" dur="2000"/>
                                        <p:tgtEl>
                                          <p:spTgt spid="14"/>
                                        </p:tgtEl>
                                      </p:cBhvr>
                                    </p:animEffect>
                                  </p:childTnLst>
                                </p:cTn>
                              </p:par>
                              <p:par>
                                <p:cTn id="30" presetID="16" presetClass="entr" presetSubtype="21"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Vertic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16" presetClass="entr" presetSubtype="21"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arn(inVertical)">
                                      <p:cBhvr>
                                        <p:cTn id="41" dur="500"/>
                                        <p:tgtEl>
                                          <p:spTgt spid="18"/>
                                        </p:tgtEl>
                                      </p:cBhvr>
                                    </p:animEffect>
                                  </p:childTnLst>
                                </p:cTn>
                              </p:par>
                              <p:par>
                                <p:cTn id="42" presetID="16" presetClass="entr" presetSubtype="21"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inVertical)">
                                      <p:cBhvr>
                                        <p:cTn id="44" dur="500"/>
                                        <p:tgtEl>
                                          <p:spTgt spid="16"/>
                                        </p:tgtEl>
                                      </p:cBhvr>
                                    </p:animEffect>
                                  </p:childTnLst>
                                </p:cTn>
                              </p:par>
                              <p:par>
                                <p:cTn id="45" presetID="21" presetClass="entr" presetSubtype="1"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heel(1)">
                                      <p:cBhvr>
                                        <p:cTn id="47"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3" grpId="0" animBg="1"/>
      <p:bldP spid="14" grpId="0"/>
      <p:bldP spid="15" grpId="0"/>
      <p:bldP spid="18" grpId="0" animBg="1"/>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3" name="Picture 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855433"/>
            <a:ext cx="6267600" cy="379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82" y="879904"/>
            <a:ext cx="6267600" cy="379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Page Migrate </a:t>
            </a:r>
            <a:endParaRPr lang="zh-CN" altLang="en-US" dirty="0"/>
          </a:p>
        </p:txBody>
      </p:sp>
      <p:sp>
        <p:nvSpPr>
          <p:cNvPr id="5" name="TextBox 4"/>
          <p:cNvSpPr txBox="1"/>
          <p:nvPr/>
        </p:nvSpPr>
        <p:spPr>
          <a:xfrm>
            <a:off x="4718949" y="3184076"/>
            <a:ext cx="587837" cy="307777"/>
          </a:xfrm>
          <a:prstGeom prst="rect">
            <a:avLst/>
          </a:prstGeom>
          <a:solidFill>
            <a:schemeClr val="bg1"/>
          </a:solidFill>
        </p:spPr>
        <p:txBody>
          <a:bodyPr wrap="square" rtlCol="0">
            <a:spAutoFit/>
          </a:bodyPr>
          <a:lstStyle/>
          <a:p>
            <a:r>
              <a:rPr lang="en-US" altLang="zh-CN" sz="1400" b="1" dirty="0" smtClean="0">
                <a:solidFill>
                  <a:srgbClr val="FF0000"/>
                </a:solidFill>
              </a:rPr>
              <a:t>P3  </a:t>
            </a:r>
            <a:endParaRPr lang="zh-CN" altLang="en-US" sz="1400" b="1" dirty="0">
              <a:solidFill>
                <a:srgbClr val="FF0000"/>
              </a:solidFill>
            </a:endParaRPr>
          </a:p>
        </p:txBody>
      </p:sp>
      <p:graphicFrame>
        <p:nvGraphicFramePr>
          <p:cNvPr id="6" name="对象 5"/>
          <p:cNvGraphicFramePr>
            <a:graphicFrameLocks/>
          </p:cNvGraphicFramePr>
          <p:nvPr>
            <p:extLst>
              <p:ext uri="{D42A27DB-BD31-4B8C-83A1-F6EECF244321}">
                <p14:modId xmlns:p14="http://schemas.microsoft.com/office/powerpoint/2010/main" val="2245752964"/>
              </p:ext>
            </p:extLst>
          </p:nvPr>
        </p:nvGraphicFramePr>
        <p:xfrm>
          <a:off x="4384887" y="3048487"/>
          <a:ext cx="288000" cy="180000"/>
        </p:xfrm>
        <a:graphic>
          <a:graphicData uri="http://schemas.openxmlformats.org/presentationml/2006/ole">
            <mc:AlternateContent xmlns:mc="http://schemas.openxmlformats.org/markup-compatibility/2006">
              <mc:Choice xmlns:v="urn:schemas-microsoft-com:vml" Requires="v">
                <p:oleObj spid="_x0000_s1082" name="Visio" r:id="rId6" imgW="959910" imgH="670785" progId="Visio.Drawing.11">
                  <p:link updateAutomatic="1"/>
                </p:oleObj>
              </mc:Choice>
              <mc:Fallback>
                <p:oleObj name="Visio" r:id="rId6" imgW="959910" imgH="670785" progId="Visio.Drawing.11">
                  <p:link updateAutomatic="1"/>
                  <p:pic>
                    <p:nvPicPr>
                      <p:cNvPr id="0" name=""/>
                      <p:cNvPicPr/>
                      <p:nvPr/>
                    </p:nvPicPr>
                    <p:blipFill>
                      <a:blip r:embed="rId7"/>
                      <a:stretch>
                        <a:fillRect/>
                      </a:stretch>
                    </p:blipFill>
                    <p:spPr>
                      <a:xfrm>
                        <a:off x="4384887" y="3048487"/>
                        <a:ext cx="288000" cy="180000"/>
                      </a:xfrm>
                      <a:prstGeom prst="rect">
                        <a:avLst/>
                      </a:prstGeom>
                      <a:solidFill>
                        <a:srgbClr val="FFC000"/>
                      </a:solidFill>
                    </p:spPr>
                  </p:pic>
                </p:oleObj>
              </mc:Fallback>
            </mc:AlternateContent>
          </a:graphicData>
        </a:graphic>
      </p:graphicFrame>
      <p:graphicFrame>
        <p:nvGraphicFramePr>
          <p:cNvPr id="7" name="对象 6"/>
          <p:cNvGraphicFramePr>
            <a:graphicFrameLocks/>
          </p:cNvGraphicFramePr>
          <p:nvPr>
            <p:extLst>
              <p:ext uri="{D42A27DB-BD31-4B8C-83A1-F6EECF244321}">
                <p14:modId xmlns:p14="http://schemas.microsoft.com/office/powerpoint/2010/main" val="3984678923"/>
              </p:ext>
            </p:extLst>
          </p:nvPr>
        </p:nvGraphicFramePr>
        <p:xfrm>
          <a:off x="4602391" y="1877751"/>
          <a:ext cx="288925" cy="180975"/>
        </p:xfrm>
        <a:graphic>
          <a:graphicData uri="http://schemas.openxmlformats.org/presentationml/2006/ole">
            <mc:AlternateContent xmlns:mc="http://schemas.openxmlformats.org/markup-compatibility/2006">
              <mc:Choice xmlns:v="urn:schemas-microsoft-com:vml" Requires="v">
                <p:oleObj spid="_x0000_s1083" name="Visio" r:id="rId6" imgW="959910" imgH="670785" progId="Visio.Drawing.11">
                  <p:link updateAutomatic="1"/>
                </p:oleObj>
              </mc:Choice>
              <mc:Fallback>
                <p:oleObj name="Visio" r:id="rId6" imgW="959910" imgH="670785" progId="Visio.Drawing.11">
                  <p:link updateAutomatic="1"/>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2391" y="1877751"/>
                        <a:ext cx="288925" cy="180975"/>
                      </a:xfrm>
                      <a:prstGeom prst="rect">
                        <a:avLst/>
                      </a:prstGeom>
                      <a:solidFill>
                        <a:schemeClr val="accent5">
                          <a:lumMod val="40000"/>
                          <a:lumOff val="60000"/>
                        </a:schemeClr>
                      </a:solidFill>
                      <a:ln>
                        <a:noFill/>
                      </a:ln>
                    </p:spPr>
                  </p:pic>
                </p:oleObj>
              </mc:Fallback>
            </mc:AlternateContent>
          </a:graphicData>
        </a:graphic>
      </p:graphicFrame>
      <p:sp>
        <p:nvSpPr>
          <p:cNvPr id="13" name="TextBox 12"/>
          <p:cNvSpPr txBox="1"/>
          <p:nvPr/>
        </p:nvSpPr>
        <p:spPr>
          <a:xfrm>
            <a:off x="4969323" y="1670959"/>
            <a:ext cx="587837" cy="307777"/>
          </a:xfrm>
          <a:prstGeom prst="rect">
            <a:avLst/>
          </a:prstGeom>
          <a:solidFill>
            <a:schemeClr val="bg1"/>
          </a:solidFill>
        </p:spPr>
        <p:txBody>
          <a:bodyPr wrap="square" rtlCol="0">
            <a:spAutoFit/>
          </a:bodyPr>
          <a:lstStyle/>
          <a:p>
            <a:r>
              <a:rPr lang="en-US" altLang="zh-CN" sz="1400" b="1" dirty="0" smtClean="0">
                <a:solidFill>
                  <a:srgbClr val="FF0000"/>
                </a:solidFill>
              </a:rPr>
              <a:t>P3  </a:t>
            </a:r>
            <a:endParaRPr lang="zh-CN" altLang="en-US" sz="1400" b="1" dirty="0">
              <a:solidFill>
                <a:srgbClr val="FF0000"/>
              </a:solidFill>
            </a:endParaRPr>
          </a:p>
        </p:txBody>
      </p:sp>
      <p:sp>
        <p:nvSpPr>
          <p:cNvPr id="8" name="弧形 7"/>
          <p:cNvSpPr/>
          <p:nvPr/>
        </p:nvSpPr>
        <p:spPr>
          <a:xfrm rot="948296">
            <a:off x="4669962" y="2041068"/>
            <a:ext cx="544292" cy="1845129"/>
          </a:xfrm>
          <a:prstGeom prst="arc">
            <a:avLst>
              <a:gd name="adj1" fmla="val 16249611"/>
              <a:gd name="adj2" fmla="val 1492148"/>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5" name="表格 14"/>
          <p:cNvGraphicFramePr>
            <a:graphicFrameLocks noGrp="1"/>
          </p:cNvGraphicFramePr>
          <p:nvPr>
            <p:extLst>
              <p:ext uri="{D42A27DB-BD31-4B8C-83A1-F6EECF244321}">
                <p14:modId xmlns:p14="http://schemas.microsoft.com/office/powerpoint/2010/main" val="1806442716"/>
              </p:ext>
            </p:extLst>
          </p:nvPr>
        </p:nvGraphicFramePr>
        <p:xfrm>
          <a:off x="1910068" y="4682904"/>
          <a:ext cx="7104991" cy="1010920"/>
        </p:xfrm>
        <a:graphic>
          <a:graphicData uri="http://schemas.openxmlformats.org/drawingml/2006/table">
            <a:tbl>
              <a:tblPr firstRow="1" bandRow="1">
                <a:tableStyleId>{5C22544A-7EE6-4342-B048-85BDC9FD1C3A}</a:tableStyleId>
              </a:tblPr>
              <a:tblGrid>
                <a:gridCol w="710499"/>
                <a:gridCol w="710499"/>
                <a:gridCol w="1420998"/>
                <a:gridCol w="1420998"/>
                <a:gridCol w="1272905"/>
                <a:gridCol w="1569092"/>
              </a:tblGrid>
              <a:tr h="562832">
                <a:tc>
                  <a:txBody>
                    <a:bodyPr/>
                    <a:lstStyle/>
                    <a:p>
                      <a:pPr algn="ctr"/>
                      <a:endParaRPr lang="zh-CN" altLang="en-US" dirty="0"/>
                    </a:p>
                  </a:txBody>
                  <a:tcPr anchor="ctr"/>
                </a:tc>
                <a:tc>
                  <a:txBody>
                    <a:bodyPr/>
                    <a:lstStyle/>
                    <a:p>
                      <a:pPr algn="ctr"/>
                      <a:r>
                        <a:rPr lang="en-US" altLang="zh-CN" dirty="0" smtClean="0"/>
                        <a:t>P/D</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t>reference bit</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t>second chance bit</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t>R-write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t>bit</a:t>
                      </a:r>
                      <a:endParaRPr lang="zh-CN" altLang="en-US" dirty="0"/>
                    </a:p>
                  </a:txBody>
                  <a:tcPr anchor="ctr"/>
                </a:tc>
                <a:tc>
                  <a:txBody>
                    <a:bodyPr/>
                    <a:lstStyle/>
                    <a:p>
                      <a:pPr algn="ctr"/>
                      <a:r>
                        <a:rPr lang="en-US" altLang="zh-CN" sz="1800" b="1" dirty="0" smtClean="0"/>
                        <a:t>W-intensive bit</a:t>
                      </a:r>
                      <a:endParaRPr lang="zh-CN" altLang="en-US" sz="1800" b="1" dirty="0"/>
                    </a:p>
                  </a:txBody>
                  <a:tcPr anchor="ctr"/>
                </a:tc>
              </a:tr>
              <a:tr h="370840">
                <a:tc>
                  <a:txBody>
                    <a:bodyPr/>
                    <a:lstStyle/>
                    <a:p>
                      <a:pPr algn="ctr"/>
                      <a:r>
                        <a:rPr lang="en-US" altLang="zh-CN" dirty="0" smtClean="0"/>
                        <a:t>P3</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1</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0</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1</a:t>
                      </a:r>
                      <a:endParaRPr lang="zh-CN" altLang="en-US" dirty="0"/>
                    </a:p>
                  </a:txBody>
                  <a:tcPr anchor="ctr"/>
                </a:tc>
                <a:tc>
                  <a:txBody>
                    <a:bodyPr/>
                    <a:lstStyle/>
                    <a:p>
                      <a:pPr algn="ctr"/>
                      <a:r>
                        <a:rPr lang="en-US" altLang="zh-CN" sz="1800" b="0" dirty="0" smtClean="0"/>
                        <a:t>1</a:t>
                      </a:r>
                      <a:endParaRPr lang="zh-CN" altLang="en-US" sz="1800" b="0" dirty="0"/>
                    </a:p>
                  </a:txBody>
                  <a:tcPr anchor="ctr"/>
                </a:tc>
              </a:tr>
            </a:tbl>
          </a:graphicData>
        </a:graphic>
      </p:graphicFrame>
      <p:sp>
        <p:nvSpPr>
          <p:cNvPr id="16" name="矩形 15"/>
          <p:cNvSpPr/>
          <p:nvPr/>
        </p:nvSpPr>
        <p:spPr>
          <a:xfrm>
            <a:off x="2808535" y="5433854"/>
            <a:ext cx="348806" cy="2575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2"/>
                </a:solidFill>
              </a:rPr>
              <a:t>0</a:t>
            </a:r>
            <a:endParaRPr lang="zh-CN" altLang="en-US" b="1" dirty="0">
              <a:solidFill>
                <a:schemeClr val="accent2"/>
              </a:solidFill>
            </a:endParaRPr>
          </a:p>
        </p:txBody>
      </p:sp>
      <p:sp>
        <p:nvSpPr>
          <p:cNvPr id="9" name="TextBox 8"/>
          <p:cNvSpPr txBox="1"/>
          <p:nvPr/>
        </p:nvSpPr>
        <p:spPr>
          <a:xfrm>
            <a:off x="6251835" y="1119166"/>
            <a:ext cx="2876400" cy="338554"/>
          </a:xfrm>
          <a:prstGeom prst="rect">
            <a:avLst/>
          </a:prstGeom>
          <a:noFill/>
        </p:spPr>
        <p:txBody>
          <a:bodyPr wrap="square" rtlCol="0">
            <a:spAutoFit/>
          </a:bodyPr>
          <a:lstStyle/>
          <a:p>
            <a:r>
              <a:rPr lang="en-US" altLang="zh-CN" sz="1600" b="1" dirty="0" smtClean="0">
                <a:solidFill>
                  <a:schemeClr val="accent2"/>
                </a:solidFill>
              </a:rPr>
              <a:t>Search around by </a:t>
            </a:r>
            <a:r>
              <a:rPr lang="en-US" altLang="zh-CN" sz="1600" b="1" dirty="0" err="1" smtClean="0">
                <a:solidFill>
                  <a:schemeClr val="accent2"/>
                </a:solidFill>
              </a:rPr>
              <a:t>H</a:t>
            </a:r>
            <a:r>
              <a:rPr lang="en-US" altLang="zh-CN" sz="1600" b="1" baseline="-25000" dirty="0" err="1" smtClean="0">
                <a:solidFill>
                  <a:schemeClr val="accent2"/>
                </a:solidFill>
              </a:rPr>
              <a:t>dram</a:t>
            </a:r>
            <a:r>
              <a:rPr lang="en-US" altLang="zh-CN" sz="1600" b="1" dirty="0" smtClean="0">
                <a:solidFill>
                  <a:schemeClr val="accent2"/>
                </a:solidFill>
              </a:rPr>
              <a:t> </a:t>
            </a:r>
            <a:endParaRPr lang="zh-CN" altLang="en-US" sz="1600" b="1" dirty="0">
              <a:solidFill>
                <a:schemeClr val="accent2"/>
              </a:solidFill>
            </a:endParaRPr>
          </a:p>
        </p:txBody>
      </p:sp>
      <p:sp>
        <p:nvSpPr>
          <p:cNvPr id="18" name="TextBox 17"/>
          <p:cNvSpPr txBox="1"/>
          <p:nvPr/>
        </p:nvSpPr>
        <p:spPr>
          <a:xfrm>
            <a:off x="6275582" y="1632491"/>
            <a:ext cx="2868420" cy="338554"/>
          </a:xfrm>
          <a:prstGeom prst="rect">
            <a:avLst/>
          </a:prstGeom>
          <a:noFill/>
        </p:spPr>
        <p:txBody>
          <a:bodyPr wrap="square" rtlCol="0">
            <a:spAutoFit/>
          </a:bodyPr>
          <a:lstStyle/>
          <a:p>
            <a:r>
              <a:rPr lang="en-US" altLang="zh-CN" sz="1600" b="1" dirty="0" smtClean="0">
                <a:solidFill>
                  <a:schemeClr val="accent2"/>
                </a:solidFill>
              </a:rPr>
              <a:t>Evict E and record E in HLL</a:t>
            </a:r>
            <a:endParaRPr lang="zh-CN" altLang="en-US" sz="1600" b="1" dirty="0">
              <a:solidFill>
                <a:schemeClr val="accent2"/>
              </a:solidFill>
            </a:endParaRPr>
          </a:p>
        </p:txBody>
      </p:sp>
      <p:sp>
        <p:nvSpPr>
          <p:cNvPr id="19" name="TextBox 18"/>
          <p:cNvSpPr txBox="1"/>
          <p:nvPr/>
        </p:nvSpPr>
        <p:spPr>
          <a:xfrm>
            <a:off x="6325405" y="2138669"/>
            <a:ext cx="2876400" cy="338554"/>
          </a:xfrm>
          <a:prstGeom prst="rect">
            <a:avLst/>
          </a:prstGeom>
          <a:noFill/>
        </p:spPr>
        <p:txBody>
          <a:bodyPr wrap="square" rtlCol="0">
            <a:spAutoFit/>
          </a:bodyPr>
          <a:lstStyle/>
          <a:p>
            <a:r>
              <a:rPr lang="en-US" altLang="zh-CN" sz="1600" b="1" dirty="0" smtClean="0">
                <a:solidFill>
                  <a:schemeClr val="accent2"/>
                </a:solidFill>
              </a:rPr>
              <a:t>Migrate P3 to  E of DRAM</a:t>
            </a:r>
            <a:endParaRPr lang="zh-CN" altLang="en-US" sz="1600" b="1" dirty="0">
              <a:solidFill>
                <a:schemeClr val="accent2"/>
              </a:solidFill>
            </a:endParaRPr>
          </a:p>
        </p:txBody>
      </p:sp>
      <p:sp>
        <p:nvSpPr>
          <p:cNvPr id="20" name="矩形 19"/>
          <p:cNvSpPr/>
          <p:nvPr/>
        </p:nvSpPr>
        <p:spPr>
          <a:xfrm>
            <a:off x="3061143" y="5754547"/>
            <a:ext cx="5814848" cy="69368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36185" y="5754547"/>
            <a:ext cx="2624958" cy="693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514198" y="5754546"/>
            <a:ext cx="483473" cy="6936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P1</a:t>
            </a:r>
            <a:endParaRPr lang="zh-CN" altLang="en-US" dirty="0">
              <a:solidFill>
                <a:schemeClr val="tx1"/>
              </a:solidFill>
            </a:endParaRPr>
          </a:p>
        </p:txBody>
      </p:sp>
      <p:sp>
        <p:nvSpPr>
          <p:cNvPr id="23" name="矩形 22"/>
          <p:cNvSpPr/>
          <p:nvPr/>
        </p:nvSpPr>
        <p:spPr>
          <a:xfrm>
            <a:off x="5864768" y="5754547"/>
            <a:ext cx="483473" cy="6936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P2</a:t>
            </a:r>
            <a:endParaRPr lang="zh-CN" altLang="en-US" dirty="0">
              <a:solidFill>
                <a:schemeClr val="tx1"/>
              </a:solidFill>
            </a:endParaRPr>
          </a:p>
        </p:txBody>
      </p:sp>
      <p:sp>
        <p:nvSpPr>
          <p:cNvPr id="25" name="矩形 24"/>
          <p:cNvSpPr/>
          <p:nvPr/>
        </p:nvSpPr>
        <p:spPr>
          <a:xfrm>
            <a:off x="3070342" y="5749268"/>
            <a:ext cx="1443856"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26" name="矩形 25"/>
          <p:cNvSpPr/>
          <p:nvPr/>
        </p:nvSpPr>
        <p:spPr>
          <a:xfrm>
            <a:off x="5051529" y="5759747"/>
            <a:ext cx="797485"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27" name="矩形 26"/>
          <p:cNvSpPr/>
          <p:nvPr/>
        </p:nvSpPr>
        <p:spPr>
          <a:xfrm>
            <a:off x="6442837" y="5749257"/>
            <a:ext cx="721928"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28" name="矩形 27"/>
          <p:cNvSpPr/>
          <p:nvPr/>
        </p:nvSpPr>
        <p:spPr>
          <a:xfrm>
            <a:off x="8006914" y="5759772"/>
            <a:ext cx="721928"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29" name="矩形 28"/>
          <p:cNvSpPr/>
          <p:nvPr/>
        </p:nvSpPr>
        <p:spPr>
          <a:xfrm>
            <a:off x="1844568" y="5754515"/>
            <a:ext cx="483473" cy="6936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D1</a:t>
            </a:r>
            <a:endParaRPr lang="zh-CN" altLang="en-US" dirty="0">
              <a:solidFill>
                <a:schemeClr val="tx1"/>
              </a:solidFill>
            </a:endParaRPr>
          </a:p>
        </p:txBody>
      </p:sp>
      <p:sp>
        <p:nvSpPr>
          <p:cNvPr id="30" name="矩形 29"/>
          <p:cNvSpPr/>
          <p:nvPr/>
        </p:nvSpPr>
        <p:spPr>
          <a:xfrm>
            <a:off x="893348" y="5749255"/>
            <a:ext cx="483473" cy="6936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D2</a:t>
            </a:r>
            <a:endParaRPr lang="zh-CN" altLang="en-US" dirty="0">
              <a:solidFill>
                <a:schemeClr val="tx1"/>
              </a:solidFill>
            </a:endParaRPr>
          </a:p>
        </p:txBody>
      </p:sp>
      <p:sp>
        <p:nvSpPr>
          <p:cNvPr id="31" name="矩形 30"/>
          <p:cNvSpPr/>
          <p:nvPr/>
        </p:nvSpPr>
        <p:spPr>
          <a:xfrm>
            <a:off x="2369435" y="5754487"/>
            <a:ext cx="675945"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32" name="矩形 31"/>
          <p:cNvSpPr/>
          <p:nvPr/>
        </p:nvSpPr>
        <p:spPr>
          <a:xfrm>
            <a:off x="1278985" y="5775444"/>
            <a:ext cx="675945"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33" name="矩形 32"/>
          <p:cNvSpPr/>
          <p:nvPr/>
        </p:nvSpPr>
        <p:spPr>
          <a:xfrm>
            <a:off x="330429" y="5749227"/>
            <a:ext cx="675945"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35" name="TextBox 34"/>
          <p:cNvSpPr txBox="1"/>
          <p:nvPr/>
        </p:nvSpPr>
        <p:spPr>
          <a:xfrm>
            <a:off x="36075" y="5815982"/>
            <a:ext cx="400110" cy="677277"/>
          </a:xfrm>
          <a:prstGeom prst="rect">
            <a:avLst/>
          </a:prstGeom>
          <a:noFill/>
        </p:spPr>
        <p:txBody>
          <a:bodyPr vert="eaVert" wrap="square" rtlCol="0">
            <a:spAutoFit/>
          </a:bodyPr>
          <a:lstStyle/>
          <a:p>
            <a:r>
              <a:rPr lang="en-US" altLang="zh-CN" sz="1400" b="1" dirty="0" smtClean="0">
                <a:solidFill>
                  <a:schemeClr val="accent2"/>
                </a:solidFill>
              </a:rPr>
              <a:t>DRAM</a:t>
            </a:r>
            <a:endParaRPr lang="zh-CN" altLang="en-US" b="1" dirty="0">
              <a:solidFill>
                <a:schemeClr val="accent2"/>
              </a:solidFill>
            </a:endParaRPr>
          </a:p>
        </p:txBody>
      </p:sp>
      <p:sp>
        <p:nvSpPr>
          <p:cNvPr id="36" name="TextBox 35"/>
          <p:cNvSpPr txBox="1"/>
          <p:nvPr/>
        </p:nvSpPr>
        <p:spPr>
          <a:xfrm rot="10800000">
            <a:off x="8812068" y="5832874"/>
            <a:ext cx="400110" cy="508000"/>
          </a:xfrm>
          <a:prstGeom prst="rect">
            <a:avLst/>
          </a:prstGeom>
          <a:noFill/>
        </p:spPr>
        <p:txBody>
          <a:bodyPr vert="eaVert" wrap="square" rtlCol="0">
            <a:spAutoFit/>
          </a:bodyPr>
          <a:lstStyle/>
          <a:p>
            <a:r>
              <a:rPr lang="en-US" altLang="zh-CN" sz="1400" b="1" dirty="0" smtClean="0">
                <a:solidFill>
                  <a:schemeClr val="accent2"/>
                </a:solidFill>
              </a:rPr>
              <a:t>PCM</a:t>
            </a:r>
            <a:endParaRPr lang="zh-CN" altLang="en-US" b="1" dirty="0">
              <a:solidFill>
                <a:schemeClr val="accent2"/>
              </a:solidFill>
            </a:endParaRPr>
          </a:p>
        </p:txBody>
      </p:sp>
      <p:sp>
        <p:nvSpPr>
          <p:cNvPr id="24" name="矩形 23"/>
          <p:cNvSpPr/>
          <p:nvPr/>
        </p:nvSpPr>
        <p:spPr>
          <a:xfrm>
            <a:off x="7220610" y="5754547"/>
            <a:ext cx="483473" cy="6936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P3</a:t>
            </a:r>
            <a:endParaRPr lang="zh-CN" altLang="en-US" dirty="0">
              <a:solidFill>
                <a:schemeClr val="tx1"/>
              </a:solidFill>
            </a:endParaRPr>
          </a:p>
        </p:txBody>
      </p:sp>
      <p:graphicFrame>
        <p:nvGraphicFramePr>
          <p:cNvPr id="3" name="对象 2"/>
          <p:cNvGraphicFramePr>
            <a:graphicFrameLocks/>
          </p:cNvGraphicFramePr>
          <p:nvPr>
            <p:extLst>
              <p:ext uri="{D42A27DB-BD31-4B8C-83A1-F6EECF244321}">
                <p14:modId xmlns:p14="http://schemas.microsoft.com/office/powerpoint/2010/main" val="1558388114"/>
              </p:ext>
            </p:extLst>
          </p:nvPr>
        </p:nvGraphicFramePr>
        <p:xfrm>
          <a:off x="2687667" y="2153183"/>
          <a:ext cx="241736" cy="180000"/>
        </p:xfrm>
        <a:graphic>
          <a:graphicData uri="http://schemas.openxmlformats.org/presentationml/2006/ole">
            <mc:AlternateContent xmlns:mc="http://schemas.openxmlformats.org/markup-compatibility/2006">
              <mc:Choice xmlns:v="urn:schemas-microsoft-com:vml" Requires="v">
                <p:oleObj spid="_x0000_s1084" name="Visio" r:id="rId8" imgW="959910" imgH="670785" progId="Visio.Drawing.11">
                  <p:link updateAutomatic="1"/>
                </p:oleObj>
              </mc:Choice>
              <mc:Fallback>
                <p:oleObj name="Visio" r:id="rId8" imgW="959910" imgH="670785" progId="Visio.Drawing.11">
                  <p:link updateAutomatic="1"/>
                  <p:pic>
                    <p:nvPicPr>
                      <p:cNvPr id="0" name=""/>
                      <p:cNvPicPr/>
                      <p:nvPr/>
                    </p:nvPicPr>
                    <p:blipFill>
                      <a:blip r:embed="rId9"/>
                      <a:stretch>
                        <a:fillRect/>
                      </a:stretch>
                    </p:blipFill>
                    <p:spPr>
                      <a:xfrm>
                        <a:off x="2687667" y="2153183"/>
                        <a:ext cx="241736" cy="180000"/>
                      </a:xfrm>
                      <a:prstGeom prst="rect">
                        <a:avLst/>
                      </a:prstGeom>
                      <a:solidFill>
                        <a:srgbClr val="FFC000"/>
                      </a:solidFill>
                    </p:spPr>
                  </p:pic>
                </p:oleObj>
              </mc:Fallback>
            </mc:AlternateContent>
          </a:graphicData>
        </a:graphic>
      </p:graphicFrame>
      <p:graphicFrame>
        <p:nvGraphicFramePr>
          <p:cNvPr id="4" name="对象 3"/>
          <p:cNvGraphicFramePr>
            <a:graphicFrameLocks/>
          </p:cNvGraphicFramePr>
          <p:nvPr>
            <p:extLst>
              <p:ext uri="{D42A27DB-BD31-4B8C-83A1-F6EECF244321}">
                <p14:modId xmlns:p14="http://schemas.microsoft.com/office/powerpoint/2010/main" val="2215716198"/>
              </p:ext>
            </p:extLst>
          </p:nvPr>
        </p:nvGraphicFramePr>
        <p:xfrm>
          <a:off x="2986323" y="1600099"/>
          <a:ext cx="241200" cy="180000"/>
        </p:xfrm>
        <a:graphic>
          <a:graphicData uri="http://schemas.openxmlformats.org/presentationml/2006/ole">
            <mc:AlternateContent xmlns:mc="http://schemas.openxmlformats.org/markup-compatibility/2006">
              <mc:Choice xmlns:v="urn:schemas-microsoft-com:vml" Requires="v">
                <p:oleObj spid="_x0000_s1085" name="Visio" r:id="rId8" imgW="959910" imgH="670785" progId="Visio.Drawing.11">
                  <p:link updateAutomatic="1"/>
                </p:oleObj>
              </mc:Choice>
              <mc:Fallback>
                <p:oleObj name="Visio" r:id="rId8" imgW="959910" imgH="670785" progId="Visio.Drawing.11">
                  <p:link updateAutomatic="1"/>
                  <p:pic>
                    <p:nvPicPr>
                      <p:cNvPr id="0" name=""/>
                      <p:cNvPicPr/>
                      <p:nvPr/>
                    </p:nvPicPr>
                    <p:blipFill>
                      <a:blip r:embed="rId10"/>
                      <a:stretch>
                        <a:fillRect/>
                      </a:stretch>
                    </p:blipFill>
                    <p:spPr>
                      <a:xfrm>
                        <a:off x="2986323" y="1600099"/>
                        <a:ext cx="241200" cy="180000"/>
                      </a:xfrm>
                      <a:prstGeom prst="rect">
                        <a:avLst/>
                      </a:prstGeom>
                      <a:solidFill>
                        <a:srgbClr val="FFC000"/>
                      </a:solidFill>
                    </p:spPr>
                  </p:pic>
                </p:oleObj>
              </mc:Fallback>
            </mc:AlternateContent>
          </a:graphicData>
        </a:graphic>
      </p:graphicFrame>
      <p:graphicFrame>
        <p:nvGraphicFramePr>
          <p:cNvPr id="10" name="对象 9"/>
          <p:cNvGraphicFramePr>
            <a:graphicFrameLocks/>
          </p:cNvGraphicFramePr>
          <p:nvPr>
            <p:extLst>
              <p:ext uri="{D42A27DB-BD31-4B8C-83A1-F6EECF244321}">
                <p14:modId xmlns:p14="http://schemas.microsoft.com/office/powerpoint/2010/main" val="685711820"/>
              </p:ext>
            </p:extLst>
          </p:nvPr>
        </p:nvGraphicFramePr>
        <p:xfrm>
          <a:off x="3537615" y="1354182"/>
          <a:ext cx="254655" cy="178048"/>
        </p:xfrm>
        <a:graphic>
          <a:graphicData uri="http://schemas.openxmlformats.org/presentationml/2006/ole">
            <mc:AlternateContent xmlns:mc="http://schemas.openxmlformats.org/markup-compatibility/2006">
              <mc:Choice xmlns:v="urn:schemas-microsoft-com:vml" Requires="v">
                <p:oleObj spid="_x0000_s1086" name="Visio" r:id="rId11" imgW="959910" imgH="670785" progId="Visio.Drawing.11">
                  <p:link updateAutomatic="1"/>
                </p:oleObj>
              </mc:Choice>
              <mc:Fallback>
                <p:oleObj name="Visio" r:id="rId11" imgW="959910" imgH="670785" progId="Visio.Drawing.11">
                  <p:link updateAutomatic="1"/>
                  <p:pic>
                    <p:nvPicPr>
                      <p:cNvPr id="0" name=""/>
                      <p:cNvPicPr/>
                      <p:nvPr/>
                    </p:nvPicPr>
                    <p:blipFill>
                      <a:blip r:embed="rId12"/>
                      <a:stretch>
                        <a:fillRect/>
                      </a:stretch>
                    </p:blipFill>
                    <p:spPr>
                      <a:xfrm>
                        <a:off x="3537615" y="1354182"/>
                        <a:ext cx="254655" cy="178048"/>
                      </a:xfrm>
                      <a:prstGeom prst="rect">
                        <a:avLst/>
                      </a:prstGeom>
                      <a:solidFill>
                        <a:srgbClr val="FFC000"/>
                      </a:solidFill>
                    </p:spPr>
                  </p:pic>
                </p:oleObj>
              </mc:Fallback>
            </mc:AlternateContent>
          </a:graphicData>
        </a:graphic>
      </p:graphicFrame>
      <p:graphicFrame>
        <p:nvGraphicFramePr>
          <p:cNvPr id="11" name="对象 10"/>
          <p:cNvGraphicFramePr>
            <a:graphicFrameLocks/>
          </p:cNvGraphicFramePr>
          <p:nvPr>
            <p:extLst>
              <p:ext uri="{D42A27DB-BD31-4B8C-83A1-F6EECF244321}">
                <p14:modId xmlns:p14="http://schemas.microsoft.com/office/powerpoint/2010/main" val="4021197373"/>
              </p:ext>
            </p:extLst>
          </p:nvPr>
        </p:nvGraphicFramePr>
        <p:xfrm>
          <a:off x="4438497" y="1647005"/>
          <a:ext cx="255600" cy="180000"/>
        </p:xfrm>
        <a:graphic>
          <a:graphicData uri="http://schemas.openxmlformats.org/presentationml/2006/ole">
            <mc:AlternateContent xmlns:mc="http://schemas.openxmlformats.org/markup-compatibility/2006">
              <mc:Choice xmlns:v="urn:schemas-microsoft-com:vml" Requires="v">
                <p:oleObj spid="_x0000_s1087" name="Visio" r:id="rId13" imgW="959910" imgH="670785" progId="Visio.Drawing.11">
                  <p:link updateAutomatic="1"/>
                </p:oleObj>
              </mc:Choice>
              <mc:Fallback>
                <p:oleObj name="Visio" r:id="rId13" imgW="959910" imgH="670785" progId="Visio.Drawing.11">
                  <p:link updateAutomatic="1"/>
                  <p:pic>
                    <p:nvPicPr>
                      <p:cNvPr id="0" name=""/>
                      <p:cNvPicPr/>
                      <p:nvPr/>
                    </p:nvPicPr>
                    <p:blipFill>
                      <a:blip r:embed="rId14"/>
                      <a:stretch>
                        <a:fillRect/>
                      </a:stretch>
                    </p:blipFill>
                    <p:spPr>
                      <a:xfrm>
                        <a:off x="4438497" y="1647005"/>
                        <a:ext cx="255600" cy="180000"/>
                      </a:xfrm>
                      <a:prstGeom prst="rect">
                        <a:avLst/>
                      </a:prstGeom>
                      <a:solidFill>
                        <a:srgbClr val="FFC000"/>
                      </a:solid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412851003"/>
              </p:ext>
            </p:extLst>
          </p:nvPr>
        </p:nvGraphicFramePr>
        <p:xfrm>
          <a:off x="4716700" y="2224706"/>
          <a:ext cx="238109" cy="166480"/>
        </p:xfrm>
        <a:graphic>
          <a:graphicData uri="http://schemas.openxmlformats.org/presentationml/2006/ole">
            <mc:AlternateContent xmlns:mc="http://schemas.openxmlformats.org/markup-compatibility/2006">
              <mc:Choice xmlns:v="urn:schemas-microsoft-com:vml" Requires="v">
                <p:oleObj spid="_x0000_s1088" name="Visio" r:id="rId15" imgW="959910" imgH="670785" progId="Visio.Drawing.11">
                  <p:link updateAutomatic="1"/>
                </p:oleObj>
              </mc:Choice>
              <mc:Fallback>
                <p:oleObj name="Visio" r:id="rId15" imgW="959910" imgH="670785" progId="Visio.Drawing.11">
                  <p:link updateAutomatic="1"/>
                  <p:pic>
                    <p:nvPicPr>
                      <p:cNvPr id="0" name=""/>
                      <p:cNvPicPr/>
                      <p:nvPr/>
                    </p:nvPicPr>
                    <p:blipFill>
                      <a:blip r:embed="rId16"/>
                      <a:stretch>
                        <a:fillRect/>
                      </a:stretch>
                    </p:blipFill>
                    <p:spPr>
                      <a:xfrm>
                        <a:off x="4716700" y="2224706"/>
                        <a:ext cx="238109" cy="166480"/>
                      </a:xfrm>
                      <a:prstGeom prst="rect">
                        <a:avLst/>
                      </a:prstGeom>
                      <a:solidFill>
                        <a:srgbClr val="FFC000"/>
                      </a:solidFill>
                    </p:spPr>
                  </p:pic>
                </p:oleObj>
              </mc:Fallback>
            </mc:AlternateContent>
          </a:graphicData>
        </a:graphic>
      </p:graphicFrame>
      <p:graphicFrame>
        <p:nvGraphicFramePr>
          <p:cNvPr id="17" name="对象 16"/>
          <p:cNvGraphicFramePr>
            <a:graphicFrameLocks/>
          </p:cNvGraphicFramePr>
          <p:nvPr>
            <p:extLst>
              <p:ext uri="{D42A27DB-BD31-4B8C-83A1-F6EECF244321}">
                <p14:modId xmlns:p14="http://schemas.microsoft.com/office/powerpoint/2010/main" val="604892823"/>
              </p:ext>
            </p:extLst>
          </p:nvPr>
        </p:nvGraphicFramePr>
        <p:xfrm>
          <a:off x="4628063" y="2806132"/>
          <a:ext cx="259200" cy="180000"/>
        </p:xfrm>
        <a:graphic>
          <a:graphicData uri="http://schemas.openxmlformats.org/presentationml/2006/ole">
            <mc:AlternateContent xmlns:mc="http://schemas.openxmlformats.org/markup-compatibility/2006">
              <mc:Choice xmlns:v="urn:schemas-microsoft-com:vml" Requires="v">
                <p:oleObj spid="_x0000_s1089" name="Visio" r:id="rId17" imgW="959910" imgH="670785" progId="Visio.Drawing.11">
                  <p:link updateAutomatic="1"/>
                </p:oleObj>
              </mc:Choice>
              <mc:Fallback>
                <p:oleObj name="Visio" r:id="rId17" imgW="959910" imgH="670785" progId="Visio.Drawing.11">
                  <p:link updateAutomatic="1"/>
                  <p:pic>
                    <p:nvPicPr>
                      <p:cNvPr id="0" name=""/>
                      <p:cNvPicPr/>
                      <p:nvPr/>
                    </p:nvPicPr>
                    <p:blipFill>
                      <a:blip r:embed="rId18"/>
                      <a:stretch>
                        <a:fillRect/>
                      </a:stretch>
                    </p:blipFill>
                    <p:spPr>
                      <a:xfrm>
                        <a:off x="4628063" y="2806132"/>
                        <a:ext cx="259200" cy="180000"/>
                      </a:xfrm>
                      <a:prstGeom prst="rect">
                        <a:avLst/>
                      </a:prstGeom>
                      <a:solidFill>
                        <a:srgbClr val="FFC000"/>
                      </a:solidFill>
                    </p:spPr>
                  </p:pic>
                </p:oleObj>
              </mc:Fallback>
            </mc:AlternateContent>
          </a:graphicData>
        </a:graphic>
      </p:graphicFrame>
      <p:sp>
        <p:nvSpPr>
          <p:cNvPr id="38" name="矩形 37"/>
          <p:cNvSpPr/>
          <p:nvPr/>
        </p:nvSpPr>
        <p:spPr>
          <a:xfrm>
            <a:off x="236130" y="4625144"/>
            <a:ext cx="1339404" cy="257518"/>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Write  P3</a:t>
            </a:r>
            <a:endParaRPr lang="zh-CN" altLang="en-US" b="1" dirty="0">
              <a:solidFill>
                <a:srgbClr val="FF0000"/>
              </a:solidFill>
            </a:endParaRPr>
          </a:p>
        </p:txBody>
      </p:sp>
      <p:sp>
        <p:nvSpPr>
          <p:cNvPr id="34" name="下箭头 33"/>
          <p:cNvSpPr/>
          <p:nvPr/>
        </p:nvSpPr>
        <p:spPr>
          <a:xfrm>
            <a:off x="806264" y="4963887"/>
            <a:ext cx="241736" cy="2467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57430" y="5306962"/>
            <a:ext cx="1339404" cy="257518"/>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Migrate(P3)</a:t>
            </a:r>
            <a:endParaRPr lang="zh-CN" altLang="en-US" b="1" dirty="0">
              <a:solidFill>
                <a:srgbClr val="FF0000"/>
              </a:solidFill>
            </a:endParaRPr>
          </a:p>
        </p:txBody>
      </p:sp>
    </p:spTree>
    <p:extLst>
      <p:ext uri="{BB962C8B-B14F-4D97-AF65-F5344CB8AC3E}">
        <p14:creationId xmlns:p14="http://schemas.microsoft.com/office/powerpoint/2010/main" val="380952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229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42" presetClass="path" presetSubtype="0" accel="50000" decel="50000" fill="hold" grpId="0" nodeType="withEffect">
                                  <p:stCondLst>
                                    <p:cond delay="0"/>
                                  </p:stCondLst>
                                  <p:childTnLst>
                                    <p:animMotion origin="layout" path="M -2.22222E-6 -0.00416 L -0.50607 -0.00046 " pathEditMode="relative" rAng="0" ptsTypes="AA">
                                      <p:cBhvr>
                                        <p:cTn id="50" dur="2000" fill="hold"/>
                                        <p:tgtEl>
                                          <p:spTgt spid="24"/>
                                        </p:tgtEl>
                                        <p:attrNameLst>
                                          <p:attrName>ppt_x</p:attrName>
                                          <p:attrName>ppt_y</p:attrName>
                                        </p:attrNameLst>
                                      </p:cBhvr>
                                      <p:rCtr x="-2531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8" grpId="0" animBg="1"/>
      <p:bldP spid="16" grpId="0" animBg="1"/>
      <p:bldP spid="9" grpId="0"/>
      <p:bldP spid="18" grpId="0"/>
      <p:bldP spid="19" grpId="0"/>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41" name="Picture 2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63" y="836543"/>
            <a:ext cx="6267600" cy="379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42" name="Picture 30"/>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097" y="865571"/>
            <a:ext cx="6267600" cy="379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sz="2800" dirty="0"/>
              <a:t>Page Replace (TYPE = DRAM or NULL)</a:t>
            </a:r>
            <a:endParaRPr lang="zh-CN" altLang="en-US" sz="2800" dirty="0"/>
          </a:p>
        </p:txBody>
      </p:sp>
      <p:graphicFrame>
        <p:nvGraphicFramePr>
          <p:cNvPr id="15" name="表格 14"/>
          <p:cNvGraphicFramePr>
            <a:graphicFrameLocks noGrp="1"/>
          </p:cNvGraphicFramePr>
          <p:nvPr>
            <p:extLst>
              <p:ext uri="{D42A27DB-BD31-4B8C-83A1-F6EECF244321}">
                <p14:modId xmlns:p14="http://schemas.microsoft.com/office/powerpoint/2010/main" val="857899751"/>
              </p:ext>
            </p:extLst>
          </p:nvPr>
        </p:nvGraphicFramePr>
        <p:xfrm>
          <a:off x="1910068" y="4682904"/>
          <a:ext cx="7104991" cy="1010920"/>
        </p:xfrm>
        <a:graphic>
          <a:graphicData uri="http://schemas.openxmlformats.org/drawingml/2006/table">
            <a:tbl>
              <a:tblPr firstRow="1" bandRow="1">
                <a:tableStyleId>{5C22544A-7EE6-4342-B048-85BDC9FD1C3A}</a:tableStyleId>
              </a:tblPr>
              <a:tblGrid>
                <a:gridCol w="710499"/>
                <a:gridCol w="710499"/>
                <a:gridCol w="1420998"/>
                <a:gridCol w="1420998"/>
                <a:gridCol w="1272905"/>
                <a:gridCol w="1569092"/>
              </a:tblGrid>
              <a:tr h="562832">
                <a:tc>
                  <a:txBody>
                    <a:bodyPr/>
                    <a:lstStyle/>
                    <a:p>
                      <a:pPr algn="ctr"/>
                      <a:endParaRPr lang="zh-CN" altLang="en-US" dirty="0"/>
                    </a:p>
                  </a:txBody>
                  <a:tcPr anchor="ctr"/>
                </a:tc>
                <a:tc>
                  <a:txBody>
                    <a:bodyPr/>
                    <a:lstStyle/>
                    <a:p>
                      <a:pPr algn="ctr"/>
                      <a:r>
                        <a:rPr lang="en-US" altLang="zh-CN" dirty="0" smtClean="0"/>
                        <a:t>P/D</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t>reference bit</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t>second chance bit</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t>R-write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t>bit</a:t>
                      </a:r>
                      <a:endParaRPr lang="zh-CN" altLang="en-US" dirty="0"/>
                    </a:p>
                  </a:txBody>
                  <a:tcPr anchor="ctr"/>
                </a:tc>
                <a:tc>
                  <a:txBody>
                    <a:bodyPr/>
                    <a:lstStyle/>
                    <a:p>
                      <a:pPr algn="ctr"/>
                      <a:r>
                        <a:rPr lang="en-US" altLang="zh-CN" sz="1800" b="1" dirty="0" smtClean="0"/>
                        <a:t>W-intensive bit</a:t>
                      </a:r>
                      <a:endParaRPr lang="zh-CN" altLang="en-US" sz="1800" b="1" dirty="0"/>
                    </a:p>
                  </a:txBody>
                  <a:tcPr anchor="ctr"/>
                </a:tc>
              </a:tr>
              <a:tr h="370840">
                <a:tc>
                  <a:txBody>
                    <a:bodyPr/>
                    <a:lstStyle/>
                    <a:p>
                      <a:pPr algn="ctr"/>
                      <a:r>
                        <a:rPr lang="en-US" altLang="zh-CN" dirty="0" smtClean="0"/>
                        <a:t>X</a:t>
                      </a:r>
                      <a:endParaRPr lang="zh-CN" altLang="en-US" dirty="0"/>
                    </a:p>
                  </a:txBody>
                  <a:tcPr anchor="ctr"/>
                </a:tc>
                <a:tc>
                  <a:txBody>
                    <a:bodyPr/>
                    <a:lstStyle/>
                    <a:p>
                      <a:pPr algn="ct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algn="ctr"/>
                      <a:r>
                        <a:rPr lang="en-US" altLang="zh-CN" sz="1800" b="0" dirty="0" smtClean="0"/>
                        <a:t>1</a:t>
                      </a:r>
                      <a:endParaRPr lang="zh-CN" altLang="en-US" sz="1800" b="0" dirty="0"/>
                    </a:p>
                  </a:txBody>
                  <a:tcPr anchor="ctr"/>
                </a:tc>
              </a:tr>
            </a:tbl>
          </a:graphicData>
        </a:graphic>
      </p:graphicFrame>
      <p:sp>
        <p:nvSpPr>
          <p:cNvPr id="16" name="矩形 15"/>
          <p:cNvSpPr/>
          <p:nvPr/>
        </p:nvSpPr>
        <p:spPr>
          <a:xfrm>
            <a:off x="2828536" y="5390128"/>
            <a:ext cx="348806" cy="2575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2"/>
                </a:solidFill>
              </a:rPr>
              <a:t>0</a:t>
            </a:r>
            <a:endParaRPr lang="zh-CN" altLang="en-US" b="1" dirty="0">
              <a:solidFill>
                <a:schemeClr val="accent2"/>
              </a:solidFill>
            </a:endParaRPr>
          </a:p>
        </p:txBody>
      </p:sp>
      <p:sp>
        <p:nvSpPr>
          <p:cNvPr id="9" name="TextBox 8"/>
          <p:cNvSpPr txBox="1"/>
          <p:nvPr/>
        </p:nvSpPr>
        <p:spPr>
          <a:xfrm>
            <a:off x="6251835" y="1206250"/>
            <a:ext cx="2876400" cy="830997"/>
          </a:xfrm>
          <a:prstGeom prst="rect">
            <a:avLst/>
          </a:prstGeom>
          <a:noFill/>
        </p:spPr>
        <p:txBody>
          <a:bodyPr wrap="square" rtlCol="0">
            <a:spAutoFit/>
          </a:bodyPr>
          <a:lstStyle/>
          <a:p>
            <a:r>
              <a:rPr lang="en-US" altLang="zh-CN" sz="1600" b="1" dirty="0" smtClean="0">
                <a:solidFill>
                  <a:schemeClr val="accent2"/>
                </a:solidFill>
              </a:rPr>
              <a:t>W-intensive  is 1:</a:t>
            </a:r>
          </a:p>
          <a:p>
            <a:r>
              <a:rPr lang="en-US" altLang="zh-CN" sz="1600" b="1" dirty="0" smtClean="0">
                <a:solidFill>
                  <a:schemeClr val="accent2"/>
                </a:solidFill>
              </a:rPr>
              <a:t>     X is in HLL    </a:t>
            </a:r>
          </a:p>
          <a:p>
            <a:r>
              <a:rPr lang="en-US" altLang="zh-CN" sz="1600" b="1" dirty="0" smtClean="0">
                <a:solidFill>
                  <a:schemeClr val="accent2"/>
                </a:solidFill>
              </a:rPr>
              <a:t>    Search around by </a:t>
            </a:r>
            <a:r>
              <a:rPr lang="en-US" altLang="zh-CN" sz="1600" b="1" dirty="0" err="1" smtClean="0">
                <a:solidFill>
                  <a:schemeClr val="accent2"/>
                </a:solidFill>
              </a:rPr>
              <a:t>H</a:t>
            </a:r>
            <a:r>
              <a:rPr lang="en-US" altLang="zh-CN" sz="1600" b="1" baseline="-25000" dirty="0" err="1" smtClean="0">
                <a:solidFill>
                  <a:schemeClr val="accent2"/>
                </a:solidFill>
              </a:rPr>
              <a:t>dram</a:t>
            </a:r>
            <a:r>
              <a:rPr lang="en-US" altLang="zh-CN" sz="1600" b="1" dirty="0" smtClean="0">
                <a:solidFill>
                  <a:schemeClr val="accent2"/>
                </a:solidFill>
              </a:rPr>
              <a:t> </a:t>
            </a:r>
            <a:endParaRPr lang="zh-CN" altLang="en-US" sz="1600" b="1" dirty="0">
              <a:solidFill>
                <a:schemeClr val="accent2"/>
              </a:solidFill>
            </a:endParaRPr>
          </a:p>
        </p:txBody>
      </p:sp>
      <p:sp>
        <p:nvSpPr>
          <p:cNvPr id="18" name="TextBox 17"/>
          <p:cNvSpPr txBox="1"/>
          <p:nvPr/>
        </p:nvSpPr>
        <p:spPr>
          <a:xfrm>
            <a:off x="6275582" y="2227565"/>
            <a:ext cx="2868420" cy="338554"/>
          </a:xfrm>
          <a:prstGeom prst="rect">
            <a:avLst/>
          </a:prstGeom>
          <a:noFill/>
        </p:spPr>
        <p:txBody>
          <a:bodyPr wrap="square" rtlCol="0">
            <a:spAutoFit/>
          </a:bodyPr>
          <a:lstStyle/>
          <a:p>
            <a:r>
              <a:rPr lang="en-US" altLang="zh-CN" sz="1600" b="1" dirty="0" smtClean="0">
                <a:solidFill>
                  <a:schemeClr val="accent2"/>
                </a:solidFill>
              </a:rPr>
              <a:t>Evict E and record E in HLL</a:t>
            </a:r>
            <a:endParaRPr lang="zh-CN" altLang="en-US" sz="1600" b="1" dirty="0">
              <a:solidFill>
                <a:schemeClr val="accent2"/>
              </a:solidFill>
            </a:endParaRPr>
          </a:p>
        </p:txBody>
      </p:sp>
      <p:sp>
        <p:nvSpPr>
          <p:cNvPr id="19" name="TextBox 18"/>
          <p:cNvSpPr txBox="1"/>
          <p:nvPr/>
        </p:nvSpPr>
        <p:spPr>
          <a:xfrm>
            <a:off x="6325405" y="2820827"/>
            <a:ext cx="2876400" cy="338554"/>
          </a:xfrm>
          <a:prstGeom prst="rect">
            <a:avLst/>
          </a:prstGeom>
          <a:noFill/>
        </p:spPr>
        <p:txBody>
          <a:bodyPr wrap="square" rtlCol="0">
            <a:spAutoFit/>
          </a:bodyPr>
          <a:lstStyle/>
          <a:p>
            <a:r>
              <a:rPr lang="en-US" altLang="zh-CN" sz="1600" b="1" dirty="0" smtClean="0">
                <a:solidFill>
                  <a:schemeClr val="accent2"/>
                </a:solidFill>
              </a:rPr>
              <a:t>Replace X to  E of DRAM</a:t>
            </a:r>
            <a:endParaRPr lang="zh-CN" altLang="en-US" sz="1600" b="1" dirty="0">
              <a:solidFill>
                <a:schemeClr val="accent2"/>
              </a:solidFill>
            </a:endParaRPr>
          </a:p>
        </p:txBody>
      </p:sp>
      <p:sp>
        <p:nvSpPr>
          <p:cNvPr id="20" name="矩形 19"/>
          <p:cNvSpPr/>
          <p:nvPr/>
        </p:nvSpPr>
        <p:spPr>
          <a:xfrm>
            <a:off x="3061143" y="5754547"/>
            <a:ext cx="5814848" cy="69368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36185" y="5754547"/>
            <a:ext cx="2624958" cy="693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514198" y="5754546"/>
            <a:ext cx="483473" cy="6936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P1</a:t>
            </a:r>
            <a:endParaRPr lang="zh-CN" altLang="en-US" dirty="0">
              <a:solidFill>
                <a:schemeClr val="tx1"/>
              </a:solidFill>
            </a:endParaRPr>
          </a:p>
        </p:txBody>
      </p:sp>
      <p:sp>
        <p:nvSpPr>
          <p:cNvPr id="23" name="矩形 22"/>
          <p:cNvSpPr/>
          <p:nvPr/>
        </p:nvSpPr>
        <p:spPr>
          <a:xfrm>
            <a:off x="5864768" y="5754547"/>
            <a:ext cx="483473" cy="6936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P2</a:t>
            </a:r>
            <a:endParaRPr lang="zh-CN" altLang="en-US" dirty="0">
              <a:solidFill>
                <a:schemeClr val="tx1"/>
              </a:solidFill>
            </a:endParaRPr>
          </a:p>
        </p:txBody>
      </p:sp>
      <p:sp>
        <p:nvSpPr>
          <p:cNvPr id="24" name="矩形 23"/>
          <p:cNvSpPr/>
          <p:nvPr/>
        </p:nvSpPr>
        <p:spPr>
          <a:xfrm>
            <a:off x="7220610" y="5754547"/>
            <a:ext cx="483473" cy="6936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P3</a:t>
            </a:r>
            <a:endParaRPr lang="zh-CN" altLang="en-US" dirty="0">
              <a:solidFill>
                <a:schemeClr val="tx1"/>
              </a:solidFill>
            </a:endParaRPr>
          </a:p>
        </p:txBody>
      </p:sp>
      <p:sp>
        <p:nvSpPr>
          <p:cNvPr id="25" name="矩形 24"/>
          <p:cNvSpPr/>
          <p:nvPr/>
        </p:nvSpPr>
        <p:spPr>
          <a:xfrm>
            <a:off x="3070342" y="5749268"/>
            <a:ext cx="1443856"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26" name="矩形 25"/>
          <p:cNvSpPr/>
          <p:nvPr/>
        </p:nvSpPr>
        <p:spPr>
          <a:xfrm>
            <a:off x="5051529" y="5759747"/>
            <a:ext cx="797485"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27" name="矩形 26"/>
          <p:cNvSpPr/>
          <p:nvPr/>
        </p:nvSpPr>
        <p:spPr>
          <a:xfrm>
            <a:off x="6442837" y="5749257"/>
            <a:ext cx="721928"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28" name="矩形 27"/>
          <p:cNvSpPr/>
          <p:nvPr/>
        </p:nvSpPr>
        <p:spPr>
          <a:xfrm>
            <a:off x="8006914" y="5759772"/>
            <a:ext cx="721928"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29" name="矩形 28"/>
          <p:cNvSpPr/>
          <p:nvPr/>
        </p:nvSpPr>
        <p:spPr>
          <a:xfrm>
            <a:off x="1844568" y="5754515"/>
            <a:ext cx="483473" cy="6936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D1</a:t>
            </a:r>
            <a:endParaRPr lang="zh-CN" altLang="en-US" dirty="0">
              <a:solidFill>
                <a:schemeClr val="tx1"/>
              </a:solidFill>
            </a:endParaRPr>
          </a:p>
        </p:txBody>
      </p:sp>
      <p:sp>
        <p:nvSpPr>
          <p:cNvPr id="30" name="矩形 29"/>
          <p:cNvSpPr/>
          <p:nvPr/>
        </p:nvSpPr>
        <p:spPr>
          <a:xfrm>
            <a:off x="893348" y="5749255"/>
            <a:ext cx="483473" cy="6936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D2</a:t>
            </a:r>
            <a:endParaRPr lang="zh-CN" altLang="en-US" dirty="0">
              <a:solidFill>
                <a:schemeClr val="tx1"/>
              </a:solidFill>
            </a:endParaRPr>
          </a:p>
        </p:txBody>
      </p:sp>
      <p:sp>
        <p:nvSpPr>
          <p:cNvPr id="31" name="矩形 30"/>
          <p:cNvSpPr/>
          <p:nvPr/>
        </p:nvSpPr>
        <p:spPr>
          <a:xfrm>
            <a:off x="2369435" y="5754487"/>
            <a:ext cx="675945"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32" name="矩形 31"/>
          <p:cNvSpPr/>
          <p:nvPr/>
        </p:nvSpPr>
        <p:spPr>
          <a:xfrm>
            <a:off x="1278985" y="5775444"/>
            <a:ext cx="675945"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33" name="矩形 32"/>
          <p:cNvSpPr/>
          <p:nvPr/>
        </p:nvSpPr>
        <p:spPr>
          <a:xfrm>
            <a:off x="330429" y="5749227"/>
            <a:ext cx="675945"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34" name="矩形 33"/>
          <p:cNvSpPr/>
          <p:nvPr/>
        </p:nvSpPr>
        <p:spPr>
          <a:xfrm>
            <a:off x="2561907" y="5759772"/>
            <a:ext cx="483473" cy="6912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X</a:t>
            </a:r>
            <a:endParaRPr lang="zh-CN" altLang="en-US" dirty="0">
              <a:solidFill>
                <a:schemeClr val="tx1"/>
              </a:solidFill>
            </a:endParaRPr>
          </a:p>
        </p:txBody>
      </p:sp>
      <p:sp>
        <p:nvSpPr>
          <p:cNvPr id="3" name="TextBox 2"/>
          <p:cNvSpPr txBox="1"/>
          <p:nvPr/>
        </p:nvSpPr>
        <p:spPr>
          <a:xfrm>
            <a:off x="2189928" y="4095750"/>
            <a:ext cx="276225" cy="369332"/>
          </a:xfrm>
          <a:prstGeom prst="rect">
            <a:avLst/>
          </a:prstGeom>
          <a:noFill/>
        </p:spPr>
        <p:txBody>
          <a:bodyPr wrap="square" rtlCol="0">
            <a:spAutoFit/>
          </a:bodyPr>
          <a:lstStyle/>
          <a:p>
            <a:r>
              <a:rPr lang="en-US" altLang="zh-CN" b="1" dirty="0">
                <a:solidFill>
                  <a:srgbClr val="FE0000"/>
                </a:solidFill>
              </a:rPr>
              <a:t>x</a:t>
            </a:r>
            <a:endParaRPr lang="zh-CN" altLang="en-US" b="1" dirty="0">
              <a:solidFill>
                <a:srgbClr val="FE0000"/>
              </a:solidFill>
            </a:endParaRPr>
          </a:p>
        </p:txBody>
      </p:sp>
      <p:sp>
        <p:nvSpPr>
          <p:cNvPr id="58" name="TextBox 57"/>
          <p:cNvSpPr txBox="1"/>
          <p:nvPr/>
        </p:nvSpPr>
        <p:spPr>
          <a:xfrm>
            <a:off x="4985888" y="2983015"/>
            <a:ext cx="276225" cy="369332"/>
          </a:xfrm>
          <a:prstGeom prst="rect">
            <a:avLst/>
          </a:prstGeom>
          <a:solidFill>
            <a:schemeClr val="bg1"/>
          </a:solidFill>
        </p:spPr>
        <p:txBody>
          <a:bodyPr wrap="square" rtlCol="0">
            <a:spAutoFit/>
          </a:bodyPr>
          <a:lstStyle/>
          <a:p>
            <a:r>
              <a:rPr lang="en-US" altLang="zh-CN" b="1" dirty="0">
                <a:solidFill>
                  <a:srgbClr val="FE0000"/>
                </a:solidFill>
              </a:rPr>
              <a:t>x</a:t>
            </a:r>
            <a:endParaRPr lang="zh-CN" altLang="en-US" b="1" dirty="0">
              <a:solidFill>
                <a:srgbClr val="FE0000"/>
              </a:solidFill>
            </a:endParaRPr>
          </a:p>
        </p:txBody>
      </p:sp>
      <p:graphicFrame>
        <p:nvGraphicFramePr>
          <p:cNvPr id="57" name="对象 56"/>
          <p:cNvGraphicFramePr>
            <a:graphicFrameLocks noChangeAspect="1"/>
          </p:cNvGraphicFramePr>
          <p:nvPr>
            <p:extLst>
              <p:ext uri="{D42A27DB-BD31-4B8C-83A1-F6EECF244321}">
                <p14:modId xmlns:p14="http://schemas.microsoft.com/office/powerpoint/2010/main" val="2271858019"/>
              </p:ext>
            </p:extLst>
          </p:nvPr>
        </p:nvGraphicFramePr>
        <p:xfrm>
          <a:off x="4654799" y="2853531"/>
          <a:ext cx="278692" cy="157224"/>
        </p:xfrm>
        <a:graphic>
          <a:graphicData uri="http://schemas.openxmlformats.org/presentationml/2006/ole">
            <mc:AlternateContent xmlns:mc="http://schemas.openxmlformats.org/markup-compatibility/2006">
              <mc:Choice xmlns:v="urn:schemas-microsoft-com:vml" Requires="v">
                <p:oleObj spid="_x0000_s2092" name="Visio" r:id="rId6" imgW="959910" imgH="670785" progId="Visio.Drawing.11">
                  <p:link updateAutomatic="1"/>
                </p:oleObj>
              </mc:Choice>
              <mc:Fallback>
                <p:oleObj name="Visio" r:id="rId6" imgW="959910" imgH="670785" progId="Visio.Drawing.11">
                  <p:link updateAutomatic="1"/>
                  <p:pic>
                    <p:nvPicPr>
                      <p:cNvPr id="0" name=""/>
                      <p:cNvPicPr/>
                      <p:nvPr/>
                    </p:nvPicPr>
                    <p:blipFill>
                      <a:blip r:embed="rId7"/>
                      <a:stretch>
                        <a:fillRect/>
                      </a:stretch>
                    </p:blipFill>
                    <p:spPr>
                      <a:xfrm>
                        <a:off x="4654799" y="2853531"/>
                        <a:ext cx="278692" cy="157224"/>
                      </a:xfrm>
                      <a:prstGeom prst="rect">
                        <a:avLst/>
                      </a:prstGeom>
                      <a:solidFill>
                        <a:srgbClr val="FFC000"/>
                      </a:solidFill>
                    </p:spPr>
                  </p:pic>
                </p:oleObj>
              </mc:Fallback>
            </mc:AlternateContent>
          </a:graphicData>
        </a:graphic>
      </p:graphicFrame>
      <p:sp>
        <p:nvSpPr>
          <p:cNvPr id="61" name="矩形 60"/>
          <p:cNvSpPr/>
          <p:nvPr/>
        </p:nvSpPr>
        <p:spPr>
          <a:xfrm>
            <a:off x="3814193" y="5402712"/>
            <a:ext cx="348806" cy="2575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2"/>
                </a:solidFill>
              </a:rPr>
              <a:t>0</a:t>
            </a:r>
            <a:endParaRPr lang="zh-CN" altLang="en-US" b="1" dirty="0">
              <a:solidFill>
                <a:schemeClr val="accent2"/>
              </a:solidFill>
            </a:endParaRPr>
          </a:p>
        </p:txBody>
      </p:sp>
      <p:sp>
        <p:nvSpPr>
          <p:cNvPr id="62" name="矩形 61"/>
          <p:cNvSpPr/>
          <p:nvPr/>
        </p:nvSpPr>
        <p:spPr>
          <a:xfrm>
            <a:off x="5298444" y="5393885"/>
            <a:ext cx="348806" cy="2575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2"/>
                </a:solidFill>
              </a:rPr>
              <a:t>0</a:t>
            </a:r>
            <a:endParaRPr lang="zh-CN" altLang="en-US" b="1" dirty="0">
              <a:solidFill>
                <a:schemeClr val="accent2"/>
              </a:solidFill>
            </a:endParaRPr>
          </a:p>
        </p:txBody>
      </p:sp>
      <p:sp>
        <p:nvSpPr>
          <p:cNvPr id="63" name="矩形 62"/>
          <p:cNvSpPr/>
          <p:nvPr/>
        </p:nvSpPr>
        <p:spPr>
          <a:xfrm>
            <a:off x="6701968" y="5379371"/>
            <a:ext cx="348806" cy="2575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2"/>
                </a:solidFill>
              </a:rPr>
              <a:t>0</a:t>
            </a:r>
            <a:endParaRPr lang="zh-CN" altLang="en-US" b="1" dirty="0">
              <a:solidFill>
                <a:schemeClr val="accent2"/>
              </a:solidFill>
            </a:endParaRPr>
          </a:p>
        </p:txBody>
      </p:sp>
      <p:sp>
        <p:nvSpPr>
          <p:cNvPr id="64" name="TextBox 63"/>
          <p:cNvSpPr txBox="1"/>
          <p:nvPr/>
        </p:nvSpPr>
        <p:spPr>
          <a:xfrm>
            <a:off x="36075" y="5815982"/>
            <a:ext cx="400110" cy="677277"/>
          </a:xfrm>
          <a:prstGeom prst="rect">
            <a:avLst/>
          </a:prstGeom>
          <a:noFill/>
        </p:spPr>
        <p:txBody>
          <a:bodyPr vert="eaVert" wrap="square" rtlCol="0">
            <a:spAutoFit/>
          </a:bodyPr>
          <a:lstStyle/>
          <a:p>
            <a:r>
              <a:rPr lang="en-US" altLang="zh-CN" sz="1400" b="1" dirty="0" smtClean="0">
                <a:solidFill>
                  <a:schemeClr val="accent2"/>
                </a:solidFill>
              </a:rPr>
              <a:t>DRAM</a:t>
            </a:r>
            <a:endParaRPr lang="zh-CN" altLang="en-US" b="1" dirty="0">
              <a:solidFill>
                <a:schemeClr val="accent2"/>
              </a:solidFill>
            </a:endParaRPr>
          </a:p>
        </p:txBody>
      </p:sp>
      <p:sp>
        <p:nvSpPr>
          <p:cNvPr id="65" name="TextBox 64"/>
          <p:cNvSpPr txBox="1"/>
          <p:nvPr/>
        </p:nvSpPr>
        <p:spPr>
          <a:xfrm rot="10800000">
            <a:off x="8812068" y="5832874"/>
            <a:ext cx="400110" cy="508000"/>
          </a:xfrm>
          <a:prstGeom prst="rect">
            <a:avLst/>
          </a:prstGeom>
          <a:noFill/>
        </p:spPr>
        <p:txBody>
          <a:bodyPr vert="eaVert" wrap="square" rtlCol="0">
            <a:spAutoFit/>
          </a:bodyPr>
          <a:lstStyle/>
          <a:p>
            <a:r>
              <a:rPr lang="en-US" altLang="zh-CN" sz="1400" b="1" dirty="0" smtClean="0">
                <a:solidFill>
                  <a:schemeClr val="accent2"/>
                </a:solidFill>
              </a:rPr>
              <a:t>PCM</a:t>
            </a:r>
            <a:endParaRPr lang="zh-CN" altLang="en-US" b="1" dirty="0">
              <a:solidFill>
                <a:schemeClr val="accent2"/>
              </a:solidFill>
            </a:endParaRPr>
          </a:p>
        </p:txBody>
      </p:sp>
      <p:cxnSp>
        <p:nvCxnSpPr>
          <p:cNvPr id="49" name="肘形连接符 48"/>
          <p:cNvCxnSpPr/>
          <p:nvPr/>
        </p:nvCxnSpPr>
        <p:spPr>
          <a:xfrm flipV="1">
            <a:off x="2561907" y="2983015"/>
            <a:ext cx="2435764" cy="988912"/>
          </a:xfrm>
          <a:prstGeom prst="bentConnector3">
            <a:avLst>
              <a:gd name="adj1" fmla="val 101842"/>
            </a:avLst>
          </a:prstGeom>
          <a:ln w="25400">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对象 7"/>
          <p:cNvGraphicFramePr>
            <a:graphicFrameLocks/>
          </p:cNvGraphicFramePr>
          <p:nvPr>
            <p:extLst>
              <p:ext uri="{D42A27DB-BD31-4B8C-83A1-F6EECF244321}">
                <p14:modId xmlns:p14="http://schemas.microsoft.com/office/powerpoint/2010/main" val="1378358528"/>
              </p:ext>
            </p:extLst>
          </p:nvPr>
        </p:nvGraphicFramePr>
        <p:xfrm>
          <a:off x="2804669" y="2181107"/>
          <a:ext cx="259200" cy="180000"/>
        </p:xfrm>
        <a:graphic>
          <a:graphicData uri="http://schemas.openxmlformats.org/presentationml/2006/ole">
            <mc:AlternateContent xmlns:mc="http://schemas.openxmlformats.org/markup-compatibility/2006">
              <mc:Choice xmlns:v="urn:schemas-microsoft-com:vml" Requires="v">
                <p:oleObj spid="_x0000_s2093" name="Visio" r:id="rId8" imgW="959910" imgH="670785" progId="Visio.Drawing.11">
                  <p:link updateAutomatic="1"/>
                </p:oleObj>
              </mc:Choice>
              <mc:Fallback>
                <p:oleObj name="Visio" r:id="rId8" imgW="959910" imgH="670785" progId="Visio.Drawing.11">
                  <p:link updateAutomatic="1"/>
                  <p:pic>
                    <p:nvPicPr>
                      <p:cNvPr id="0" name=""/>
                      <p:cNvPicPr/>
                      <p:nvPr/>
                    </p:nvPicPr>
                    <p:blipFill>
                      <a:blip r:embed="rId9"/>
                      <a:stretch>
                        <a:fillRect/>
                      </a:stretch>
                    </p:blipFill>
                    <p:spPr>
                      <a:xfrm>
                        <a:off x="2804669" y="2181107"/>
                        <a:ext cx="259200" cy="180000"/>
                      </a:xfrm>
                      <a:prstGeom prst="rect">
                        <a:avLst/>
                      </a:prstGeom>
                      <a:solidFill>
                        <a:srgbClr val="FFC000"/>
                      </a:solidFill>
                    </p:spPr>
                  </p:pic>
                </p:oleObj>
              </mc:Fallback>
            </mc:AlternateContent>
          </a:graphicData>
        </a:graphic>
      </p:graphicFrame>
      <p:graphicFrame>
        <p:nvGraphicFramePr>
          <p:cNvPr id="10" name="对象 9"/>
          <p:cNvGraphicFramePr>
            <a:graphicFrameLocks/>
          </p:cNvGraphicFramePr>
          <p:nvPr>
            <p:extLst>
              <p:ext uri="{D42A27DB-BD31-4B8C-83A1-F6EECF244321}">
                <p14:modId xmlns:p14="http://schemas.microsoft.com/office/powerpoint/2010/main" val="3377612554"/>
              </p:ext>
            </p:extLst>
          </p:nvPr>
        </p:nvGraphicFramePr>
        <p:xfrm>
          <a:off x="3075509" y="1621748"/>
          <a:ext cx="259200" cy="180000"/>
        </p:xfrm>
        <a:graphic>
          <a:graphicData uri="http://schemas.openxmlformats.org/presentationml/2006/ole">
            <mc:AlternateContent xmlns:mc="http://schemas.openxmlformats.org/markup-compatibility/2006">
              <mc:Choice xmlns:v="urn:schemas-microsoft-com:vml" Requires="v">
                <p:oleObj spid="_x0000_s2094" name="Visio" r:id="rId10" imgW="959910" imgH="670785" progId="Visio.Drawing.11">
                  <p:link updateAutomatic="1"/>
                </p:oleObj>
              </mc:Choice>
              <mc:Fallback>
                <p:oleObj name="Visio" r:id="rId10" imgW="959910" imgH="670785" progId="Visio.Drawing.11">
                  <p:link updateAutomatic="1"/>
                  <p:pic>
                    <p:nvPicPr>
                      <p:cNvPr id="0" name=""/>
                      <p:cNvPicPr/>
                      <p:nvPr/>
                    </p:nvPicPr>
                    <p:blipFill>
                      <a:blip r:embed="rId11"/>
                      <a:stretch>
                        <a:fillRect/>
                      </a:stretch>
                    </p:blipFill>
                    <p:spPr>
                      <a:xfrm>
                        <a:off x="3075509" y="1621748"/>
                        <a:ext cx="259200" cy="180000"/>
                      </a:xfrm>
                      <a:prstGeom prst="rect">
                        <a:avLst/>
                      </a:prstGeom>
                      <a:solidFill>
                        <a:srgbClr val="FFC000"/>
                      </a:solidFill>
                    </p:spPr>
                  </p:pic>
                </p:oleObj>
              </mc:Fallback>
            </mc:AlternateContent>
          </a:graphicData>
        </a:graphic>
      </p:graphicFrame>
      <p:graphicFrame>
        <p:nvGraphicFramePr>
          <p:cNvPr id="11" name="对象 10"/>
          <p:cNvGraphicFramePr>
            <a:graphicFrameLocks/>
          </p:cNvGraphicFramePr>
          <p:nvPr>
            <p:extLst>
              <p:ext uri="{D42A27DB-BD31-4B8C-83A1-F6EECF244321}">
                <p14:modId xmlns:p14="http://schemas.microsoft.com/office/powerpoint/2010/main" val="3025575226"/>
              </p:ext>
            </p:extLst>
          </p:nvPr>
        </p:nvGraphicFramePr>
        <p:xfrm>
          <a:off x="3629317" y="1307848"/>
          <a:ext cx="257446" cy="180000"/>
        </p:xfrm>
        <a:graphic>
          <a:graphicData uri="http://schemas.openxmlformats.org/presentationml/2006/ole">
            <mc:AlternateContent xmlns:mc="http://schemas.openxmlformats.org/markup-compatibility/2006">
              <mc:Choice xmlns:v="urn:schemas-microsoft-com:vml" Requires="v">
                <p:oleObj spid="_x0000_s2095" name="Visio" r:id="rId12" imgW="959910" imgH="670785" progId="Visio.Drawing.11">
                  <p:link updateAutomatic="1"/>
                </p:oleObj>
              </mc:Choice>
              <mc:Fallback>
                <p:oleObj name="Visio" r:id="rId12" imgW="959910" imgH="670785" progId="Visio.Drawing.11">
                  <p:link updateAutomatic="1"/>
                  <p:pic>
                    <p:nvPicPr>
                      <p:cNvPr id="0" name=""/>
                      <p:cNvPicPr/>
                      <p:nvPr/>
                    </p:nvPicPr>
                    <p:blipFill>
                      <a:blip r:embed="rId13"/>
                      <a:stretch>
                        <a:fillRect/>
                      </a:stretch>
                    </p:blipFill>
                    <p:spPr>
                      <a:xfrm>
                        <a:off x="3629317" y="1307848"/>
                        <a:ext cx="257446" cy="180000"/>
                      </a:xfrm>
                      <a:prstGeom prst="rect">
                        <a:avLst/>
                      </a:prstGeom>
                      <a:solidFill>
                        <a:srgbClr val="FFC000"/>
                      </a:solid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501360238"/>
              </p:ext>
            </p:extLst>
          </p:nvPr>
        </p:nvGraphicFramePr>
        <p:xfrm>
          <a:off x="4501686" y="1621748"/>
          <a:ext cx="257446" cy="180000"/>
        </p:xfrm>
        <a:graphic>
          <a:graphicData uri="http://schemas.openxmlformats.org/presentationml/2006/ole">
            <mc:AlternateContent xmlns:mc="http://schemas.openxmlformats.org/markup-compatibility/2006">
              <mc:Choice xmlns:v="urn:schemas-microsoft-com:vml" Requires="v">
                <p:oleObj spid="_x0000_s2096" name="Visio" r:id="rId14" imgW="959910" imgH="670785" progId="Visio.Drawing.11">
                  <p:link updateAutomatic="1"/>
                </p:oleObj>
              </mc:Choice>
              <mc:Fallback>
                <p:oleObj name="Visio" r:id="rId14" imgW="959910" imgH="670785" progId="Visio.Drawing.11">
                  <p:link updateAutomatic="1"/>
                  <p:pic>
                    <p:nvPicPr>
                      <p:cNvPr id="0" name=""/>
                      <p:cNvPicPr/>
                      <p:nvPr/>
                    </p:nvPicPr>
                    <p:blipFill>
                      <a:blip r:embed="rId15"/>
                      <a:stretch>
                        <a:fillRect/>
                      </a:stretch>
                    </p:blipFill>
                    <p:spPr>
                      <a:xfrm>
                        <a:off x="4501686" y="1621748"/>
                        <a:ext cx="257446" cy="180000"/>
                      </a:xfrm>
                      <a:prstGeom prst="rect">
                        <a:avLst/>
                      </a:prstGeom>
                      <a:solidFill>
                        <a:srgbClr val="FFC000"/>
                      </a:solid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581003368"/>
              </p:ext>
            </p:extLst>
          </p:nvPr>
        </p:nvGraphicFramePr>
        <p:xfrm>
          <a:off x="4769253" y="2221606"/>
          <a:ext cx="257446" cy="180000"/>
        </p:xfrm>
        <a:graphic>
          <a:graphicData uri="http://schemas.openxmlformats.org/presentationml/2006/ole">
            <mc:AlternateContent xmlns:mc="http://schemas.openxmlformats.org/markup-compatibility/2006">
              <mc:Choice xmlns:v="urn:schemas-microsoft-com:vml" Requires="v">
                <p:oleObj spid="_x0000_s2097" name="Visio" r:id="rId16" imgW="959910" imgH="670785" progId="Visio.Drawing.11">
                  <p:link updateAutomatic="1"/>
                </p:oleObj>
              </mc:Choice>
              <mc:Fallback>
                <p:oleObj name="Visio" r:id="rId16" imgW="959910" imgH="670785" progId="Visio.Drawing.11">
                  <p:link updateAutomatic="1"/>
                  <p:pic>
                    <p:nvPicPr>
                      <p:cNvPr id="0" name=""/>
                      <p:cNvPicPr/>
                      <p:nvPr/>
                    </p:nvPicPr>
                    <p:blipFill>
                      <a:blip r:embed="rId17"/>
                      <a:stretch>
                        <a:fillRect/>
                      </a:stretch>
                    </p:blipFill>
                    <p:spPr>
                      <a:xfrm>
                        <a:off x="4769253" y="2221606"/>
                        <a:ext cx="257446" cy="180000"/>
                      </a:xfrm>
                      <a:prstGeom prst="rect">
                        <a:avLst/>
                      </a:prstGeom>
                      <a:solidFill>
                        <a:srgbClr val="FFC000"/>
                      </a:solidFill>
                    </p:spPr>
                  </p:pic>
                </p:oleObj>
              </mc:Fallback>
            </mc:AlternateContent>
          </a:graphicData>
        </a:graphic>
      </p:graphicFrame>
      <p:sp>
        <p:nvSpPr>
          <p:cNvPr id="46" name="矩形 45"/>
          <p:cNvSpPr/>
          <p:nvPr/>
        </p:nvSpPr>
        <p:spPr>
          <a:xfrm>
            <a:off x="218420" y="4571578"/>
            <a:ext cx="1339404" cy="31140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Write  X</a:t>
            </a:r>
          </a:p>
        </p:txBody>
      </p:sp>
      <p:sp>
        <p:nvSpPr>
          <p:cNvPr id="47" name="下箭头 46"/>
          <p:cNvSpPr/>
          <p:nvPr/>
        </p:nvSpPr>
        <p:spPr>
          <a:xfrm>
            <a:off x="806264" y="4963887"/>
            <a:ext cx="241736" cy="2467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0097" y="5306962"/>
            <a:ext cx="1924833" cy="257518"/>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Replace(DRAM)</a:t>
            </a:r>
            <a:endParaRPr lang="zh-CN" altLang="en-US" b="1" dirty="0">
              <a:solidFill>
                <a:srgbClr val="FF0000"/>
              </a:solidFill>
            </a:endParaRPr>
          </a:p>
        </p:txBody>
      </p:sp>
    </p:spTree>
    <p:extLst>
      <p:ext uri="{BB962C8B-B14F-4D97-AF65-F5344CB8AC3E}">
        <p14:creationId xmlns:p14="http://schemas.microsoft.com/office/powerpoint/2010/main" val="4032766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334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2" presetClass="entr" presetSubtype="4"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 calcmode="lin" valueType="num">
                                      <p:cBhvr additive="base">
                                        <p:cTn id="46" dur="500" fill="hold"/>
                                        <p:tgtEl>
                                          <p:spTgt spid="61"/>
                                        </p:tgtEl>
                                        <p:attrNameLst>
                                          <p:attrName>ppt_x</p:attrName>
                                        </p:attrNameLst>
                                      </p:cBhvr>
                                      <p:tavLst>
                                        <p:tav tm="0">
                                          <p:val>
                                            <p:strVal val="#ppt_x"/>
                                          </p:val>
                                        </p:tav>
                                        <p:tav tm="100000">
                                          <p:val>
                                            <p:strVal val="#ppt_x"/>
                                          </p:val>
                                        </p:tav>
                                      </p:tavLst>
                                    </p:anim>
                                    <p:anim calcmode="lin" valueType="num">
                                      <p:cBhvr additive="base">
                                        <p:cTn id="47" dur="500" fill="hold"/>
                                        <p:tgtEl>
                                          <p:spTgt spid="61"/>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62"/>
                                        </p:tgtEl>
                                        <p:attrNameLst>
                                          <p:attrName>style.visibility</p:attrName>
                                        </p:attrNameLst>
                                      </p:cBhvr>
                                      <p:to>
                                        <p:strVal val="visible"/>
                                      </p:to>
                                    </p:set>
                                    <p:anim calcmode="lin" valueType="num">
                                      <p:cBhvr additive="base">
                                        <p:cTn id="50" dur="500" fill="hold"/>
                                        <p:tgtEl>
                                          <p:spTgt spid="62"/>
                                        </p:tgtEl>
                                        <p:attrNameLst>
                                          <p:attrName>ppt_x</p:attrName>
                                        </p:attrNameLst>
                                      </p:cBhvr>
                                      <p:tavLst>
                                        <p:tav tm="0">
                                          <p:val>
                                            <p:strVal val="#ppt_x"/>
                                          </p:val>
                                        </p:tav>
                                        <p:tav tm="100000">
                                          <p:val>
                                            <p:strVal val="#ppt_x"/>
                                          </p:val>
                                        </p:tav>
                                      </p:tavLst>
                                    </p:anim>
                                    <p:anim calcmode="lin" valueType="num">
                                      <p:cBhvr additive="base">
                                        <p:cTn id="51" dur="500" fill="hold"/>
                                        <p:tgtEl>
                                          <p:spTgt spid="6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63"/>
                                        </p:tgtEl>
                                        <p:attrNameLst>
                                          <p:attrName>style.visibility</p:attrName>
                                        </p:attrNameLst>
                                      </p:cBhvr>
                                      <p:to>
                                        <p:strVal val="visible"/>
                                      </p:to>
                                    </p:set>
                                    <p:anim calcmode="lin" valueType="num">
                                      <p:cBhvr additive="base">
                                        <p:cTn id="54" dur="500" fill="hold"/>
                                        <p:tgtEl>
                                          <p:spTgt spid="63"/>
                                        </p:tgtEl>
                                        <p:attrNameLst>
                                          <p:attrName>ppt_x</p:attrName>
                                        </p:attrNameLst>
                                      </p:cBhvr>
                                      <p:tavLst>
                                        <p:tav tm="0">
                                          <p:val>
                                            <p:strVal val="#ppt_x"/>
                                          </p:val>
                                        </p:tav>
                                        <p:tav tm="100000">
                                          <p:val>
                                            <p:strVal val="#ppt_x"/>
                                          </p:val>
                                        </p:tav>
                                      </p:tavLst>
                                    </p:anim>
                                    <p:anim calcmode="lin" valueType="num">
                                      <p:cBhvr additive="base">
                                        <p:cTn id="55"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P spid="18" grpId="0"/>
      <p:bldP spid="19" grpId="0"/>
      <p:bldP spid="34" grpId="0" animBg="1"/>
      <p:bldP spid="58" grpId="0" animBg="1"/>
      <p:bldP spid="61" grpId="0" animBg="1"/>
      <p:bldP spid="62" grpId="0" animBg="1"/>
      <p:bldP spid="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836543"/>
            <a:ext cx="6267600" cy="379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4" y="836543"/>
            <a:ext cx="6267600" cy="379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sz="2800" dirty="0"/>
              <a:t>Page Replace (TYPE = DRAM or NULL)</a:t>
            </a:r>
            <a:endParaRPr lang="zh-CN" altLang="en-US" sz="2800" dirty="0"/>
          </a:p>
        </p:txBody>
      </p:sp>
      <p:graphicFrame>
        <p:nvGraphicFramePr>
          <p:cNvPr id="9" name="表格 8"/>
          <p:cNvGraphicFramePr>
            <a:graphicFrameLocks noGrp="1"/>
          </p:cNvGraphicFramePr>
          <p:nvPr>
            <p:extLst>
              <p:ext uri="{D42A27DB-BD31-4B8C-83A1-F6EECF244321}">
                <p14:modId xmlns:p14="http://schemas.microsoft.com/office/powerpoint/2010/main" val="1113900610"/>
              </p:ext>
            </p:extLst>
          </p:nvPr>
        </p:nvGraphicFramePr>
        <p:xfrm>
          <a:off x="1910068" y="4682904"/>
          <a:ext cx="7104991" cy="1010920"/>
        </p:xfrm>
        <a:graphic>
          <a:graphicData uri="http://schemas.openxmlformats.org/drawingml/2006/table">
            <a:tbl>
              <a:tblPr firstRow="1" bandRow="1">
                <a:tableStyleId>{5C22544A-7EE6-4342-B048-85BDC9FD1C3A}</a:tableStyleId>
              </a:tblPr>
              <a:tblGrid>
                <a:gridCol w="710499"/>
                <a:gridCol w="710499"/>
                <a:gridCol w="1420998"/>
                <a:gridCol w="1420998"/>
                <a:gridCol w="1272905"/>
                <a:gridCol w="1569092"/>
              </a:tblGrid>
              <a:tr h="562832">
                <a:tc>
                  <a:txBody>
                    <a:bodyPr/>
                    <a:lstStyle/>
                    <a:p>
                      <a:pPr algn="ctr"/>
                      <a:endParaRPr lang="zh-CN" altLang="en-US" dirty="0"/>
                    </a:p>
                  </a:txBody>
                  <a:tcPr anchor="ctr"/>
                </a:tc>
                <a:tc>
                  <a:txBody>
                    <a:bodyPr/>
                    <a:lstStyle/>
                    <a:p>
                      <a:pPr algn="ctr"/>
                      <a:r>
                        <a:rPr lang="en-US" altLang="zh-CN" dirty="0" smtClean="0"/>
                        <a:t>P/D</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t>reference bit</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t>second chance bit</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t>R-write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t>bit</a:t>
                      </a:r>
                      <a:endParaRPr lang="zh-CN" altLang="en-US" dirty="0"/>
                    </a:p>
                  </a:txBody>
                  <a:tcPr anchor="ctr"/>
                </a:tc>
                <a:tc>
                  <a:txBody>
                    <a:bodyPr/>
                    <a:lstStyle/>
                    <a:p>
                      <a:pPr algn="ctr"/>
                      <a:r>
                        <a:rPr lang="en-US" altLang="zh-CN" sz="1800" b="1" dirty="0" smtClean="0"/>
                        <a:t>W-intensive bit</a:t>
                      </a:r>
                      <a:endParaRPr lang="zh-CN" altLang="en-US" sz="1800" b="1" dirty="0"/>
                    </a:p>
                  </a:txBody>
                  <a:tcPr anchor="ctr"/>
                </a:tc>
              </a:tr>
              <a:tr h="370840">
                <a:tc>
                  <a:txBody>
                    <a:bodyPr/>
                    <a:lstStyle/>
                    <a:p>
                      <a:pPr algn="ctr"/>
                      <a:r>
                        <a:rPr lang="en-US" altLang="zh-CN" dirty="0" smtClean="0"/>
                        <a:t>Y</a:t>
                      </a:r>
                      <a:endParaRPr lang="zh-CN" altLang="en-US" dirty="0"/>
                    </a:p>
                  </a:txBody>
                  <a:tcPr anchor="ctr"/>
                </a:tc>
                <a:tc>
                  <a:txBody>
                    <a:bodyPr/>
                    <a:lstStyle/>
                    <a:p>
                      <a:pPr algn="ct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algn="ctr"/>
                      <a:r>
                        <a:rPr lang="en-US" altLang="zh-CN" sz="1800" b="0" dirty="0" smtClean="0"/>
                        <a:t>0</a:t>
                      </a:r>
                      <a:endParaRPr lang="zh-CN" altLang="en-US" sz="1800" b="0" dirty="0"/>
                    </a:p>
                  </a:txBody>
                  <a:tcPr anchor="ctr"/>
                </a:tc>
              </a:tr>
            </a:tbl>
          </a:graphicData>
        </a:graphic>
      </p:graphicFrame>
      <p:sp>
        <p:nvSpPr>
          <p:cNvPr id="10" name="矩形 9"/>
          <p:cNvSpPr/>
          <p:nvPr/>
        </p:nvSpPr>
        <p:spPr>
          <a:xfrm>
            <a:off x="2828536" y="5375614"/>
            <a:ext cx="348806" cy="2575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2"/>
                </a:solidFill>
              </a:rPr>
              <a:t>0</a:t>
            </a:r>
            <a:endParaRPr lang="zh-CN" altLang="en-US" b="1" dirty="0">
              <a:solidFill>
                <a:schemeClr val="accent2"/>
              </a:solidFill>
            </a:endParaRPr>
          </a:p>
        </p:txBody>
      </p:sp>
      <p:sp>
        <p:nvSpPr>
          <p:cNvPr id="11" name="矩形 10"/>
          <p:cNvSpPr/>
          <p:nvPr/>
        </p:nvSpPr>
        <p:spPr>
          <a:xfrm>
            <a:off x="3061143" y="5740033"/>
            <a:ext cx="5814848" cy="69368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36185" y="5740033"/>
            <a:ext cx="2624958" cy="693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514198" y="5740032"/>
            <a:ext cx="483473" cy="6936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P1</a:t>
            </a:r>
            <a:endParaRPr lang="zh-CN" altLang="en-US" dirty="0">
              <a:solidFill>
                <a:schemeClr val="tx1"/>
              </a:solidFill>
            </a:endParaRPr>
          </a:p>
        </p:txBody>
      </p:sp>
      <p:sp>
        <p:nvSpPr>
          <p:cNvPr id="14" name="矩形 13"/>
          <p:cNvSpPr/>
          <p:nvPr/>
        </p:nvSpPr>
        <p:spPr>
          <a:xfrm>
            <a:off x="5864768" y="5740033"/>
            <a:ext cx="483473" cy="6936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P2</a:t>
            </a:r>
            <a:endParaRPr lang="zh-CN" altLang="en-US" dirty="0">
              <a:solidFill>
                <a:schemeClr val="tx1"/>
              </a:solidFill>
            </a:endParaRPr>
          </a:p>
        </p:txBody>
      </p:sp>
      <p:sp>
        <p:nvSpPr>
          <p:cNvPr id="15" name="矩形 14"/>
          <p:cNvSpPr/>
          <p:nvPr/>
        </p:nvSpPr>
        <p:spPr>
          <a:xfrm>
            <a:off x="7220610" y="5740033"/>
            <a:ext cx="483473" cy="6936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P3</a:t>
            </a:r>
            <a:endParaRPr lang="zh-CN" altLang="en-US" dirty="0">
              <a:solidFill>
                <a:schemeClr val="tx1"/>
              </a:solidFill>
            </a:endParaRPr>
          </a:p>
        </p:txBody>
      </p:sp>
      <p:sp>
        <p:nvSpPr>
          <p:cNvPr id="16" name="矩形 15"/>
          <p:cNvSpPr/>
          <p:nvPr/>
        </p:nvSpPr>
        <p:spPr>
          <a:xfrm>
            <a:off x="3070342" y="5734754"/>
            <a:ext cx="1443856"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17" name="矩形 16"/>
          <p:cNvSpPr/>
          <p:nvPr/>
        </p:nvSpPr>
        <p:spPr>
          <a:xfrm>
            <a:off x="5051529" y="5745233"/>
            <a:ext cx="797485"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18" name="矩形 17"/>
          <p:cNvSpPr/>
          <p:nvPr/>
        </p:nvSpPr>
        <p:spPr>
          <a:xfrm>
            <a:off x="6442837" y="5734743"/>
            <a:ext cx="721928"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19" name="矩形 18"/>
          <p:cNvSpPr/>
          <p:nvPr/>
        </p:nvSpPr>
        <p:spPr>
          <a:xfrm>
            <a:off x="8006914" y="5745258"/>
            <a:ext cx="721928"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20" name="矩形 19"/>
          <p:cNvSpPr/>
          <p:nvPr/>
        </p:nvSpPr>
        <p:spPr>
          <a:xfrm>
            <a:off x="1844568" y="5740001"/>
            <a:ext cx="483473" cy="6936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D1</a:t>
            </a:r>
            <a:endParaRPr lang="zh-CN" altLang="en-US" dirty="0">
              <a:solidFill>
                <a:schemeClr val="tx1"/>
              </a:solidFill>
            </a:endParaRPr>
          </a:p>
        </p:txBody>
      </p:sp>
      <p:sp>
        <p:nvSpPr>
          <p:cNvPr id="21" name="矩形 20"/>
          <p:cNvSpPr/>
          <p:nvPr/>
        </p:nvSpPr>
        <p:spPr>
          <a:xfrm>
            <a:off x="893348" y="5734741"/>
            <a:ext cx="483473" cy="6936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D2</a:t>
            </a:r>
            <a:endParaRPr lang="zh-CN" altLang="en-US" dirty="0">
              <a:solidFill>
                <a:schemeClr val="tx1"/>
              </a:solidFill>
            </a:endParaRPr>
          </a:p>
        </p:txBody>
      </p:sp>
      <p:sp>
        <p:nvSpPr>
          <p:cNvPr id="22" name="矩形 21"/>
          <p:cNvSpPr/>
          <p:nvPr/>
        </p:nvSpPr>
        <p:spPr>
          <a:xfrm>
            <a:off x="2369435" y="5739973"/>
            <a:ext cx="675945"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23" name="矩形 22"/>
          <p:cNvSpPr/>
          <p:nvPr/>
        </p:nvSpPr>
        <p:spPr>
          <a:xfrm>
            <a:off x="1278985" y="5760930"/>
            <a:ext cx="675945"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24" name="矩形 23"/>
          <p:cNvSpPr/>
          <p:nvPr/>
        </p:nvSpPr>
        <p:spPr>
          <a:xfrm>
            <a:off x="330429" y="5734713"/>
            <a:ext cx="675945"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25" name="矩形 24"/>
          <p:cNvSpPr/>
          <p:nvPr/>
        </p:nvSpPr>
        <p:spPr>
          <a:xfrm>
            <a:off x="7704083" y="5734385"/>
            <a:ext cx="483473" cy="6912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Y</a:t>
            </a:r>
            <a:endParaRPr lang="zh-CN" altLang="en-US" dirty="0">
              <a:solidFill>
                <a:schemeClr val="tx1"/>
              </a:solidFill>
            </a:endParaRPr>
          </a:p>
        </p:txBody>
      </p:sp>
      <p:sp>
        <p:nvSpPr>
          <p:cNvPr id="26" name="矩形 25"/>
          <p:cNvSpPr/>
          <p:nvPr/>
        </p:nvSpPr>
        <p:spPr>
          <a:xfrm>
            <a:off x="3814193" y="5388198"/>
            <a:ext cx="348806" cy="2575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2"/>
                </a:solidFill>
              </a:rPr>
              <a:t>0</a:t>
            </a:r>
            <a:endParaRPr lang="zh-CN" altLang="en-US" b="1" dirty="0">
              <a:solidFill>
                <a:schemeClr val="accent2"/>
              </a:solidFill>
            </a:endParaRPr>
          </a:p>
        </p:txBody>
      </p:sp>
      <p:sp>
        <p:nvSpPr>
          <p:cNvPr id="27" name="矩形 26"/>
          <p:cNvSpPr/>
          <p:nvPr/>
        </p:nvSpPr>
        <p:spPr>
          <a:xfrm>
            <a:off x="5298444" y="5379371"/>
            <a:ext cx="348806" cy="2575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2"/>
                </a:solidFill>
              </a:rPr>
              <a:t>0</a:t>
            </a:r>
            <a:endParaRPr lang="zh-CN" altLang="en-US" b="1" dirty="0">
              <a:solidFill>
                <a:schemeClr val="accent2"/>
              </a:solidFill>
            </a:endParaRPr>
          </a:p>
        </p:txBody>
      </p:sp>
      <p:sp>
        <p:nvSpPr>
          <p:cNvPr id="28" name="矩形 27"/>
          <p:cNvSpPr/>
          <p:nvPr/>
        </p:nvSpPr>
        <p:spPr>
          <a:xfrm>
            <a:off x="6701968" y="5364857"/>
            <a:ext cx="348806" cy="2575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2"/>
                </a:solidFill>
              </a:rPr>
              <a:t>0</a:t>
            </a:r>
            <a:endParaRPr lang="zh-CN" altLang="en-US" b="1" dirty="0">
              <a:solidFill>
                <a:schemeClr val="accent2"/>
              </a:solidFill>
            </a:endParaRPr>
          </a:p>
        </p:txBody>
      </p:sp>
      <p:sp>
        <p:nvSpPr>
          <p:cNvPr id="29" name="矩形 28"/>
          <p:cNvSpPr/>
          <p:nvPr/>
        </p:nvSpPr>
        <p:spPr>
          <a:xfrm>
            <a:off x="8059030" y="5386631"/>
            <a:ext cx="348806" cy="2575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2"/>
                </a:solidFill>
              </a:rPr>
              <a:t>0</a:t>
            </a:r>
            <a:endParaRPr lang="zh-CN" altLang="en-US" b="1" dirty="0">
              <a:solidFill>
                <a:schemeClr val="accent2"/>
              </a:solidFill>
            </a:endParaRPr>
          </a:p>
        </p:txBody>
      </p:sp>
      <p:sp>
        <p:nvSpPr>
          <p:cNvPr id="30" name="TextBox 29"/>
          <p:cNvSpPr txBox="1"/>
          <p:nvPr/>
        </p:nvSpPr>
        <p:spPr>
          <a:xfrm>
            <a:off x="6251835" y="1206250"/>
            <a:ext cx="2876400" cy="584775"/>
          </a:xfrm>
          <a:prstGeom prst="rect">
            <a:avLst/>
          </a:prstGeom>
          <a:noFill/>
        </p:spPr>
        <p:txBody>
          <a:bodyPr wrap="square" rtlCol="0">
            <a:spAutoFit/>
          </a:bodyPr>
          <a:lstStyle/>
          <a:p>
            <a:r>
              <a:rPr lang="en-US" altLang="zh-CN" sz="1600" b="1" dirty="0" smtClean="0">
                <a:solidFill>
                  <a:schemeClr val="accent2"/>
                </a:solidFill>
              </a:rPr>
              <a:t>Y is not in HLL    </a:t>
            </a:r>
          </a:p>
          <a:p>
            <a:r>
              <a:rPr lang="en-US" altLang="zh-CN" sz="1600" b="1" dirty="0" smtClean="0">
                <a:solidFill>
                  <a:schemeClr val="accent2"/>
                </a:solidFill>
              </a:rPr>
              <a:t>    Search around by </a:t>
            </a:r>
            <a:r>
              <a:rPr lang="en-US" altLang="zh-CN" sz="1600" b="1" dirty="0" err="1" smtClean="0">
                <a:solidFill>
                  <a:schemeClr val="accent2"/>
                </a:solidFill>
              </a:rPr>
              <a:t>H</a:t>
            </a:r>
            <a:r>
              <a:rPr lang="en-US" altLang="zh-CN" sz="1600" b="1" baseline="-25000" dirty="0" err="1" smtClean="0">
                <a:solidFill>
                  <a:schemeClr val="accent2"/>
                </a:solidFill>
              </a:rPr>
              <a:t>rep</a:t>
            </a:r>
            <a:r>
              <a:rPr lang="en-US" altLang="zh-CN" sz="1600" b="1" dirty="0" smtClean="0">
                <a:solidFill>
                  <a:schemeClr val="accent2"/>
                </a:solidFill>
              </a:rPr>
              <a:t> </a:t>
            </a:r>
            <a:endParaRPr lang="zh-CN" altLang="en-US" sz="1600" b="1" dirty="0">
              <a:solidFill>
                <a:schemeClr val="accent2"/>
              </a:solidFill>
            </a:endParaRPr>
          </a:p>
        </p:txBody>
      </p:sp>
      <p:sp>
        <p:nvSpPr>
          <p:cNvPr id="31" name="TextBox 30"/>
          <p:cNvSpPr txBox="1"/>
          <p:nvPr/>
        </p:nvSpPr>
        <p:spPr>
          <a:xfrm>
            <a:off x="6275582" y="2067911"/>
            <a:ext cx="2868420" cy="338554"/>
          </a:xfrm>
          <a:prstGeom prst="rect">
            <a:avLst/>
          </a:prstGeom>
          <a:noFill/>
        </p:spPr>
        <p:txBody>
          <a:bodyPr wrap="square" rtlCol="0">
            <a:spAutoFit/>
          </a:bodyPr>
          <a:lstStyle/>
          <a:p>
            <a:r>
              <a:rPr lang="en-US" altLang="zh-CN" sz="1600" b="1" dirty="0" smtClean="0">
                <a:solidFill>
                  <a:schemeClr val="accent2"/>
                </a:solidFill>
              </a:rPr>
              <a:t>Evict E and record E in HLL</a:t>
            </a:r>
            <a:endParaRPr lang="zh-CN" altLang="en-US" sz="1600" b="1" dirty="0">
              <a:solidFill>
                <a:schemeClr val="accent2"/>
              </a:solidFill>
            </a:endParaRPr>
          </a:p>
        </p:txBody>
      </p:sp>
      <p:sp>
        <p:nvSpPr>
          <p:cNvPr id="32" name="TextBox 31"/>
          <p:cNvSpPr txBox="1"/>
          <p:nvPr/>
        </p:nvSpPr>
        <p:spPr>
          <a:xfrm>
            <a:off x="6325405" y="2820827"/>
            <a:ext cx="2876400" cy="338554"/>
          </a:xfrm>
          <a:prstGeom prst="rect">
            <a:avLst/>
          </a:prstGeom>
          <a:noFill/>
        </p:spPr>
        <p:txBody>
          <a:bodyPr wrap="square" rtlCol="0">
            <a:spAutoFit/>
          </a:bodyPr>
          <a:lstStyle/>
          <a:p>
            <a:r>
              <a:rPr lang="en-US" altLang="zh-CN" sz="1600" b="1" dirty="0">
                <a:solidFill>
                  <a:schemeClr val="accent2"/>
                </a:solidFill>
              </a:rPr>
              <a:t>Replace </a:t>
            </a:r>
            <a:r>
              <a:rPr lang="en-US" altLang="zh-CN" sz="1600" b="1" dirty="0" smtClean="0">
                <a:solidFill>
                  <a:schemeClr val="accent2"/>
                </a:solidFill>
              </a:rPr>
              <a:t>Y to  E of PCM</a:t>
            </a:r>
            <a:endParaRPr lang="zh-CN" altLang="en-US" sz="1600" b="1" dirty="0">
              <a:solidFill>
                <a:schemeClr val="accent2"/>
              </a:solidFill>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91962283"/>
              </p:ext>
            </p:extLst>
          </p:nvPr>
        </p:nvGraphicFramePr>
        <p:xfrm>
          <a:off x="3017692" y="3108374"/>
          <a:ext cx="320593" cy="171855"/>
        </p:xfrm>
        <a:graphic>
          <a:graphicData uri="http://schemas.openxmlformats.org/presentationml/2006/ole">
            <mc:AlternateContent xmlns:mc="http://schemas.openxmlformats.org/markup-compatibility/2006">
              <mc:Choice xmlns:v="urn:schemas-microsoft-com:vml" Requires="v">
                <p:oleObj spid="_x0000_s3081" name="Visio" r:id="rId6" imgW="959910" imgH="670785" progId="Visio.Drawing.11">
                  <p:link updateAutomatic="1"/>
                </p:oleObj>
              </mc:Choice>
              <mc:Fallback>
                <p:oleObj name="Visio" r:id="rId6" imgW="959910" imgH="670785" progId="Visio.Drawing.11">
                  <p:link updateAutomatic="1"/>
                  <p:pic>
                    <p:nvPicPr>
                      <p:cNvPr id="0" name=""/>
                      <p:cNvPicPr/>
                      <p:nvPr/>
                    </p:nvPicPr>
                    <p:blipFill>
                      <a:blip r:embed="rId7"/>
                      <a:stretch>
                        <a:fillRect/>
                      </a:stretch>
                    </p:blipFill>
                    <p:spPr>
                      <a:xfrm>
                        <a:off x="3017692" y="3108374"/>
                        <a:ext cx="320593" cy="171855"/>
                      </a:xfrm>
                      <a:prstGeom prst="rect">
                        <a:avLst/>
                      </a:prstGeom>
                      <a:solidFill>
                        <a:srgbClr val="FFC000"/>
                      </a:solidFill>
                    </p:spPr>
                  </p:pic>
                </p:oleObj>
              </mc:Fallback>
            </mc:AlternateContent>
          </a:graphicData>
        </a:graphic>
      </p:graphicFrame>
      <p:sp>
        <p:nvSpPr>
          <p:cNvPr id="4" name="TextBox 3"/>
          <p:cNvSpPr txBox="1"/>
          <p:nvPr/>
        </p:nvSpPr>
        <p:spPr>
          <a:xfrm>
            <a:off x="2676606" y="3367314"/>
            <a:ext cx="355600" cy="338554"/>
          </a:xfrm>
          <a:prstGeom prst="rect">
            <a:avLst/>
          </a:prstGeom>
          <a:solidFill>
            <a:schemeClr val="bg1"/>
          </a:solidFill>
        </p:spPr>
        <p:txBody>
          <a:bodyPr wrap="square" rtlCol="0">
            <a:spAutoFit/>
          </a:bodyPr>
          <a:lstStyle/>
          <a:p>
            <a:r>
              <a:rPr lang="en-US" altLang="zh-CN" sz="1600" b="1" dirty="0" smtClean="0">
                <a:solidFill>
                  <a:srgbClr val="FE0000"/>
                </a:solidFill>
              </a:rPr>
              <a:t>Y</a:t>
            </a:r>
            <a:endParaRPr lang="zh-CN" altLang="en-US" b="1" dirty="0">
              <a:solidFill>
                <a:srgbClr val="FE0000"/>
              </a:solidFill>
            </a:endParaRPr>
          </a:p>
        </p:txBody>
      </p:sp>
      <p:sp>
        <p:nvSpPr>
          <p:cNvPr id="7" name="TextBox 6"/>
          <p:cNvSpPr txBox="1"/>
          <p:nvPr/>
        </p:nvSpPr>
        <p:spPr>
          <a:xfrm rot="10800000">
            <a:off x="8812068" y="5832874"/>
            <a:ext cx="400110" cy="508000"/>
          </a:xfrm>
          <a:prstGeom prst="rect">
            <a:avLst/>
          </a:prstGeom>
          <a:noFill/>
        </p:spPr>
        <p:txBody>
          <a:bodyPr vert="eaVert" wrap="square" rtlCol="0">
            <a:spAutoFit/>
          </a:bodyPr>
          <a:lstStyle/>
          <a:p>
            <a:r>
              <a:rPr lang="en-US" altLang="zh-CN" sz="1400" b="1" dirty="0" smtClean="0">
                <a:solidFill>
                  <a:schemeClr val="accent2"/>
                </a:solidFill>
              </a:rPr>
              <a:t>PCM</a:t>
            </a:r>
            <a:endParaRPr lang="zh-CN" altLang="en-US" b="1" dirty="0">
              <a:solidFill>
                <a:schemeClr val="accent2"/>
              </a:solidFill>
            </a:endParaRPr>
          </a:p>
        </p:txBody>
      </p:sp>
      <p:sp>
        <p:nvSpPr>
          <p:cNvPr id="35" name="TextBox 34"/>
          <p:cNvSpPr txBox="1"/>
          <p:nvPr/>
        </p:nvSpPr>
        <p:spPr>
          <a:xfrm>
            <a:off x="36075" y="5815982"/>
            <a:ext cx="400110" cy="677277"/>
          </a:xfrm>
          <a:prstGeom prst="rect">
            <a:avLst/>
          </a:prstGeom>
          <a:noFill/>
        </p:spPr>
        <p:txBody>
          <a:bodyPr vert="eaVert" wrap="square" rtlCol="0">
            <a:spAutoFit/>
          </a:bodyPr>
          <a:lstStyle/>
          <a:p>
            <a:r>
              <a:rPr lang="en-US" altLang="zh-CN" sz="1400" b="1" dirty="0" smtClean="0">
                <a:solidFill>
                  <a:schemeClr val="accent2"/>
                </a:solidFill>
              </a:rPr>
              <a:t>DRAM</a:t>
            </a:r>
            <a:endParaRPr lang="zh-CN" altLang="en-US" b="1" dirty="0">
              <a:solidFill>
                <a:schemeClr val="accent2"/>
              </a:solidFill>
            </a:endParaRPr>
          </a:p>
        </p:txBody>
      </p:sp>
      <p:sp>
        <p:nvSpPr>
          <p:cNvPr id="33" name="矩形 32"/>
          <p:cNvSpPr/>
          <p:nvPr/>
        </p:nvSpPr>
        <p:spPr>
          <a:xfrm>
            <a:off x="218420" y="4571578"/>
            <a:ext cx="1339404" cy="31140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Read  Y</a:t>
            </a:r>
          </a:p>
        </p:txBody>
      </p:sp>
      <p:sp>
        <p:nvSpPr>
          <p:cNvPr id="34" name="下箭头 33"/>
          <p:cNvSpPr/>
          <p:nvPr/>
        </p:nvSpPr>
        <p:spPr>
          <a:xfrm>
            <a:off x="806264" y="4963887"/>
            <a:ext cx="241736" cy="2467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0097" y="5306962"/>
            <a:ext cx="1924833" cy="257518"/>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Replace(  )</a:t>
            </a:r>
            <a:endParaRPr lang="zh-CN" altLang="en-US" b="1" dirty="0">
              <a:solidFill>
                <a:srgbClr val="FF0000"/>
              </a:solidFill>
            </a:endParaRPr>
          </a:p>
        </p:txBody>
      </p:sp>
    </p:spTree>
    <p:extLst>
      <p:ext uri="{BB962C8B-B14F-4D97-AF65-F5344CB8AC3E}">
        <p14:creationId xmlns:p14="http://schemas.microsoft.com/office/powerpoint/2010/main" val="2636433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33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5" grpId="0" animBg="1"/>
      <p:bldP spid="26" grpId="0" animBg="1"/>
      <p:bldP spid="27" grpId="0" animBg="1"/>
      <p:bldP spid="28" grpId="0" animBg="1"/>
      <p:bldP spid="29" grpId="0" animBg="1"/>
      <p:bldP spid="30" grpId="0"/>
      <p:bldP spid="31" grpId="0"/>
      <p:bldP spid="32"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5"/>
          <p:cNvSpPr>
            <a:spLocks noChangeArrowheads="1"/>
          </p:cNvSpPr>
          <p:nvPr/>
        </p:nvSpPr>
        <p:spPr bwMode="auto">
          <a:xfrm rot="10800000" flipH="1" flipV="1">
            <a:off x="2725830" y="4521450"/>
            <a:ext cx="3667125" cy="3068637"/>
          </a:xfrm>
          <a:prstGeom prst="triangle">
            <a:avLst>
              <a:gd name="adj" fmla="val 50000"/>
            </a:avLst>
          </a:prstGeom>
          <a:gradFill rotWithShape="1">
            <a:gsLst>
              <a:gs pos="0">
                <a:schemeClr val="bg1"/>
              </a:gs>
              <a:gs pos="100000">
                <a:schemeClr val="bg1">
                  <a:alpha val="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mtClean="0">
              <a:solidFill>
                <a:srgbClr val="000000"/>
              </a:solidFill>
            </a:endParaRPr>
          </a:p>
        </p:txBody>
      </p:sp>
      <p:sp>
        <p:nvSpPr>
          <p:cNvPr id="4" name="标题 1"/>
          <p:cNvSpPr txBox="1">
            <a:spLocks/>
          </p:cNvSpPr>
          <p:nvPr/>
        </p:nvSpPr>
        <p:spPr bwMode="auto">
          <a:xfrm>
            <a:off x="281857" y="73001"/>
            <a:ext cx="8547100" cy="5476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itchFamily="49" charset="-122"/>
                <a:cs typeface="+mj-cs"/>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189" algn="l" rtl="0" fontAlgn="base">
              <a:spcBef>
                <a:spcPct val="0"/>
              </a:spcBef>
              <a:spcAft>
                <a:spcPct val="0"/>
              </a:spcAft>
              <a:defRPr sz="4000">
                <a:solidFill>
                  <a:schemeClr val="tx2"/>
                </a:solidFill>
                <a:latin typeface="Arial" charset="0"/>
                <a:ea typeface="黑体" pitchFamily="49" charset="-122"/>
              </a:defRPr>
            </a:lvl6pPr>
            <a:lvl7pPr marL="914377" algn="l" rtl="0" fontAlgn="base">
              <a:spcBef>
                <a:spcPct val="0"/>
              </a:spcBef>
              <a:spcAft>
                <a:spcPct val="0"/>
              </a:spcAft>
              <a:defRPr sz="4000">
                <a:solidFill>
                  <a:schemeClr val="tx2"/>
                </a:solidFill>
                <a:latin typeface="Arial" charset="0"/>
                <a:ea typeface="黑体" pitchFamily="49" charset="-122"/>
              </a:defRPr>
            </a:lvl7pPr>
            <a:lvl8pPr marL="1371566" algn="l" rtl="0" fontAlgn="base">
              <a:spcBef>
                <a:spcPct val="0"/>
              </a:spcBef>
              <a:spcAft>
                <a:spcPct val="0"/>
              </a:spcAft>
              <a:defRPr sz="4000">
                <a:solidFill>
                  <a:schemeClr val="tx2"/>
                </a:solidFill>
                <a:latin typeface="Arial" charset="0"/>
                <a:ea typeface="黑体" pitchFamily="49" charset="-122"/>
              </a:defRPr>
            </a:lvl8pPr>
            <a:lvl9pPr marL="1828754" algn="l" rtl="0" fontAlgn="base">
              <a:spcBef>
                <a:spcPct val="0"/>
              </a:spcBef>
              <a:spcAft>
                <a:spcPct val="0"/>
              </a:spcAft>
              <a:defRPr sz="4000">
                <a:solidFill>
                  <a:schemeClr val="tx2"/>
                </a:solidFill>
                <a:latin typeface="Arial" charset="0"/>
                <a:ea typeface="黑体" pitchFamily="49" charset="-122"/>
              </a:defRPr>
            </a:lvl9pPr>
          </a:lstStyle>
          <a:p>
            <a:r>
              <a:rPr lang="zh-CN" altLang="en-US" dirty="0" smtClean="0"/>
              <a:t>原型设计过程简介</a:t>
            </a:r>
            <a:endParaRPr lang="zh-CN" altLang="en-US" dirty="0"/>
          </a:p>
        </p:txBody>
      </p:sp>
      <p:sp>
        <p:nvSpPr>
          <p:cNvPr id="5" name="AutoShape 11"/>
          <p:cNvSpPr>
            <a:spLocks noChangeArrowheads="1"/>
          </p:cNvSpPr>
          <p:nvPr/>
        </p:nvSpPr>
        <p:spPr bwMode="auto">
          <a:xfrm rot="14400000">
            <a:off x="4252119" y="1898107"/>
            <a:ext cx="3028950" cy="2773362"/>
          </a:xfrm>
          <a:prstGeom prst="triangle">
            <a:avLst>
              <a:gd name="adj" fmla="val 50000"/>
            </a:avLst>
          </a:prstGeom>
          <a:gradFill rotWithShape="1">
            <a:gsLst>
              <a:gs pos="0">
                <a:srgbClr val="347AF8"/>
              </a:gs>
              <a:gs pos="100000">
                <a:srgbClr val="CCECF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mtClean="0">
              <a:solidFill>
                <a:srgbClr val="000000"/>
              </a:solidFill>
            </a:endParaRPr>
          </a:p>
        </p:txBody>
      </p:sp>
      <p:sp>
        <p:nvSpPr>
          <p:cNvPr id="6" name="AutoShape 12"/>
          <p:cNvSpPr>
            <a:spLocks noChangeArrowheads="1"/>
          </p:cNvSpPr>
          <p:nvPr/>
        </p:nvSpPr>
        <p:spPr bwMode="auto">
          <a:xfrm rot="7200000" flipH="1">
            <a:off x="1839119" y="1898107"/>
            <a:ext cx="3028950" cy="2773362"/>
          </a:xfrm>
          <a:prstGeom prst="triangle">
            <a:avLst>
              <a:gd name="adj" fmla="val 50000"/>
            </a:avLst>
          </a:prstGeom>
          <a:gradFill rotWithShape="1">
            <a:gsLst>
              <a:gs pos="0">
                <a:srgbClr val="3FEDB7"/>
              </a:gs>
              <a:gs pos="100000">
                <a:srgbClr val="CCECF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mtClean="0">
              <a:solidFill>
                <a:srgbClr val="000000"/>
              </a:solidFill>
            </a:endParaRPr>
          </a:p>
        </p:txBody>
      </p:sp>
      <p:sp>
        <p:nvSpPr>
          <p:cNvPr id="7" name="AutoShape 13"/>
          <p:cNvSpPr>
            <a:spLocks noChangeArrowheads="1"/>
          </p:cNvSpPr>
          <p:nvPr/>
        </p:nvSpPr>
        <p:spPr bwMode="auto">
          <a:xfrm rot="7200000" flipV="1">
            <a:off x="4252119" y="3263357"/>
            <a:ext cx="3028950" cy="2773362"/>
          </a:xfrm>
          <a:prstGeom prst="triangle">
            <a:avLst>
              <a:gd name="adj" fmla="val 50000"/>
            </a:avLst>
          </a:prstGeom>
          <a:gradFill rotWithShape="1">
            <a:gsLst>
              <a:gs pos="0">
                <a:srgbClr val="4628FC"/>
              </a:gs>
              <a:gs pos="100000">
                <a:srgbClr val="CCECF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mtClean="0">
              <a:solidFill>
                <a:srgbClr val="000000"/>
              </a:solidFill>
            </a:endParaRPr>
          </a:p>
        </p:txBody>
      </p:sp>
      <p:sp>
        <p:nvSpPr>
          <p:cNvPr id="8" name="AutoShape 14"/>
          <p:cNvSpPr>
            <a:spLocks noChangeArrowheads="1"/>
          </p:cNvSpPr>
          <p:nvPr/>
        </p:nvSpPr>
        <p:spPr bwMode="auto">
          <a:xfrm rot="14400000" flipH="1" flipV="1">
            <a:off x="1839119" y="3263357"/>
            <a:ext cx="3028950" cy="2773362"/>
          </a:xfrm>
          <a:prstGeom prst="triangle">
            <a:avLst>
              <a:gd name="adj" fmla="val 50000"/>
            </a:avLst>
          </a:prstGeom>
          <a:gradFill rotWithShape="1">
            <a:gsLst>
              <a:gs pos="0">
                <a:srgbClr val="72E41C"/>
              </a:gs>
              <a:gs pos="100000">
                <a:srgbClr val="CCECFF">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mtClean="0">
              <a:solidFill>
                <a:srgbClr val="000000"/>
              </a:solidFill>
            </a:endParaRPr>
          </a:p>
        </p:txBody>
      </p:sp>
      <p:sp>
        <p:nvSpPr>
          <p:cNvPr id="9" name="Oval 19"/>
          <p:cNvSpPr>
            <a:spLocks noChangeArrowheads="1"/>
          </p:cNvSpPr>
          <p:nvPr/>
        </p:nvSpPr>
        <p:spPr bwMode="auto">
          <a:xfrm>
            <a:off x="3008313" y="2430713"/>
            <a:ext cx="3095625" cy="3095625"/>
          </a:xfrm>
          <a:prstGeom prst="ellipse">
            <a:avLst/>
          </a:prstGeom>
          <a:solidFill>
            <a:schemeClr val="bg1">
              <a:alpha val="25000"/>
            </a:schemeClr>
          </a:solidFill>
          <a:ln w="127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mtClean="0">
              <a:solidFill>
                <a:srgbClr val="000000"/>
              </a:solidFill>
            </a:endParaRPr>
          </a:p>
        </p:txBody>
      </p:sp>
      <p:sp>
        <p:nvSpPr>
          <p:cNvPr id="10" name="Oval 20"/>
          <p:cNvSpPr>
            <a:spLocks noChangeArrowheads="1"/>
          </p:cNvSpPr>
          <p:nvPr/>
        </p:nvSpPr>
        <p:spPr bwMode="auto">
          <a:xfrm>
            <a:off x="3135313" y="2557713"/>
            <a:ext cx="2843212" cy="2843212"/>
          </a:xfrm>
          <a:prstGeom prst="ellipse">
            <a:avLst/>
          </a:prstGeom>
          <a:solidFill>
            <a:srgbClr val="99CCFF">
              <a:alpha val="50000"/>
            </a:srgbClr>
          </a:solidFill>
          <a:ln w="57150">
            <a:solidFill>
              <a:srgbClr val="00B0F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mtClean="0">
              <a:solidFill>
                <a:srgbClr val="000000"/>
              </a:solidFill>
            </a:endParaRPr>
          </a:p>
        </p:txBody>
      </p:sp>
      <p:sp>
        <p:nvSpPr>
          <p:cNvPr id="11" name="Arc 39"/>
          <p:cNvSpPr>
            <a:spLocks/>
          </p:cNvSpPr>
          <p:nvPr/>
        </p:nvSpPr>
        <p:spPr bwMode="auto">
          <a:xfrm rot="884024">
            <a:off x="4687888" y="2962525"/>
            <a:ext cx="1200150" cy="1196975"/>
          </a:xfrm>
          <a:custGeom>
            <a:avLst/>
            <a:gdLst>
              <a:gd name="G0" fmla="+- 0 0 0"/>
              <a:gd name="G1" fmla="+- 20637 0 0"/>
              <a:gd name="G2" fmla="+- 21600 0 0"/>
              <a:gd name="T0" fmla="*/ 6379 w 20646"/>
              <a:gd name="T1" fmla="*/ 0 h 20637"/>
              <a:gd name="T2" fmla="*/ 20646 w 20646"/>
              <a:gd name="T3" fmla="*/ 14290 h 20637"/>
              <a:gd name="T4" fmla="*/ 0 w 20646"/>
              <a:gd name="T5" fmla="*/ 20637 h 20637"/>
            </a:gdLst>
            <a:ahLst/>
            <a:cxnLst>
              <a:cxn ang="0">
                <a:pos x="T0" y="T1"/>
              </a:cxn>
              <a:cxn ang="0">
                <a:pos x="T2" y="T3"/>
              </a:cxn>
              <a:cxn ang="0">
                <a:pos x="T4" y="T5"/>
              </a:cxn>
            </a:cxnLst>
            <a:rect l="0" t="0" r="r" b="b"/>
            <a:pathLst>
              <a:path w="20646" h="20637" fill="none" extrusionOk="0">
                <a:moveTo>
                  <a:pt x="6378" y="0"/>
                </a:moveTo>
                <a:cubicBezTo>
                  <a:pt x="13205" y="2110"/>
                  <a:pt x="18546" y="7460"/>
                  <a:pt x="20646" y="14289"/>
                </a:cubicBezTo>
              </a:path>
              <a:path w="20646" h="20637" stroke="0" extrusionOk="0">
                <a:moveTo>
                  <a:pt x="6378" y="0"/>
                </a:moveTo>
                <a:cubicBezTo>
                  <a:pt x="13205" y="2110"/>
                  <a:pt x="18546" y="7460"/>
                  <a:pt x="20646" y="14289"/>
                </a:cubicBezTo>
                <a:lnTo>
                  <a:pt x="0" y="20637"/>
                </a:lnTo>
                <a:close/>
              </a:path>
            </a:pathLst>
          </a:custGeom>
          <a:gradFill rotWithShape="1">
            <a:gsLst>
              <a:gs pos="0">
                <a:srgbClr val="2648A6"/>
              </a:gs>
              <a:gs pos="100000">
                <a:srgbClr val="446AD4"/>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mtClean="0">
              <a:solidFill>
                <a:srgbClr val="000000"/>
              </a:solidFill>
            </a:endParaRPr>
          </a:p>
        </p:txBody>
      </p:sp>
      <p:sp>
        <p:nvSpPr>
          <p:cNvPr id="12" name="Arc 40"/>
          <p:cNvSpPr>
            <a:spLocks/>
          </p:cNvSpPr>
          <p:nvPr/>
        </p:nvSpPr>
        <p:spPr bwMode="auto">
          <a:xfrm rot="4500000">
            <a:off x="4710113" y="3803900"/>
            <a:ext cx="1200150" cy="1216025"/>
          </a:xfrm>
          <a:custGeom>
            <a:avLst/>
            <a:gdLst>
              <a:gd name="G0" fmla="+- 0 0 0"/>
              <a:gd name="G1" fmla="+- 20919 0 0"/>
              <a:gd name="G2" fmla="+- 21600 0 0"/>
              <a:gd name="T0" fmla="*/ 5380 w 20690"/>
              <a:gd name="T1" fmla="*/ 0 h 20919"/>
              <a:gd name="T2" fmla="*/ 20690 w 20690"/>
              <a:gd name="T3" fmla="*/ 14717 h 20919"/>
              <a:gd name="T4" fmla="*/ 0 w 20690"/>
              <a:gd name="T5" fmla="*/ 20919 h 20919"/>
            </a:gdLst>
            <a:ahLst/>
            <a:cxnLst>
              <a:cxn ang="0">
                <a:pos x="T0" y="T1"/>
              </a:cxn>
              <a:cxn ang="0">
                <a:pos x="T2" y="T3"/>
              </a:cxn>
              <a:cxn ang="0">
                <a:pos x="T4" y="T5"/>
              </a:cxn>
            </a:cxnLst>
            <a:rect l="0" t="0" r="r" b="b"/>
            <a:pathLst>
              <a:path w="20690" h="20919" fill="none" extrusionOk="0">
                <a:moveTo>
                  <a:pt x="5380" y="-1"/>
                </a:moveTo>
                <a:cubicBezTo>
                  <a:pt x="12709" y="1884"/>
                  <a:pt x="18517" y="7467"/>
                  <a:pt x="20690" y="14716"/>
                </a:cubicBezTo>
              </a:path>
              <a:path w="20690" h="20919" stroke="0" extrusionOk="0">
                <a:moveTo>
                  <a:pt x="5380" y="-1"/>
                </a:moveTo>
                <a:cubicBezTo>
                  <a:pt x="12709" y="1884"/>
                  <a:pt x="18517" y="7467"/>
                  <a:pt x="20690" y="14716"/>
                </a:cubicBezTo>
                <a:lnTo>
                  <a:pt x="0" y="20919"/>
                </a:lnTo>
                <a:close/>
              </a:path>
            </a:pathLst>
          </a:custGeom>
          <a:gradFill rotWithShape="1">
            <a:gsLst>
              <a:gs pos="0">
                <a:srgbClr val="3C3C90"/>
              </a:gs>
              <a:gs pos="100000">
                <a:srgbClr val="3366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mtClean="0">
              <a:solidFill>
                <a:srgbClr val="000000"/>
              </a:solidFill>
            </a:endParaRPr>
          </a:p>
        </p:txBody>
      </p:sp>
      <p:sp>
        <p:nvSpPr>
          <p:cNvPr id="13" name="Arc 41"/>
          <p:cNvSpPr>
            <a:spLocks/>
          </p:cNvSpPr>
          <p:nvPr/>
        </p:nvSpPr>
        <p:spPr bwMode="auto">
          <a:xfrm rot="20724172" flipH="1">
            <a:off x="3217863" y="2956175"/>
            <a:ext cx="1203325" cy="1203325"/>
          </a:xfrm>
          <a:custGeom>
            <a:avLst/>
            <a:gdLst>
              <a:gd name="G0" fmla="+- 0 0 0"/>
              <a:gd name="G1" fmla="+- 20739 0 0"/>
              <a:gd name="G2" fmla="+- 21600 0 0"/>
              <a:gd name="T0" fmla="*/ 6038 w 20704"/>
              <a:gd name="T1" fmla="*/ 0 h 20739"/>
              <a:gd name="T2" fmla="*/ 20704 w 20704"/>
              <a:gd name="T3" fmla="*/ 14583 h 20739"/>
              <a:gd name="T4" fmla="*/ 0 w 20704"/>
              <a:gd name="T5" fmla="*/ 20739 h 20739"/>
            </a:gdLst>
            <a:ahLst/>
            <a:cxnLst>
              <a:cxn ang="0">
                <a:pos x="T0" y="T1"/>
              </a:cxn>
              <a:cxn ang="0">
                <a:pos x="T2" y="T3"/>
              </a:cxn>
              <a:cxn ang="0">
                <a:pos x="T4" y="T5"/>
              </a:cxn>
            </a:cxnLst>
            <a:rect l="0" t="0" r="r" b="b"/>
            <a:pathLst>
              <a:path w="20704" h="20739" fill="none" extrusionOk="0">
                <a:moveTo>
                  <a:pt x="6037" y="0"/>
                </a:moveTo>
                <a:cubicBezTo>
                  <a:pt x="13087" y="2052"/>
                  <a:pt x="18611" y="7545"/>
                  <a:pt x="20704" y="14582"/>
                </a:cubicBezTo>
              </a:path>
              <a:path w="20704" h="20739" stroke="0" extrusionOk="0">
                <a:moveTo>
                  <a:pt x="6037" y="0"/>
                </a:moveTo>
                <a:cubicBezTo>
                  <a:pt x="13087" y="2052"/>
                  <a:pt x="18611" y="7545"/>
                  <a:pt x="20704" y="14582"/>
                </a:cubicBezTo>
                <a:lnTo>
                  <a:pt x="0" y="20739"/>
                </a:lnTo>
                <a:close/>
              </a:path>
            </a:pathLst>
          </a:custGeom>
          <a:gradFill rotWithShape="1">
            <a:gsLst>
              <a:gs pos="0">
                <a:srgbClr val="296540"/>
              </a:gs>
              <a:gs pos="100000">
                <a:srgbClr val="3D9983"/>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mtClean="0">
              <a:solidFill>
                <a:srgbClr val="000000"/>
              </a:solidFill>
            </a:endParaRPr>
          </a:p>
        </p:txBody>
      </p:sp>
      <p:sp>
        <p:nvSpPr>
          <p:cNvPr id="14" name="Arc 42"/>
          <p:cNvSpPr>
            <a:spLocks/>
          </p:cNvSpPr>
          <p:nvPr/>
        </p:nvSpPr>
        <p:spPr bwMode="auto">
          <a:xfrm rot="17100000" flipH="1">
            <a:off x="3229769" y="3804694"/>
            <a:ext cx="1193800" cy="1211262"/>
          </a:xfrm>
          <a:custGeom>
            <a:avLst/>
            <a:gdLst>
              <a:gd name="G0" fmla="+- 0 0 0"/>
              <a:gd name="G1" fmla="+- 20851 0 0"/>
              <a:gd name="G2" fmla="+- 21600 0 0"/>
              <a:gd name="T0" fmla="*/ 5637 w 20584"/>
              <a:gd name="T1" fmla="*/ 0 h 20851"/>
              <a:gd name="T2" fmla="*/ 20584 w 20584"/>
              <a:gd name="T3" fmla="*/ 14306 h 20851"/>
              <a:gd name="T4" fmla="*/ 0 w 20584"/>
              <a:gd name="T5" fmla="*/ 20851 h 20851"/>
            </a:gdLst>
            <a:ahLst/>
            <a:cxnLst>
              <a:cxn ang="0">
                <a:pos x="T0" y="T1"/>
              </a:cxn>
              <a:cxn ang="0">
                <a:pos x="T2" y="T3"/>
              </a:cxn>
              <a:cxn ang="0">
                <a:pos x="T4" y="T5"/>
              </a:cxn>
            </a:cxnLst>
            <a:rect l="0" t="0" r="r" b="b"/>
            <a:pathLst>
              <a:path w="20584" h="20851" fill="none" extrusionOk="0">
                <a:moveTo>
                  <a:pt x="5637" y="-1"/>
                </a:moveTo>
                <a:cubicBezTo>
                  <a:pt x="12728" y="1916"/>
                  <a:pt x="18358" y="7305"/>
                  <a:pt x="20584" y="14305"/>
                </a:cubicBezTo>
              </a:path>
              <a:path w="20584" h="20851" stroke="0" extrusionOk="0">
                <a:moveTo>
                  <a:pt x="5637" y="-1"/>
                </a:moveTo>
                <a:cubicBezTo>
                  <a:pt x="12728" y="1916"/>
                  <a:pt x="18358" y="7305"/>
                  <a:pt x="20584" y="14305"/>
                </a:cubicBezTo>
                <a:lnTo>
                  <a:pt x="0" y="20851"/>
                </a:lnTo>
                <a:close/>
              </a:path>
            </a:pathLst>
          </a:custGeom>
          <a:gradFill rotWithShape="1">
            <a:gsLst>
              <a:gs pos="0">
                <a:srgbClr val="57902C"/>
              </a:gs>
              <a:gs pos="100000">
                <a:srgbClr val="90C94B"/>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mtClean="0">
              <a:solidFill>
                <a:srgbClr val="000000"/>
              </a:solidFill>
            </a:endParaRPr>
          </a:p>
        </p:txBody>
      </p:sp>
      <p:sp>
        <p:nvSpPr>
          <p:cNvPr id="15" name="Arc 44"/>
          <p:cNvSpPr>
            <a:spLocks/>
          </p:cNvSpPr>
          <p:nvPr/>
        </p:nvSpPr>
        <p:spPr bwMode="auto">
          <a:xfrm rot="884024">
            <a:off x="4651375" y="3275263"/>
            <a:ext cx="827088" cy="830262"/>
          </a:xfrm>
          <a:custGeom>
            <a:avLst/>
            <a:gdLst>
              <a:gd name="G0" fmla="+- 0 0 0"/>
              <a:gd name="G1" fmla="+- 20754 0 0"/>
              <a:gd name="G2" fmla="+- 21600 0 0"/>
              <a:gd name="T0" fmla="*/ 5986 w 20590"/>
              <a:gd name="T1" fmla="*/ 0 h 20754"/>
              <a:gd name="T2" fmla="*/ 20590 w 20590"/>
              <a:gd name="T3" fmla="*/ 14225 h 20754"/>
              <a:gd name="T4" fmla="*/ 0 w 20590"/>
              <a:gd name="T5" fmla="*/ 20754 h 20754"/>
            </a:gdLst>
            <a:ahLst/>
            <a:cxnLst>
              <a:cxn ang="0">
                <a:pos x="T0" y="T1"/>
              </a:cxn>
              <a:cxn ang="0">
                <a:pos x="T2" y="T3"/>
              </a:cxn>
              <a:cxn ang="0">
                <a:pos x="T4" y="T5"/>
              </a:cxn>
            </a:cxnLst>
            <a:rect l="0" t="0" r="r" b="b"/>
            <a:pathLst>
              <a:path w="20590" h="20754" fill="none" extrusionOk="0">
                <a:moveTo>
                  <a:pt x="5985" y="0"/>
                </a:moveTo>
                <a:cubicBezTo>
                  <a:pt x="12926" y="2001"/>
                  <a:pt x="18406" y="7339"/>
                  <a:pt x="20589" y="14225"/>
                </a:cubicBezTo>
              </a:path>
              <a:path w="20590" h="20754" stroke="0" extrusionOk="0">
                <a:moveTo>
                  <a:pt x="5985" y="0"/>
                </a:moveTo>
                <a:cubicBezTo>
                  <a:pt x="12926" y="2001"/>
                  <a:pt x="18406" y="7339"/>
                  <a:pt x="20589" y="14225"/>
                </a:cubicBezTo>
                <a:lnTo>
                  <a:pt x="0" y="20754"/>
                </a:lnTo>
                <a:close/>
              </a:path>
            </a:pathLst>
          </a:custGeom>
          <a:gradFill rotWithShape="1">
            <a:gsLst>
              <a:gs pos="0">
                <a:srgbClr val="1C357A"/>
              </a:gs>
              <a:gs pos="100000">
                <a:srgbClr val="446AD4"/>
              </a:gs>
            </a:gsLst>
            <a:lin ang="5400000" scaled="1"/>
          </a:gradFill>
          <a:ln w="317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mtClean="0">
              <a:solidFill>
                <a:srgbClr val="000000"/>
              </a:solidFill>
            </a:endParaRPr>
          </a:p>
        </p:txBody>
      </p:sp>
      <p:sp>
        <p:nvSpPr>
          <p:cNvPr id="16" name="Arc 45"/>
          <p:cNvSpPr>
            <a:spLocks/>
          </p:cNvSpPr>
          <p:nvPr/>
        </p:nvSpPr>
        <p:spPr bwMode="auto">
          <a:xfrm rot="4500000">
            <a:off x="4663281" y="3861845"/>
            <a:ext cx="828675" cy="836612"/>
          </a:xfrm>
          <a:custGeom>
            <a:avLst/>
            <a:gdLst>
              <a:gd name="G0" fmla="+- 0 0 0"/>
              <a:gd name="G1" fmla="+- 20863 0 0"/>
              <a:gd name="G2" fmla="+- 21600 0 0"/>
              <a:gd name="T0" fmla="*/ 5593 w 20718"/>
              <a:gd name="T1" fmla="*/ 0 h 20863"/>
              <a:gd name="T2" fmla="*/ 20718 w 20718"/>
              <a:gd name="T3" fmla="*/ 14753 h 20863"/>
              <a:gd name="T4" fmla="*/ 0 w 20718"/>
              <a:gd name="T5" fmla="*/ 20863 h 20863"/>
            </a:gdLst>
            <a:ahLst/>
            <a:cxnLst>
              <a:cxn ang="0">
                <a:pos x="T0" y="T1"/>
              </a:cxn>
              <a:cxn ang="0">
                <a:pos x="T2" y="T3"/>
              </a:cxn>
              <a:cxn ang="0">
                <a:pos x="T4" y="T5"/>
              </a:cxn>
            </a:cxnLst>
            <a:rect l="0" t="0" r="r" b="b"/>
            <a:pathLst>
              <a:path w="20718" h="20863" fill="none" extrusionOk="0">
                <a:moveTo>
                  <a:pt x="5593" y="-1"/>
                </a:moveTo>
                <a:cubicBezTo>
                  <a:pt x="12859" y="1947"/>
                  <a:pt x="18589" y="7536"/>
                  <a:pt x="20717" y="14753"/>
                </a:cubicBezTo>
              </a:path>
              <a:path w="20718" h="20863" stroke="0" extrusionOk="0">
                <a:moveTo>
                  <a:pt x="5593" y="-1"/>
                </a:moveTo>
                <a:cubicBezTo>
                  <a:pt x="12859" y="1947"/>
                  <a:pt x="18589" y="7536"/>
                  <a:pt x="20717" y="14753"/>
                </a:cubicBezTo>
                <a:lnTo>
                  <a:pt x="0" y="20863"/>
                </a:lnTo>
                <a:close/>
              </a:path>
            </a:pathLst>
          </a:custGeom>
          <a:gradFill rotWithShape="1">
            <a:gsLst>
              <a:gs pos="0">
                <a:srgbClr val="2E2E70"/>
              </a:gs>
              <a:gs pos="100000">
                <a:srgbClr val="336699"/>
              </a:gs>
            </a:gsLst>
            <a:lin ang="5400000" scaled="1"/>
          </a:gradFill>
          <a:ln w="317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mtClean="0">
              <a:solidFill>
                <a:srgbClr val="000000"/>
              </a:solidFill>
            </a:endParaRPr>
          </a:p>
        </p:txBody>
      </p:sp>
      <p:sp>
        <p:nvSpPr>
          <p:cNvPr id="17" name="Arc 46"/>
          <p:cNvSpPr>
            <a:spLocks/>
          </p:cNvSpPr>
          <p:nvPr/>
        </p:nvSpPr>
        <p:spPr bwMode="auto">
          <a:xfrm rot="20724172" flipH="1">
            <a:off x="3640138" y="3281613"/>
            <a:ext cx="827087" cy="825500"/>
          </a:xfrm>
          <a:custGeom>
            <a:avLst/>
            <a:gdLst>
              <a:gd name="G0" fmla="+- 0 0 0"/>
              <a:gd name="G1" fmla="+- 20650 0 0"/>
              <a:gd name="G2" fmla="+- 21600 0 0"/>
              <a:gd name="T0" fmla="*/ 6335 w 20600"/>
              <a:gd name="T1" fmla="*/ 0 h 20650"/>
              <a:gd name="T2" fmla="*/ 20600 w 20600"/>
              <a:gd name="T3" fmla="*/ 14154 h 20650"/>
              <a:gd name="T4" fmla="*/ 0 w 20600"/>
              <a:gd name="T5" fmla="*/ 20650 h 20650"/>
            </a:gdLst>
            <a:ahLst/>
            <a:cxnLst>
              <a:cxn ang="0">
                <a:pos x="T0" y="T1"/>
              </a:cxn>
              <a:cxn ang="0">
                <a:pos x="T2" y="T3"/>
              </a:cxn>
              <a:cxn ang="0">
                <a:pos x="T4" y="T5"/>
              </a:cxn>
            </a:cxnLst>
            <a:rect l="0" t="0" r="r" b="b"/>
            <a:pathLst>
              <a:path w="20600" h="20650" fill="none" extrusionOk="0">
                <a:moveTo>
                  <a:pt x="6335" y="-1"/>
                </a:moveTo>
                <a:cubicBezTo>
                  <a:pt x="13128" y="2084"/>
                  <a:pt x="18462" y="7376"/>
                  <a:pt x="20600" y="14153"/>
                </a:cubicBezTo>
              </a:path>
              <a:path w="20600" h="20650" stroke="0" extrusionOk="0">
                <a:moveTo>
                  <a:pt x="6335" y="-1"/>
                </a:moveTo>
                <a:cubicBezTo>
                  <a:pt x="13128" y="2084"/>
                  <a:pt x="18462" y="7376"/>
                  <a:pt x="20600" y="14153"/>
                </a:cubicBezTo>
                <a:lnTo>
                  <a:pt x="0" y="20650"/>
                </a:lnTo>
                <a:close/>
              </a:path>
            </a:pathLst>
          </a:custGeom>
          <a:gradFill rotWithShape="1">
            <a:gsLst>
              <a:gs pos="0">
                <a:srgbClr val="163622"/>
              </a:gs>
              <a:gs pos="100000">
                <a:srgbClr val="3D9983"/>
              </a:gs>
            </a:gsLst>
            <a:lin ang="5400000" scaled="1"/>
          </a:gradFill>
          <a:ln w="317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mtClean="0">
              <a:solidFill>
                <a:srgbClr val="000000"/>
              </a:solidFill>
            </a:endParaRPr>
          </a:p>
        </p:txBody>
      </p:sp>
      <p:sp>
        <p:nvSpPr>
          <p:cNvPr id="18" name="Arc 47"/>
          <p:cNvSpPr>
            <a:spLocks/>
          </p:cNvSpPr>
          <p:nvPr/>
        </p:nvSpPr>
        <p:spPr bwMode="auto">
          <a:xfrm rot="17100000" flipH="1">
            <a:off x="3639344" y="3861844"/>
            <a:ext cx="825500" cy="833438"/>
          </a:xfrm>
          <a:custGeom>
            <a:avLst/>
            <a:gdLst>
              <a:gd name="G0" fmla="+- 0 0 0"/>
              <a:gd name="G1" fmla="+- 20821 0 0"/>
              <a:gd name="G2" fmla="+- 21600 0 0"/>
              <a:gd name="T0" fmla="*/ 5747 w 20653"/>
              <a:gd name="T1" fmla="*/ 0 h 20821"/>
              <a:gd name="T2" fmla="*/ 20653 w 20653"/>
              <a:gd name="T3" fmla="*/ 14496 h 20821"/>
              <a:gd name="T4" fmla="*/ 0 w 20653"/>
              <a:gd name="T5" fmla="*/ 20821 h 20821"/>
            </a:gdLst>
            <a:ahLst/>
            <a:cxnLst>
              <a:cxn ang="0">
                <a:pos x="T0" y="T1"/>
              </a:cxn>
              <a:cxn ang="0">
                <a:pos x="T2" y="T3"/>
              </a:cxn>
              <a:cxn ang="0">
                <a:pos x="T4" y="T5"/>
              </a:cxn>
            </a:cxnLst>
            <a:rect l="0" t="0" r="r" b="b"/>
            <a:pathLst>
              <a:path w="20653" h="20821" fill="none" extrusionOk="0">
                <a:moveTo>
                  <a:pt x="5747" y="-1"/>
                </a:moveTo>
                <a:cubicBezTo>
                  <a:pt x="12867" y="1965"/>
                  <a:pt x="18490" y="7432"/>
                  <a:pt x="20653" y="14495"/>
                </a:cubicBezTo>
              </a:path>
              <a:path w="20653" h="20821" stroke="0" extrusionOk="0">
                <a:moveTo>
                  <a:pt x="5747" y="-1"/>
                </a:moveTo>
                <a:cubicBezTo>
                  <a:pt x="12867" y="1965"/>
                  <a:pt x="18490" y="7432"/>
                  <a:pt x="20653" y="14495"/>
                </a:cubicBezTo>
                <a:lnTo>
                  <a:pt x="0" y="20821"/>
                </a:lnTo>
                <a:close/>
              </a:path>
            </a:pathLst>
          </a:custGeom>
          <a:gradFill rotWithShape="1">
            <a:gsLst>
              <a:gs pos="0">
                <a:srgbClr val="426D21"/>
              </a:gs>
              <a:gs pos="100000">
                <a:srgbClr val="90C94B"/>
              </a:gs>
            </a:gsLst>
            <a:lin ang="5400000" scaled="1"/>
          </a:gradFill>
          <a:ln w="317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mtClean="0">
              <a:solidFill>
                <a:srgbClr val="000000"/>
              </a:solidFill>
            </a:endParaRPr>
          </a:p>
        </p:txBody>
      </p:sp>
      <p:sp>
        <p:nvSpPr>
          <p:cNvPr id="19" name="Oval 48"/>
          <p:cNvSpPr>
            <a:spLocks noChangeArrowheads="1"/>
          </p:cNvSpPr>
          <p:nvPr/>
        </p:nvSpPr>
        <p:spPr bwMode="auto">
          <a:xfrm>
            <a:off x="3887788" y="3292725"/>
            <a:ext cx="1368425" cy="1368425"/>
          </a:xfrm>
          <a:prstGeom prst="ellipse">
            <a:avLst/>
          </a:prstGeom>
          <a:gradFill rotWithShape="1">
            <a:gsLst>
              <a:gs pos="0">
                <a:srgbClr val="BDE6FF"/>
              </a:gs>
              <a:gs pos="100000">
                <a:srgbClr val="CCEC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mtClean="0">
              <a:solidFill>
                <a:srgbClr val="000000"/>
              </a:solidFill>
            </a:endParaRPr>
          </a:p>
        </p:txBody>
      </p:sp>
      <p:sp>
        <p:nvSpPr>
          <p:cNvPr id="20" name="Oval 49"/>
          <p:cNvSpPr>
            <a:spLocks noChangeArrowheads="1"/>
          </p:cNvSpPr>
          <p:nvPr/>
        </p:nvSpPr>
        <p:spPr bwMode="auto">
          <a:xfrm>
            <a:off x="3959225" y="3376863"/>
            <a:ext cx="1223963" cy="1220787"/>
          </a:xfrm>
          <a:prstGeom prst="ellipse">
            <a:avLst/>
          </a:prstGeom>
          <a:gradFill rotWithShape="0">
            <a:gsLst>
              <a:gs pos="0">
                <a:srgbClr val="A1BAD3">
                  <a:alpha val="64999"/>
                </a:srgbClr>
              </a:gs>
              <a:gs pos="43000">
                <a:srgbClr val="A1BAD3">
                  <a:gamma/>
                  <a:tint val="28627"/>
                  <a:invGamma/>
                  <a:alpha val="63000"/>
                </a:srgbClr>
              </a:gs>
            </a:gsLst>
            <a:lin ang="5400000" scaled="1"/>
          </a:gradFill>
          <a:ln w="9525">
            <a:solidFill>
              <a:srgbClr val="000000"/>
            </a:solidFill>
            <a:round/>
            <a:headEnd/>
            <a:tailEnd/>
          </a:ln>
          <a:effectLst/>
          <a:extLst/>
        </p:spPr>
        <p:txBody>
          <a:bodyPr wrap="none" anchor="ctr"/>
          <a:lstStyle/>
          <a:p>
            <a:pPr algn="ctr" fontAlgn="base" latinLnBrk="1">
              <a:spcBef>
                <a:spcPct val="0"/>
              </a:spcBef>
              <a:spcAft>
                <a:spcPct val="0"/>
              </a:spcAft>
            </a:pPr>
            <a:endParaRPr kumimoji="1" lang="zh-CN" altLang="zh-CN" sz="1600" smtClean="0">
              <a:solidFill>
                <a:srgbClr val="000000"/>
              </a:solidFill>
              <a:ea typeface="HY견고딕" pitchFamily="18" charset="-127"/>
            </a:endParaRPr>
          </a:p>
        </p:txBody>
      </p:sp>
      <p:sp>
        <p:nvSpPr>
          <p:cNvPr id="21" name="AutoShape 52"/>
          <p:cNvSpPr>
            <a:spLocks noChangeAspect="1" noChangeArrowheads="1"/>
          </p:cNvSpPr>
          <p:nvPr/>
        </p:nvSpPr>
        <p:spPr bwMode="auto">
          <a:xfrm>
            <a:off x="3960813" y="3378450"/>
            <a:ext cx="1220787" cy="1220788"/>
          </a:xfrm>
          <a:custGeom>
            <a:avLst/>
            <a:gdLst>
              <a:gd name="G0" fmla="+- 451 0 0"/>
              <a:gd name="G1" fmla="+- 21600 0 451"/>
              <a:gd name="G2" fmla="+- 21600 0 45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51" y="10800"/>
                </a:moveTo>
                <a:cubicBezTo>
                  <a:pt x="451" y="16516"/>
                  <a:pt x="5084" y="21149"/>
                  <a:pt x="10800" y="21149"/>
                </a:cubicBezTo>
                <a:cubicBezTo>
                  <a:pt x="16516" y="21149"/>
                  <a:pt x="21149" y="16516"/>
                  <a:pt x="21149" y="10800"/>
                </a:cubicBezTo>
                <a:cubicBezTo>
                  <a:pt x="21149" y="5084"/>
                  <a:pt x="16516" y="451"/>
                  <a:pt x="10800" y="451"/>
                </a:cubicBezTo>
                <a:cubicBezTo>
                  <a:pt x="5084" y="451"/>
                  <a:pt x="451" y="5084"/>
                  <a:pt x="451" y="10800"/>
                </a:cubicBezTo>
                <a:close/>
              </a:path>
            </a:pathLst>
          </a:custGeom>
          <a:gradFill rotWithShape="1">
            <a:gsLst>
              <a:gs pos="0">
                <a:srgbClr val="CCECFF">
                  <a:alpha val="0"/>
                </a:srgbClr>
              </a:gs>
              <a:gs pos="100000">
                <a:srgbClr val="068ECC"/>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mtClean="0">
              <a:solidFill>
                <a:srgbClr val="000000"/>
              </a:solidFill>
            </a:endParaRPr>
          </a:p>
        </p:txBody>
      </p:sp>
      <p:pic>
        <p:nvPicPr>
          <p:cNvPr id="22" name="Picture 105" descr="02章_05-1"/>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3708400" y="4276975"/>
            <a:ext cx="188913" cy="18256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6" descr="02章_05-1"/>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3735388" y="3413375"/>
            <a:ext cx="188912" cy="1825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8" descr="02章_05-1"/>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219700" y="3484813"/>
            <a:ext cx="188913" cy="18256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9" descr="02章_05-1"/>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219700" y="4276975"/>
            <a:ext cx="188913" cy="182563"/>
          </a:xfrm>
          <a:prstGeom prst="rect">
            <a:avLst/>
          </a:prstGeom>
          <a:noFill/>
          <a:extLst>
            <a:ext uri="{909E8E84-426E-40DD-AFC4-6F175D3DCCD1}">
              <a14:hiddenFill xmlns:a14="http://schemas.microsoft.com/office/drawing/2010/main">
                <a:solidFill>
                  <a:srgbClr val="FFFFFF"/>
                </a:solidFill>
              </a14:hiddenFill>
            </a:ext>
          </a:extLst>
        </p:spPr>
      </p:pic>
      <p:sp>
        <p:nvSpPr>
          <p:cNvPr id="26" name="AutoShape 121"/>
          <p:cNvSpPr>
            <a:spLocks noChangeArrowheads="1"/>
          </p:cNvSpPr>
          <p:nvPr/>
        </p:nvSpPr>
        <p:spPr bwMode="auto">
          <a:xfrm>
            <a:off x="3311525" y="4313488"/>
            <a:ext cx="604838" cy="307975"/>
          </a:xfrm>
          <a:prstGeom prst="roundRect">
            <a:avLst>
              <a:gd name="adj" fmla="val 50000"/>
            </a:avLst>
          </a:prstGeom>
          <a:noFill/>
          <a:ln>
            <a:noFill/>
          </a:ln>
          <a:effectLst/>
          <a:extLst>
            <a:ext uri="{909E8E84-426E-40DD-AFC4-6F175D3DCCD1}">
              <a14:hiddenFill xmlns:a14="http://schemas.microsoft.com/office/drawing/2010/main">
                <a:gradFill rotWithShape="0">
                  <a:gsLst>
                    <a:gs pos="0">
                      <a:srgbClr val="0099CC">
                        <a:gamma/>
                        <a:tint val="31765"/>
                        <a:invGamma/>
                      </a:srgbClr>
                    </a:gs>
                    <a:gs pos="100000">
                      <a:srgbClr val="0099CC"/>
                    </a:gs>
                  </a:gsLst>
                  <a:lin ang="2700000" scaled="1"/>
                </a:gradFill>
              </a14:hiddenFill>
            </a:ext>
            <a:ext uri="{91240B29-F687-4F45-9708-019B960494DF}">
              <a14:hiddenLine xmlns:a14="http://schemas.microsoft.com/office/drawing/2010/main" w="12700">
                <a:solidFill>
                  <a:srgbClr val="003399"/>
                </a:solidFill>
                <a:round/>
                <a:headEnd/>
                <a:tailEnd/>
              </a14:hiddenLine>
            </a:ext>
            <a:ext uri="{AF507438-7753-43E0-B8FC-AC1667EBCBE1}">
              <a14:hiddenEffects xmlns:a14="http://schemas.microsoft.com/office/drawing/2010/main">
                <a:effectLst>
                  <a:outerShdw dist="35921" dir="2700000" algn="ctr" rotWithShape="0">
                    <a:srgbClr val="5890C8"/>
                  </a:outerShdw>
                </a:effectLst>
              </a14:hiddenEffects>
            </a:ext>
          </a:extLst>
        </p:spPr>
        <p:txBody>
          <a:bodyPr wrap="none" anchor="ctr"/>
          <a:lstStyle/>
          <a:p>
            <a:pPr algn="ctr" fontAlgn="base">
              <a:spcBef>
                <a:spcPct val="0"/>
              </a:spcBef>
              <a:spcAft>
                <a:spcPct val="0"/>
              </a:spcAft>
            </a:pPr>
            <a:r>
              <a:rPr lang="en-US" altLang="ko-KR" sz="2400" b="1" smtClean="0">
                <a:solidFill>
                  <a:srgbClr val="FFFFFF"/>
                </a:solidFill>
                <a:latin typeface="Century Gothic" pitchFamily="34" charset="0"/>
                <a:ea typeface="굴림" pitchFamily="34" charset="-127"/>
              </a:rPr>
              <a:t>1</a:t>
            </a:r>
          </a:p>
        </p:txBody>
      </p:sp>
      <p:sp>
        <p:nvSpPr>
          <p:cNvPr id="27" name="AutoShape 122"/>
          <p:cNvSpPr>
            <a:spLocks noChangeArrowheads="1"/>
          </p:cNvSpPr>
          <p:nvPr/>
        </p:nvSpPr>
        <p:spPr bwMode="auto">
          <a:xfrm>
            <a:off x="5256213" y="4313488"/>
            <a:ext cx="604837" cy="306387"/>
          </a:xfrm>
          <a:prstGeom prst="roundRect">
            <a:avLst>
              <a:gd name="adj" fmla="val 50000"/>
            </a:avLst>
          </a:prstGeom>
          <a:noFill/>
          <a:ln>
            <a:noFill/>
          </a:ln>
          <a:effectLst/>
          <a:extLst>
            <a:ext uri="{909E8E84-426E-40DD-AFC4-6F175D3DCCD1}">
              <a14:hiddenFill xmlns:a14="http://schemas.microsoft.com/office/drawing/2010/main">
                <a:gradFill rotWithShape="0">
                  <a:gsLst>
                    <a:gs pos="0">
                      <a:srgbClr val="0099CC">
                        <a:gamma/>
                        <a:tint val="31765"/>
                        <a:invGamma/>
                      </a:srgbClr>
                    </a:gs>
                    <a:gs pos="100000">
                      <a:srgbClr val="0099CC"/>
                    </a:gs>
                  </a:gsLst>
                  <a:lin ang="2700000" scaled="1"/>
                </a:gradFill>
              </a14:hiddenFill>
            </a:ext>
            <a:ext uri="{91240B29-F687-4F45-9708-019B960494DF}">
              <a14:hiddenLine xmlns:a14="http://schemas.microsoft.com/office/drawing/2010/main" w="12700">
                <a:solidFill>
                  <a:srgbClr val="003399"/>
                </a:solidFill>
                <a:round/>
                <a:headEnd/>
                <a:tailEnd/>
              </a14:hiddenLine>
            </a:ext>
            <a:ext uri="{AF507438-7753-43E0-B8FC-AC1667EBCBE1}">
              <a14:hiddenEffects xmlns:a14="http://schemas.microsoft.com/office/drawing/2010/main">
                <a:effectLst>
                  <a:outerShdw dist="35921" dir="2700000" algn="ctr" rotWithShape="0">
                    <a:srgbClr val="5890C8"/>
                  </a:outerShdw>
                </a:effectLst>
              </a14:hiddenEffects>
            </a:ext>
          </a:extLst>
        </p:spPr>
        <p:txBody>
          <a:bodyPr wrap="none" anchor="ctr"/>
          <a:lstStyle/>
          <a:p>
            <a:pPr algn="ctr" fontAlgn="base">
              <a:spcBef>
                <a:spcPct val="0"/>
              </a:spcBef>
              <a:spcAft>
                <a:spcPct val="0"/>
              </a:spcAft>
            </a:pPr>
            <a:r>
              <a:rPr lang="en-US" altLang="ko-KR" sz="2400" b="1" dirty="0" smtClean="0">
                <a:solidFill>
                  <a:srgbClr val="FFFFFF"/>
                </a:solidFill>
                <a:latin typeface="Century Gothic" pitchFamily="34" charset="0"/>
                <a:ea typeface="굴림" pitchFamily="34" charset="-127"/>
              </a:rPr>
              <a:t>4</a:t>
            </a:r>
          </a:p>
        </p:txBody>
      </p:sp>
      <p:sp>
        <p:nvSpPr>
          <p:cNvPr id="28" name="AutoShape 123"/>
          <p:cNvSpPr>
            <a:spLocks noChangeArrowheads="1"/>
          </p:cNvSpPr>
          <p:nvPr/>
        </p:nvSpPr>
        <p:spPr bwMode="auto">
          <a:xfrm>
            <a:off x="5256213" y="3376863"/>
            <a:ext cx="604837" cy="306387"/>
          </a:xfrm>
          <a:prstGeom prst="roundRect">
            <a:avLst>
              <a:gd name="adj" fmla="val 50000"/>
            </a:avLst>
          </a:prstGeom>
          <a:noFill/>
          <a:ln>
            <a:noFill/>
          </a:ln>
          <a:effectLst/>
          <a:extLst>
            <a:ext uri="{909E8E84-426E-40DD-AFC4-6F175D3DCCD1}">
              <a14:hiddenFill xmlns:a14="http://schemas.microsoft.com/office/drawing/2010/main">
                <a:gradFill rotWithShape="0">
                  <a:gsLst>
                    <a:gs pos="0">
                      <a:srgbClr val="0099CC">
                        <a:gamma/>
                        <a:tint val="31765"/>
                        <a:invGamma/>
                      </a:srgbClr>
                    </a:gs>
                    <a:gs pos="100000">
                      <a:srgbClr val="0099CC"/>
                    </a:gs>
                  </a:gsLst>
                  <a:lin ang="2700000" scaled="1"/>
                </a:gradFill>
              </a14:hiddenFill>
            </a:ext>
            <a:ext uri="{91240B29-F687-4F45-9708-019B960494DF}">
              <a14:hiddenLine xmlns:a14="http://schemas.microsoft.com/office/drawing/2010/main" w="12700">
                <a:solidFill>
                  <a:srgbClr val="003399"/>
                </a:solidFill>
                <a:round/>
                <a:headEnd/>
                <a:tailEnd/>
              </a14:hiddenLine>
            </a:ext>
            <a:ext uri="{AF507438-7753-43E0-B8FC-AC1667EBCBE1}">
              <a14:hiddenEffects xmlns:a14="http://schemas.microsoft.com/office/drawing/2010/main">
                <a:effectLst>
                  <a:outerShdw dist="35921" dir="2700000" algn="ctr" rotWithShape="0">
                    <a:srgbClr val="5890C8"/>
                  </a:outerShdw>
                </a:effectLst>
              </a14:hiddenEffects>
            </a:ext>
          </a:extLst>
        </p:spPr>
        <p:txBody>
          <a:bodyPr wrap="none" anchor="ctr"/>
          <a:lstStyle/>
          <a:p>
            <a:pPr algn="ctr" fontAlgn="base">
              <a:spcBef>
                <a:spcPct val="0"/>
              </a:spcBef>
              <a:spcAft>
                <a:spcPct val="0"/>
              </a:spcAft>
            </a:pPr>
            <a:r>
              <a:rPr lang="en-US" altLang="ko-KR" sz="2400" b="1" dirty="0" smtClean="0">
                <a:solidFill>
                  <a:srgbClr val="FFFFFF"/>
                </a:solidFill>
                <a:latin typeface="Century Gothic" pitchFamily="34" charset="0"/>
                <a:ea typeface="굴림" pitchFamily="34" charset="-127"/>
              </a:rPr>
              <a:t>3</a:t>
            </a:r>
          </a:p>
        </p:txBody>
      </p:sp>
      <p:sp>
        <p:nvSpPr>
          <p:cNvPr id="29" name="AutoShape 124"/>
          <p:cNvSpPr>
            <a:spLocks noChangeArrowheads="1"/>
          </p:cNvSpPr>
          <p:nvPr/>
        </p:nvSpPr>
        <p:spPr bwMode="auto">
          <a:xfrm>
            <a:off x="3282950" y="3376863"/>
            <a:ext cx="604838" cy="306387"/>
          </a:xfrm>
          <a:prstGeom prst="roundRect">
            <a:avLst>
              <a:gd name="adj" fmla="val 50000"/>
            </a:avLst>
          </a:prstGeom>
          <a:noFill/>
          <a:ln>
            <a:noFill/>
          </a:ln>
          <a:effectLst/>
          <a:extLst>
            <a:ext uri="{909E8E84-426E-40DD-AFC4-6F175D3DCCD1}">
              <a14:hiddenFill xmlns:a14="http://schemas.microsoft.com/office/drawing/2010/main">
                <a:gradFill rotWithShape="0">
                  <a:gsLst>
                    <a:gs pos="0">
                      <a:srgbClr val="0099CC">
                        <a:gamma/>
                        <a:tint val="31765"/>
                        <a:invGamma/>
                      </a:srgbClr>
                    </a:gs>
                    <a:gs pos="100000">
                      <a:srgbClr val="0099CC"/>
                    </a:gs>
                  </a:gsLst>
                  <a:lin ang="2700000" scaled="1"/>
                </a:gradFill>
              </a14:hiddenFill>
            </a:ext>
            <a:ext uri="{91240B29-F687-4F45-9708-019B960494DF}">
              <a14:hiddenLine xmlns:a14="http://schemas.microsoft.com/office/drawing/2010/main" w="12700">
                <a:solidFill>
                  <a:srgbClr val="003399"/>
                </a:solidFill>
                <a:round/>
                <a:headEnd/>
                <a:tailEnd/>
              </a14:hiddenLine>
            </a:ext>
            <a:ext uri="{AF507438-7753-43E0-B8FC-AC1667EBCBE1}">
              <a14:hiddenEffects xmlns:a14="http://schemas.microsoft.com/office/drawing/2010/main">
                <a:effectLst>
                  <a:outerShdw dist="35921" dir="2700000" algn="ctr" rotWithShape="0">
                    <a:srgbClr val="5890C8"/>
                  </a:outerShdw>
                </a:effectLst>
              </a14:hiddenEffects>
            </a:ext>
          </a:extLst>
        </p:spPr>
        <p:txBody>
          <a:bodyPr wrap="none" anchor="ctr"/>
          <a:lstStyle/>
          <a:p>
            <a:pPr algn="ctr" fontAlgn="base">
              <a:spcBef>
                <a:spcPct val="0"/>
              </a:spcBef>
              <a:spcAft>
                <a:spcPct val="0"/>
              </a:spcAft>
            </a:pPr>
            <a:r>
              <a:rPr lang="en-US" altLang="ko-KR" sz="2400" b="1" smtClean="0">
                <a:solidFill>
                  <a:srgbClr val="FFFFFF"/>
                </a:solidFill>
                <a:latin typeface="Century Gothic" pitchFamily="34" charset="0"/>
                <a:ea typeface="굴림" pitchFamily="34" charset="-127"/>
              </a:rPr>
              <a:t>2</a:t>
            </a:r>
          </a:p>
        </p:txBody>
      </p:sp>
      <p:sp>
        <p:nvSpPr>
          <p:cNvPr id="30" name="TextBox 29"/>
          <p:cNvSpPr txBox="1"/>
          <p:nvPr/>
        </p:nvSpPr>
        <p:spPr>
          <a:xfrm>
            <a:off x="4166233" y="3620782"/>
            <a:ext cx="824868" cy="745845"/>
          </a:xfrm>
          <a:prstGeom prst="rect">
            <a:avLst/>
          </a:prstGeom>
          <a:noFill/>
        </p:spPr>
        <p:txBody>
          <a:bodyPr wrap="square" rtlCol="0">
            <a:spAutoFit/>
          </a:bodyPr>
          <a:lstStyle/>
          <a:p>
            <a:pPr algn="ctr">
              <a:lnSpc>
                <a:spcPct val="110000"/>
              </a:lnSpc>
            </a:pPr>
            <a:r>
              <a:rPr lang="zh-CN" altLang="en-US" sz="2000" b="1" dirty="0" smtClean="0">
                <a:solidFill>
                  <a:schemeClr val="tx1">
                    <a:lumMod val="75000"/>
                    <a:lumOff val="25000"/>
                  </a:schemeClr>
                </a:solidFill>
                <a:latin typeface="微软雅黑" pitchFamily="34" charset="-122"/>
                <a:ea typeface="微软雅黑" pitchFamily="34" charset="-122"/>
              </a:rPr>
              <a:t>主要工作</a:t>
            </a:r>
            <a:endParaRPr lang="zh-CN" altLang="en-US" sz="2000" b="1" dirty="0">
              <a:solidFill>
                <a:schemeClr val="tx1">
                  <a:lumMod val="75000"/>
                  <a:lumOff val="25000"/>
                </a:schemeClr>
              </a:solidFill>
              <a:latin typeface="微软雅黑" pitchFamily="34" charset="-122"/>
              <a:ea typeface="微软雅黑" pitchFamily="34" charset="-122"/>
            </a:endParaRPr>
          </a:p>
        </p:txBody>
      </p:sp>
      <p:sp>
        <p:nvSpPr>
          <p:cNvPr id="31" name="TextBox 30"/>
          <p:cNvSpPr txBox="1"/>
          <p:nvPr/>
        </p:nvSpPr>
        <p:spPr>
          <a:xfrm>
            <a:off x="6156177" y="2784427"/>
            <a:ext cx="2320166" cy="732508"/>
          </a:xfrm>
          <a:prstGeom prst="rect">
            <a:avLst/>
          </a:prstGeom>
          <a:noFill/>
        </p:spPr>
        <p:txBody>
          <a:bodyPr wrap="square" rtlCol="0">
            <a:spAutoFit/>
          </a:bodyPr>
          <a:lstStyle/>
          <a:p>
            <a:pPr>
              <a:lnSpc>
                <a:spcPct val="130000"/>
              </a:lnSpc>
            </a:pPr>
            <a:r>
              <a:rPr lang="zh-CN" altLang="en-US" sz="1600" b="1" dirty="0" smtClean="0">
                <a:solidFill>
                  <a:schemeClr val="accent2"/>
                </a:solidFill>
                <a:latin typeface="微软雅黑" pitchFamily="34" charset="-122"/>
                <a:ea typeface="微软雅黑" pitchFamily="34" charset="-122"/>
              </a:rPr>
              <a:t>提升访存速率</a:t>
            </a:r>
            <a:endParaRPr lang="en-US" altLang="zh-CN" sz="1600" b="1" dirty="0" smtClean="0">
              <a:solidFill>
                <a:schemeClr val="accent2"/>
              </a:solidFill>
              <a:latin typeface="微软雅黑" pitchFamily="34" charset="-122"/>
              <a:ea typeface="微软雅黑" pitchFamily="34" charset="-122"/>
            </a:endParaRPr>
          </a:p>
          <a:p>
            <a:pPr>
              <a:lnSpc>
                <a:spcPct val="130000"/>
              </a:lnSpc>
            </a:pPr>
            <a:r>
              <a:rPr lang="zh-CN" altLang="en-US" sz="1600" b="1" dirty="0" smtClean="0">
                <a:solidFill>
                  <a:schemeClr val="accent2"/>
                </a:solidFill>
                <a:latin typeface="微软雅黑" pitchFamily="34" charset="-122"/>
                <a:ea typeface="微软雅黑" pitchFamily="34" charset="-122"/>
              </a:rPr>
              <a:t>寻求硬件设计优化方案</a:t>
            </a:r>
            <a:endParaRPr lang="en-US" altLang="zh-CN" sz="1600" b="1" dirty="0">
              <a:solidFill>
                <a:schemeClr val="accent2"/>
              </a:solidFill>
              <a:latin typeface="微软雅黑" pitchFamily="34" charset="-122"/>
              <a:ea typeface="微软雅黑" pitchFamily="34" charset="-122"/>
            </a:endParaRPr>
          </a:p>
        </p:txBody>
      </p:sp>
      <p:sp>
        <p:nvSpPr>
          <p:cNvPr id="32" name="TextBox 31"/>
          <p:cNvSpPr txBox="1"/>
          <p:nvPr/>
        </p:nvSpPr>
        <p:spPr>
          <a:xfrm>
            <a:off x="6201037" y="2404946"/>
            <a:ext cx="1280580" cy="338554"/>
          </a:xfrm>
          <a:prstGeom prst="rect">
            <a:avLst/>
          </a:prstGeom>
          <a:noFill/>
        </p:spPr>
        <p:txBody>
          <a:bodyPr wrap="square" rtlCol="0">
            <a:spAutoFit/>
          </a:bodyPr>
          <a:lstStyle/>
          <a:p>
            <a:r>
              <a:rPr lang="zh-CN" altLang="en-US" sz="1600" b="1" dirty="0" smtClean="0">
                <a:solidFill>
                  <a:srgbClr val="FF0000"/>
                </a:solidFill>
                <a:latin typeface="微软雅黑" pitchFamily="34" charset="-122"/>
                <a:ea typeface="微软雅黑" pitchFamily="34" charset="-122"/>
              </a:rPr>
              <a:t>分组并行</a:t>
            </a:r>
            <a:endParaRPr lang="zh-CN" altLang="en-US" sz="1600" b="1" dirty="0">
              <a:solidFill>
                <a:srgbClr val="FF0000"/>
              </a:solidFill>
              <a:latin typeface="微软雅黑" pitchFamily="34" charset="-122"/>
              <a:ea typeface="微软雅黑" pitchFamily="34" charset="-122"/>
            </a:endParaRPr>
          </a:p>
        </p:txBody>
      </p:sp>
      <p:sp>
        <p:nvSpPr>
          <p:cNvPr id="33" name="TextBox 32"/>
          <p:cNvSpPr txBox="1"/>
          <p:nvPr/>
        </p:nvSpPr>
        <p:spPr>
          <a:xfrm>
            <a:off x="6212579" y="4755242"/>
            <a:ext cx="2162164" cy="732508"/>
          </a:xfrm>
          <a:prstGeom prst="rect">
            <a:avLst/>
          </a:prstGeom>
          <a:noFill/>
        </p:spPr>
        <p:txBody>
          <a:bodyPr wrap="square" rtlCol="0">
            <a:spAutoFit/>
          </a:bodyPr>
          <a:lstStyle/>
          <a:p>
            <a:pPr>
              <a:lnSpc>
                <a:spcPct val="130000"/>
              </a:lnSpc>
            </a:pPr>
            <a:r>
              <a:rPr lang="zh-CN" altLang="en-US" sz="1600" b="1" dirty="0" smtClean="0">
                <a:solidFill>
                  <a:schemeClr val="accent2"/>
                </a:solidFill>
                <a:latin typeface="微软雅黑" pitchFamily="34" charset="-122"/>
                <a:ea typeface="微软雅黑" pitchFamily="34" charset="-122"/>
              </a:rPr>
              <a:t>提升访存速率</a:t>
            </a:r>
            <a:endParaRPr lang="en-US" altLang="zh-CN" sz="1600" b="1" dirty="0" smtClean="0">
              <a:solidFill>
                <a:schemeClr val="accent2"/>
              </a:solidFill>
              <a:latin typeface="微软雅黑" pitchFamily="34" charset="-122"/>
              <a:ea typeface="微软雅黑" pitchFamily="34" charset="-122"/>
            </a:endParaRPr>
          </a:p>
          <a:p>
            <a:pPr>
              <a:lnSpc>
                <a:spcPct val="130000"/>
              </a:lnSpc>
            </a:pPr>
            <a:r>
              <a:rPr lang="zh-CN" altLang="en-US" sz="1600" b="1" dirty="0" smtClean="0">
                <a:solidFill>
                  <a:schemeClr val="accent2"/>
                </a:solidFill>
                <a:latin typeface="微软雅黑" pitchFamily="34" charset="-122"/>
                <a:ea typeface="微软雅黑" pitchFamily="34" charset="-122"/>
              </a:rPr>
              <a:t>优化混合控制器设计</a:t>
            </a:r>
            <a:endParaRPr lang="en-US" altLang="zh-CN" sz="1600" b="1" dirty="0">
              <a:solidFill>
                <a:schemeClr val="accent2"/>
              </a:solidFill>
              <a:latin typeface="微软雅黑" pitchFamily="34" charset="-122"/>
              <a:ea typeface="微软雅黑" pitchFamily="34" charset="-122"/>
            </a:endParaRPr>
          </a:p>
        </p:txBody>
      </p:sp>
      <p:sp>
        <p:nvSpPr>
          <p:cNvPr id="34" name="TextBox 33"/>
          <p:cNvSpPr txBox="1"/>
          <p:nvPr/>
        </p:nvSpPr>
        <p:spPr>
          <a:xfrm>
            <a:off x="6257440" y="4491873"/>
            <a:ext cx="1629260" cy="338554"/>
          </a:xfrm>
          <a:prstGeom prst="rect">
            <a:avLst/>
          </a:prstGeom>
          <a:noFill/>
        </p:spPr>
        <p:txBody>
          <a:bodyPr wrap="square" rtlCol="0">
            <a:spAutoFit/>
          </a:bodyPr>
          <a:lstStyle/>
          <a:p>
            <a:r>
              <a:rPr lang="zh-CN" altLang="en-US" sz="1600" b="1" dirty="0" smtClean="0">
                <a:solidFill>
                  <a:srgbClr val="FF0000"/>
                </a:solidFill>
                <a:latin typeface="微软雅黑" pitchFamily="34" charset="-122"/>
                <a:ea typeface="微软雅黑" pitchFamily="34" charset="-122"/>
              </a:rPr>
              <a:t>多级分组阵列</a:t>
            </a:r>
            <a:endParaRPr lang="zh-CN" altLang="en-US" sz="1600" b="1" dirty="0">
              <a:solidFill>
                <a:srgbClr val="FF0000"/>
              </a:solidFill>
              <a:latin typeface="微软雅黑" pitchFamily="34" charset="-122"/>
              <a:ea typeface="微软雅黑" pitchFamily="34" charset="-122"/>
            </a:endParaRPr>
          </a:p>
        </p:txBody>
      </p:sp>
      <p:sp>
        <p:nvSpPr>
          <p:cNvPr id="35" name="TextBox 34"/>
          <p:cNvSpPr txBox="1"/>
          <p:nvPr/>
        </p:nvSpPr>
        <p:spPr>
          <a:xfrm>
            <a:off x="754741" y="2784620"/>
            <a:ext cx="2310309" cy="732508"/>
          </a:xfrm>
          <a:prstGeom prst="rect">
            <a:avLst/>
          </a:prstGeom>
          <a:noFill/>
        </p:spPr>
        <p:txBody>
          <a:bodyPr wrap="square" rtlCol="0">
            <a:spAutoFit/>
          </a:bodyPr>
          <a:lstStyle/>
          <a:p>
            <a:pPr>
              <a:lnSpc>
                <a:spcPct val="130000"/>
              </a:lnSpc>
            </a:pPr>
            <a:r>
              <a:rPr lang="zh-CN" altLang="en-US" sz="1600" b="1" dirty="0">
                <a:solidFill>
                  <a:schemeClr val="accent2"/>
                </a:solidFill>
                <a:latin typeface="微软雅黑" pitchFamily="34" charset="-122"/>
                <a:ea typeface="微软雅黑" pitchFamily="34" charset="-122"/>
              </a:rPr>
              <a:t>探讨</a:t>
            </a:r>
            <a:r>
              <a:rPr lang="zh-CN" altLang="en-US" sz="1600" b="1" dirty="0" smtClean="0">
                <a:solidFill>
                  <a:schemeClr val="accent2"/>
                </a:solidFill>
                <a:latin typeface="微软雅黑" pitchFamily="34" charset="-122"/>
                <a:ea typeface="微软雅黑" pitchFamily="34" charset="-122"/>
              </a:rPr>
              <a:t>访存速率提升空间</a:t>
            </a:r>
            <a:endParaRPr lang="en-US" altLang="zh-CN" sz="1600" b="1" dirty="0" smtClean="0">
              <a:solidFill>
                <a:schemeClr val="accent2"/>
              </a:solidFill>
              <a:latin typeface="微软雅黑" pitchFamily="34" charset="-122"/>
              <a:ea typeface="微软雅黑" pitchFamily="34" charset="-122"/>
            </a:endParaRPr>
          </a:p>
          <a:p>
            <a:pPr>
              <a:lnSpc>
                <a:spcPct val="130000"/>
              </a:lnSpc>
            </a:pPr>
            <a:r>
              <a:rPr lang="zh-CN" altLang="en-US" sz="1600" b="1" dirty="0" smtClean="0">
                <a:solidFill>
                  <a:schemeClr val="accent2"/>
                </a:solidFill>
                <a:latin typeface="微软雅黑" pitchFamily="34" charset="-122"/>
                <a:ea typeface="微软雅黑" pitchFamily="34" charset="-122"/>
              </a:rPr>
              <a:t>寻求并行设计解决方案</a:t>
            </a:r>
            <a:endParaRPr lang="en-US" altLang="zh-CN" sz="1600" b="1" dirty="0" smtClean="0">
              <a:solidFill>
                <a:schemeClr val="accent2"/>
              </a:solidFill>
              <a:latin typeface="微软雅黑" pitchFamily="34" charset="-122"/>
              <a:ea typeface="微软雅黑" pitchFamily="34" charset="-122"/>
            </a:endParaRPr>
          </a:p>
        </p:txBody>
      </p:sp>
      <p:sp>
        <p:nvSpPr>
          <p:cNvPr id="36" name="TextBox 35"/>
          <p:cNvSpPr txBox="1"/>
          <p:nvPr/>
        </p:nvSpPr>
        <p:spPr>
          <a:xfrm>
            <a:off x="837524" y="2405139"/>
            <a:ext cx="1280580" cy="338554"/>
          </a:xfrm>
          <a:prstGeom prst="rect">
            <a:avLst/>
          </a:prstGeom>
          <a:noFill/>
        </p:spPr>
        <p:txBody>
          <a:bodyPr wrap="square" rtlCol="0">
            <a:spAutoFit/>
          </a:bodyPr>
          <a:lstStyle/>
          <a:p>
            <a:r>
              <a:rPr lang="zh-CN" altLang="en-US" sz="1600" b="1" dirty="0" smtClean="0">
                <a:solidFill>
                  <a:srgbClr val="FF0000"/>
                </a:solidFill>
                <a:latin typeface="微软雅黑" pitchFamily="34" charset="-122"/>
                <a:ea typeface="微软雅黑" pitchFamily="34" charset="-122"/>
              </a:rPr>
              <a:t>并行设计</a:t>
            </a:r>
            <a:endParaRPr lang="zh-CN" altLang="en-US" sz="1600" b="1" dirty="0">
              <a:solidFill>
                <a:srgbClr val="FF0000"/>
              </a:solidFill>
              <a:latin typeface="微软雅黑" pitchFamily="34" charset="-122"/>
              <a:ea typeface="微软雅黑" pitchFamily="34" charset="-122"/>
            </a:endParaRPr>
          </a:p>
        </p:txBody>
      </p:sp>
      <p:sp>
        <p:nvSpPr>
          <p:cNvPr id="37" name="TextBox 36"/>
          <p:cNvSpPr txBox="1"/>
          <p:nvPr/>
        </p:nvSpPr>
        <p:spPr>
          <a:xfrm>
            <a:off x="792661" y="4735655"/>
            <a:ext cx="2215651" cy="732508"/>
          </a:xfrm>
          <a:prstGeom prst="rect">
            <a:avLst/>
          </a:prstGeom>
          <a:noFill/>
        </p:spPr>
        <p:txBody>
          <a:bodyPr wrap="square" rtlCol="0">
            <a:spAutoFit/>
          </a:bodyPr>
          <a:lstStyle/>
          <a:p>
            <a:pPr>
              <a:lnSpc>
                <a:spcPct val="130000"/>
              </a:lnSpc>
            </a:pPr>
            <a:r>
              <a:rPr lang="zh-CN" altLang="en-US" sz="1600" b="1" dirty="0" smtClean="0">
                <a:solidFill>
                  <a:schemeClr val="accent2"/>
                </a:solidFill>
                <a:latin typeface="微软雅黑" pitchFamily="34" charset="-122"/>
                <a:ea typeface="微软雅黑" pitchFamily="34" charset="-122"/>
              </a:rPr>
              <a:t>探究存储器件基础性能</a:t>
            </a:r>
            <a:endParaRPr lang="en-US" altLang="zh-CN" sz="1600" b="1" dirty="0" smtClean="0">
              <a:solidFill>
                <a:schemeClr val="accent2"/>
              </a:solidFill>
              <a:latin typeface="微软雅黑" pitchFamily="34" charset="-122"/>
              <a:ea typeface="微软雅黑" pitchFamily="34" charset="-122"/>
            </a:endParaRPr>
          </a:p>
          <a:p>
            <a:pPr>
              <a:lnSpc>
                <a:spcPct val="130000"/>
              </a:lnSpc>
            </a:pPr>
            <a:r>
              <a:rPr lang="zh-CN" altLang="en-US" sz="1600" b="1" dirty="0" smtClean="0">
                <a:solidFill>
                  <a:schemeClr val="accent2"/>
                </a:solidFill>
                <a:latin typeface="微软雅黑" pitchFamily="34" charset="-122"/>
                <a:ea typeface="微软雅黑" pitchFamily="34" charset="-122"/>
              </a:rPr>
              <a:t>积累硬件设计经验</a:t>
            </a:r>
            <a:endParaRPr lang="en-US" altLang="zh-CN" sz="1600" b="1" dirty="0">
              <a:solidFill>
                <a:schemeClr val="accent2"/>
              </a:solidFill>
              <a:latin typeface="微软雅黑" pitchFamily="34" charset="-122"/>
              <a:ea typeface="微软雅黑" pitchFamily="34" charset="-122"/>
            </a:endParaRPr>
          </a:p>
        </p:txBody>
      </p:sp>
      <p:sp>
        <p:nvSpPr>
          <p:cNvPr id="38" name="TextBox 37"/>
          <p:cNvSpPr txBox="1"/>
          <p:nvPr/>
        </p:nvSpPr>
        <p:spPr>
          <a:xfrm>
            <a:off x="893927" y="4402126"/>
            <a:ext cx="1280580" cy="338554"/>
          </a:xfrm>
          <a:prstGeom prst="rect">
            <a:avLst/>
          </a:prstGeom>
          <a:noFill/>
        </p:spPr>
        <p:txBody>
          <a:bodyPr wrap="square" rtlCol="0">
            <a:spAutoFit/>
          </a:bodyPr>
          <a:lstStyle/>
          <a:p>
            <a:r>
              <a:rPr lang="zh-CN" altLang="en-US" sz="1600" b="1" dirty="0" smtClean="0">
                <a:solidFill>
                  <a:srgbClr val="FF0000"/>
                </a:solidFill>
                <a:latin typeface="微软雅黑" pitchFamily="34" charset="-122"/>
                <a:ea typeface="微软雅黑" pitchFamily="34" charset="-122"/>
              </a:rPr>
              <a:t>性能探究</a:t>
            </a:r>
            <a:endParaRPr lang="zh-CN" altLang="en-US" sz="1600" b="1" dirty="0">
              <a:solidFill>
                <a:srgbClr val="FF0000"/>
              </a:solidFill>
              <a:latin typeface="微软雅黑" pitchFamily="34" charset="-122"/>
              <a:ea typeface="微软雅黑" pitchFamily="34" charset="-122"/>
            </a:endParaRPr>
          </a:p>
        </p:txBody>
      </p:sp>
      <p:pic>
        <p:nvPicPr>
          <p:cNvPr id="39" name="图片 38"/>
          <p:cNvPicPr/>
          <p:nvPr/>
        </p:nvPicPr>
        <p:blipFill>
          <a:blip r:embed="rId3"/>
          <a:stretch>
            <a:fillRect/>
          </a:stretch>
        </p:blipFill>
        <p:spPr>
          <a:xfrm>
            <a:off x="754741" y="5425769"/>
            <a:ext cx="1800000" cy="1260000"/>
          </a:xfrm>
          <a:prstGeom prst="rect">
            <a:avLst/>
          </a:prstGeom>
          <a:noFill/>
          <a:ln w="9525">
            <a:noFill/>
          </a:ln>
        </p:spPr>
      </p:pic>
      <p:pic>
        <p:nvPicPr>
          <p:cNvPr id="40" name="图片 39"/>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7173670" y="1139322"/>
            <a:ext cx="1800000" cy="1684642"/>
          </a:xfrm>
          <a:prstGeom prst="rect">
            <a:avLst/>
          </a:prstGeom>
        </p:spPr>
      </p:pic>
      <p:pic>
        <p:nvPicPr>
          <p:cNvPr id="4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7500" y="1144946"/>
            <a:ext cx="1947887" cy="1679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13" descr="E:\MyDesktop\图\完整11.png"/>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53704" y="5400925"/>
            <a:ext cx="2036778" cy="135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4059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par>
                                <p:cTn id="8" presetID="1" presetClass="entr" presetSubtype="0" fill="hold" grpId="0" nodeType="withEffect">
                                  <p:stCondLst>
                                    <p:cond delay="100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grpId="0" nodeType="withEffect">
                                  <p:stCondLst>
                                    <p:cond delay="1000"/>
                                  </p:stCondLst>
                                  <p:childTnLst>
                                    <p:set>
                                      <p:cBhvr>
                                        <p:cTn id="11" dur="1" fill="hold">
                                          <p:stCondLst>
                                            <p:cond delay="0"/>
                                          </p:stCondLst>
                                        </p:cTn>
                                        <p:tgtEl>
                                          <p:spTgt spid="38"/>
                                        </p:tgtEl>
                                        <p:attrNameLst>
                                          <p:attrName>style.visibility</p:attrName>
                                        </p:attrNameLst>
                                      </p:cBhvr>
                                      <p:to>
                                        <p:strVal val="visible"/>
                                      </p:to>
                                    </p:set>
                                  </p:childTnLst>
                                </p:cTn>
                              </p:par>
                            </p:childTnLst>
                          </p:cTn>
                        </p:par>
                        <p:par>
                          <p:cTn id="12" fill="hold">
                            <p:stCondLst>
                              <p:cond delay="1000"/>
                            </p:stCondLst>
                            <p:childTnLst>
                              <p:par>
                                <p:cTn id="13" presetID="6" presetClass="entr" presetSubtype="16" fill="hold" grpId="0"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1000"/>
                                        <p:tgtEl>
                                          <p:spTgt spid="6"/>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
                                        <p:tgtEl>
                                          <p:spTgt spid="35"/>
                                        </p:tgtEl>
                                      </p:cBhvr>
                                    </p:animEffect>
                                  </p:childTnLst>
                                </p:cTn>
                              </p:par>
                            </p:childTnLst>
                          </p:cTn>
                        </p:par>
                        <p:par>
                          <p:cTn id="23" fill="hold">
                            <p:stCondLst>
                              <p:cond delay="4000"/>
                            </p:stCondLst>
                            <p:childTnLst>
                              <p:par>
                                <p:cTn id="24" presetID="6" presetClass="entr" presetSubtype="16" fill="hold" grpId="0" nodeType="afterEffect">
                                  <p:stCondLst>
                                    <p:cond delay="1000"/>
                                  </p:stCondLst>
                                  <p:childTnLst>
                                    <p:set>
                                      <p:cBhvr>
                                        <p:cTn id="25" dur="1" fill="hold">
                                          <p:stCondLst>
                                            <p:cond delay="0"/>
                                          </p:stCondLst>
                                        </p:cTn>
                                        <p:tgtEl>
                                          <p:spTgt spid="5"/>
                                        </p:tgtEl>
                                        <p:attrNameLst>
                                          <p:attrName>style.visibility</p:attrName>
                                        </p:attrNameLst>
                                      </p:cBhvr>
                                      <p:to>
                                        <p:strVal val="visible"/>
                                      </p:to>
                                    </p:set>
                                    <p:animEffect transition="in" filter="circle(in)">
                                      <p:cBhvr>
                                        <p:cTn id="26" dur="1000"/>
                                        <p:tgtEl>
                                          <p:spTgt spid="5"/>
                                        </p:tgtEl>
                                      </p:cBhvr>
                                    </p:animEffect>
                                  </p:childTnLst>
                                </p:cTn>
                              </p:par>
                            </p:childTnLst>
                          </p:cTn>
                        </p:par>
                        <p:par>
                          <p:cTn id="27" fill="hold">
                            <p:stCondLst>
                              <p:cond delay="6000"/>
                            </p:stCondLst>
                            <p:childTnLst>
                              <p:par>
                                <p:cTn id="28" presetID="1" presetClass="entr" presetSubtype="0" fill="hold" grpId="0" nodeType="afterEffect">
                                  <p:stCondLst>
                                    <p:cond delay="0"/>
                                  </p:stCondLst>
                                  <p:childTnLst>
                                    <p:set>
                                      <p:cBhvr>
                                        <p:cTn id="29" dur="1" fill="hold">
                                          <p:stCondLst>
                                            <p:cond delay="0"/>
                                          </p:stCondLst>
                                        </p:cTn>
                                        <p:tgtEl>
                                          <p:spTgt spid="3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childTnLst>
                                </p:cTn>
                              </p:par>
                            </p:childTnLst>
                          </p:cTn>
                        </p:par>
                        <p:par>
                          <p:cTn id="32" fill="hold">
                            <p:stCondLst>
                              <p:cond delay="6000"/>
                            </p:stCondLst>
                            <p:childTnLst>
                              <p:par>
                                <p:cTn id="33" presetID="6" presetClass="entr" presetSubtype="16" fill="hold" grpId="0" nodeType="afterEffect">
                                  <p:stCondLst>
                                    <p:cond delay="1000"/>
                                  </p:stCondLst>
                                  <p:childTnLst>
                                    <p:set>
                                      <p:cBhvr>
                                        <p:cTn id="34" dur="1" fill="hold">
                                          <p:stCondLst>
                                            <p:cond delay="0"/>
                                          </p:stCondLst>
                                        </p:cTn>
                                        <p:tgtEl>
                                          <p:spTgt spid="7"/>
                                        </p:tgtEl>
                                        <p:attrNameLst>
                                          <p:attrName>style.visibility</p:attrName>
                                        </p:attrNameLst>
                                      </p:cBhvr>
                                      <p:to>
                                        <p:strVal val="visible"/>
                                      </p:to>
                                    </p:set>
                                    <p:animEffect transition="in" filter="circle(in)">
                                      <p:cBhvr>
                                        <p:cTn id="35" dur="1000"/>
                                        <p:tgtEl>
                                          <p:spTgt spid="7"/>
                                        </p:tgtEl>
                                      </p:cBhvr>
                                    </p:animEffect>
                                  </p:childTnLst>
                                </p:cTn>
                              </p:par>
                            </p:childTnLst>
                          </p:cTn>
                        </p:par>
                        <p:par>
                          <p:cTn id="36" fill="hold">
                            <p:stCondLst>
                              <p:cond delay="8000"/>
                            </p:stCondLst>
                            <p:childTnLst>
                              <p:par>
                                <p:cTn id="37" presetID="10" presetClass="entr" presetSubtype="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nodeType="withEffect">
                                  <p:stCondLst>
                                    <p:cond delay="75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750"/>
                                        <p:tgtEl>
                                          <p:spTgt spid="39"/>
                                        </p:tgtEl>
                                      </p:cBhvr>
                                    </p:animEffect>
                                  </p:childTnLst>
                                </p:cTn>
                              </p:par>
                              <p:par>
                                <p:cTn id="46" presetID="10" presetClass="entr" presetSubtype="0" fill="hold" nodeType="withEffect">
                                  <p:stCondLst>
                                    <p:cond delay="125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750"/>
                                        <p:tgtEl>
                                          <p:spTgt spid="41"/>
                                        </p:tgtEl>
                                      </p:cBhvr>
                                    </p:animEffect>
                                  </p:childTnLst>
                                </p:cTn>
                              </p:par>
                              <p:par>
                                <p:cTn id="49" presetID="10" presetClass="entr" presetSubtype="0" fill="hold" nodeType="withEffect">
                                  <p:stCondLst>
                                    <p:cond delay="175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750"/>
                                        <p:tgtEl>
                                          <p:spTgt spid="40"/>
                                        </p:tgtEl>
                                      </p:cBhvr>
                                    </p:animEffect>
                                  </p:childTnLst>
                                </p:cTn>
                              </p:par>
                              <p:par>
                                <p:cTn id="52" presetID="10" presetClass="entr" presetSubtype="0" fill="hold" nodeType="withEffect">
                                  <p:stCondLst>
                                    <p:cond delay="225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1" grpId="0"/>
      <p:bldP spid="32" grpId="0"/>
      <p:bldP spid="33" grpId="0"/>
      <p:bldP spid="34" grpId="0"/>
      <p:bldP spid="35" grpId="0"/>
      <p:bldP spid="36" grpId="0"/>
      <p:bldP spid="37"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noChangeArrowheads="1"/>
          </p:cNvSpPr>
          <p:nvPr>
            <p:ph type="title"/>
          </p:nvPr>
        </p:nvSpPr>
        <p:spPr>
          <a:xfrm>
            <a:off x="361950" y="294913"/>
            <a:ext cx="8547100" cy="547687"/>
          </a:xfrm>
        </p:spPr>
        <p:txBody>
          <a:bodyPr/>
          <a:lstStyle/>
          <a:p>
            <a:r>
              <a:rPr lang="zh-CN" altLang="en-US" dirty="0" smtClean="0"/>
              <a:t>方案进程介绍</a:t>
            </a:r>
          </a:p>
        </p:txBody>
      </p:sp>
      <p:sp>
        <p:nvSpPr>
          <p:cNvPr id="4" name="内容占位符 2"/>
          <p:cNvSpPr txBox="1">
            <a:spLocks noChangeArrowheads="1"/>
          </p:cNvSpPr>
          <p:nvPr/>
        </p:nvSpPr>
        <p:spPr>
          <a:xfrm>
            <a:off x="279400" y="1187089"/>
            <a:ext cx="8636000" cy="1078818"/>
          </a:xfrm>
          <a:prstGeom prst="rect">
            <a:avLst/>
          </a:prstGeom>
        </p:spPr>
        <p:txBody>
          <a:bodyPr/>
          <a:lstStyle>
            <a:lvl1pPr marL="342891" indent="-342891" algn="l" rtl="0" eaLnBrk="0" fontAlgn="base" hangingPunct="0">
              <a:spcBef>
                <a:spcPct val="20000"/>
              </a:spcBef>
              <a:spcAft>
                <a:spcPct val="0"/>
              </a:spcAft>
              <a:buClr>
                <a:srgbClr val="C00000"/>
              </a:buClr>
              <a:buSzPct val="90000"/>
              <a:buFont typeface="Wingdings" pitchFamily="2" charset="2"/>
              <a:buChar char="p"/>
              <a:defRPr sz="3200">
                <a:solidFill>
                  <a:schemeClr val="tx1"/>
                </a:solidFill>
                <a:latin typeface="Courier New" pitchFamily="49" charset="0"/>
                <a:ea typeface="+mn-ea"/>
                <a:cs typeface="+mn-cs"/>
              </a:defRPr>
            </a:lvl1pPr>
            <a:lvl2pPr marL="742932" indent="-285744" algn="l" rtl="0" eaLnBrk="0" fontAlgn="base" hangingPunct="0">
              <a:spcBef>
                <a:spcPct val="20000"/>
              </a:spcBef>
              <a:spcAft>
                <a:spcPct val="0"/>
              </a:spcAft>
              <a:buClr>
                <a:srgbClr val="C00000"/>
              </a:buClr>
              <a:buSzPct val="80000"/>
              <a:buFont typeface="Wingdings" pitchFamily="2" charset="2"/>
              <a:buChar char="n"/>
              <a:defRPr sz="2800">
                <a:solidFill>
                  <a:schemeClr val="tx1"/>
                </a:solidFill>
                <a:latin typeface="Courier New" pitchFamily="49" charset="0"/>
                <a:ea typeface="+mn-ea"/>
              </a:defRPr>
            </a:lvl2pPr>
            <a:lvl3pPr marL="1142971" indent="-228594" algn="l" rtl="0" eaLnBrk="0" fontAlgn="base" hangingPunct="0">
              <a:spcBef>
                <a:spcPct val="20000"/>
              </a:spcBef>
              <a:spcAft>
                <a:spcPct val="0"/>
              </a:spcAft>
              <a:buClr>
                <a:srgbClr val="990099"/>
              </a:buClr>
              <a:buSzPct val="65000"/>
              <a:buFont typeface="Wingdings" pitchFamily="2" charset="2"/>
              <a:buChar char="p"/>
              <a:defRPr sz="2400">
                <a:solidFill>
                  <a:schemeClr val="tx1"/>
                </a:solidFill>
                <a:latin typeface="Courier New" pitchFamily="49" charset="0"/>
                <a:ea typeface="+mn-ea"/>
              </a:defRPr>
            </a:lvl3pPr>
            <a:lvl4pPr marL="1600160" indent="-228594" algn="l" rtl="0" eaLnBrk="0" fontAlgn="base" hangingPunct="0">
              <a:spcBef>
                <a:spcPct val="20000"/>
              </a:spcBef>
              <a:spcAft>
                <a:spcPct val="0"/>
              </a:spcAft>
              <a:buClr>
                <a:schemeClr val="hlink"/>
              </a:buClr>
              <a:buSzPct val="60000"/>
              <a:buFont typeface="Wingdings" pitchFamily="2" charset="2"/>
              <a:buChar char="l"/>
              <a:defRPr sz="2000">
                <a:solidFill>
                  <a:schemeClr val="tx1"/>
                </a:solidFill>
                <a:latin typeface="Courier New" pitchFamily="49" charset="0"/>
                <a:ea typeface="+mn-ea"/>
              </a:defRPr>
            </a:lvl4pPr>
            <a:lvl5pPr marL="2057349" indent="-228594" algn="l" rtl="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Courier New" pitchFamily="49" charset="0"/>
                <a:ea typeface="+mn-ea"/>
              </a:defRPr>
            </a:lvl5pPr>
            <a:lvl6pPr marL="2514537" indent="-228594"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726" indent="-228594"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8914" indent="-228594"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103" indent="-228594"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a:spcBef>
                <a:spcPct val="0"/>
              </a:spcBef>
            </a:pPr>
            <a:r>
              <a:rPr lang="zh-CN" altLang="en-US" sz="2400" smtClean="0">
                <a:solidFill>
                  <a:srgbClr val="1A48A4"/>
                </a:solidFill>
                <a:latin typeface="微软雅黑" pitchFamily="34" charset="-122"/>
                <a:ea typeface="微软雅黑" pitchFamily="34" charset="-122"/>
              </a:rPr>
              <a:t>采用</a:t>
            </a:r>
            <a:r>
              <a:rPr lang="zh-CN" altLang="en-US" sz="2400" smtClean="0">
                <a:solidFill>
                  <a:srgbClr val="C00000"/>
                </a:solidFill>
                <a:latin typeface="微软雅黑" pitchFamily="34" charset="-122"/>
                <a:ea typeface="微软雅黑" pitchFamily="34" charset="-122"/>
              </a:rPr>
              <a:t>由浅及深</a:t>
            </a:r>
            <a:r>
              <a:rPr lang="zh-CN" altLang="en-US" sz="2400" smtClean="0">
                <a:solidFill>
                  <a:srgbClr val="1A48A4"/>
                </a:solidFill>
                <a:latin typeface="微软雅黑" pitchFamily="34" charset="-122"/>
                <a:ea typeface="微软雅黑" pitchFamily="34" charset="-122"/>
              </a:rPr>
              <a:t>、由</a:t>
            </a:r>
            <a:r>
              <a:rPr lang="zh-CN" altLang="en-US" sz="2400" smtClean="0">
                <a:solidFill>
                  <a:srgbClr val="C00000"/>
                </a:solidFill>
                <a:latin typeface="微软雅黑" pitchFamily="34" charset="-122"/>
                <a:ea typeface="微软雅黑" pitchFamily="34" charset="-122"/>
              </a:rPr>
              <a:t>单片到并行</a:t>
            </a:r>
            <a:r>
              <a:rPr lang="zh-CN" altLang="en-US" sz="2400" smtClean="0">
                <a:solidFill>
                  <a:srgbClr val="1A48A4"/>
                </a:solidFill>
                <a:latin typeface="微软雅黑" pitchFamily="34" charset="-122"/>
                <a:ea typeface="微软雅黑" pitchFamily="34" charset="-122"/>
              </a:rPr>
              <a:t>、由</a:t>
            </a:r>
            <a:r>
              <a:rPr lang="zh-CN" altLang="en-US" sz="2400" smtClean="0">
                <a:solidFill>
                  <a:srgbClr val="C00000"/>
                </a:solidFill>
                <a:latin typeface="微软雅黑" pitchFamily="34" charset="-122"/>
                <a:ea typeface="微软雅黑" pitchFamily="34" charset="-122"/>
              </a:rPr>
              <a:t>单级并行到多级阵列</a:t>
            </a:r>
            <a:r>
              <a:rPr lang="zh-CN" altLang="en-US" sz="2400" smtClean="0">
                <a:solidFill>
                  <a:srgbClr val="1A48A4"/>
                </a:solidFill>
                <a:latin typeface="微软雅黑" pitchFamily="34" charset="-122"/>
                <a:ea typeface="微软雅黑" pitchFamily="34" charset="-122"/>
              </a:rPr>
              <a:t>设计的方式对统一内外存原型进行设计和实现</a:t>
            </a:r>
            <a:endParaRPr lang="en-US" altLang="zh-CN" sz="2400" smtClean="0">
              <a:solidFill>
                <a:srgbClr val="1A48A4"/>
              </a:solidFill>
              <a:latin typeface="微软雅黑" pitchFamily="34" charset="-122"/>
              <a:ea typeface="微软雅黑" pitchFamily="34" charset="-122"/>
            </a:endParaRPr>
          </a:p>
          <a:p>
            <a:pPr>
              <a:spcBef>
                <a:spcPct val="0"/>
              </a:spcBef>
            </a:pPr>
            <a:endParaRPr lang="zh-CN" altLang="en-US" dirty="0" smtClean="0"/>
          </a:p>
        </p:txBody>
      </p:sp>
      <p:cxnSp>
        <p:nvCxnSpPr>
          <p:cNvPr id="5" name="AutoShape 18"/>
          <p:cNvCxnSpPr>
            <a:cxnSpLocks noChangeShapeType="1"/>
          </p:cNvCxnSpPr>
          <p:nvPr/>
        </p:nvCxnSpPr>
        <p:spPr bwMode="auto">
          <a:xfrm>
            <a:off x="1222375" y="3206388"/>
            <a:ext cx="866775" cy="0"/>
          </a:xfrm>
          <a:prstGeom prst="straightConnector1">
            <a:avLst/>
          </a:prstGeom>
          <a:noFill/>
          <a:ln w="38100">
            <a:solidFill>
              <a:srgbClr val="BFBFBF"/>
            </a:solidFill>
            <a:round/>
            <a:headEnd/>
            <a:tailEnd type="triangle" w="med" len="med"/>
          </a:ln>
          <a:extLst>
            <a:ext uri="{909E8E84-426E-40DD-AFC4-6F175D3DCCD1}">
              <a14:hiddenFill xmlns:a14="http://schemas.microsoft.com/office/drawing/2010/main">
                <a:noFill/>
              </a14:hiddenFill>
            </a:ext>
          </a:extLst>
        </p:spPr>
      </p:cxnSp>
      <p:cxnSp>
        <p:nvCxnSpPr>
          <p:cNvPr id="6" name="AutoShape 19"/>
          <p:cNvCxnSpPr>
            <a:cxnSpLocks noChangeShapeType="1"/>
          </p:cNvCxnSpPr>
          <p:nvPr/>
        </p:nvCxnSpPr>
        <p:spPr bwMode="auto">
          <a:xfrm>
            <a:off x="3203575" y="3206388"/>
            <a:ext cx="876300" cy="0"/>
          </a:xfrm>
          <a:prstGeom prst="straightConnector1">
            <a:avLst/>
          </a:prstGeom>
          <a:noFill/>
          <a:ln w="38100">
            <a:solidFill>
              <a:srgbClr val="BFBFBF"/>
            </a:solidFill>
            <a:round/>
            <a:headEnd/>
            <a:tailEnd type="triangle" w="med" len="med"/>
          </a:ln>
          <a:extLst>
            <a:ext uri="{909E8E84-426E-40DD-AFC4-6F175D3DCCD1}">
              <a14:hiddenFill xmlns:a14="http://schemas.microsoft.com/office/drawing/2010/main">
                <a:noFill/>
              </a14:hiddenFill>
            </a:ext>
          </a:extLst>
        </p:spPr>
      </p:cxnSp>
      <p:cxnSp>
        <p:nvCxnSpPr>
          <p:cNvPr id="7" name="AutoShape 20"/>
          <p:cNvCxnSpPr>
            <a:cxnSpLocks noChangeShapeType="1"/>
          </p:cNvCxnSpPr>
          <p:nvPr/>
        </p:nvCxnSpPr>
        <p:spPr bwMode="auto">
          <a:xfrm>
            <a:off x="5194300" y="3206388"/>
            <a:ext cx="828675" cy="0"/>
          </a:xfrm>
          <a:prstGeom prst="straightConnector1">
            <a:avLst/>
          </a:prstGeom>
          <a:noFill/>
          <a:ln w="38100">
            <a:solidFill>
              <a:srgbClr val="BFBFBF"/>
            </a:solidFill>
            <a:round/>
            <a:headEnd/>
            <a:tailEnd type="triangle" w="med" len="med"/>
          </a:ln>
          <a:extLst>
            <a:ext uri="{909E8E84-426E-40DD-AFC4-6F175D3DCCD1}">
              <a14:hiddenFill xmlns:a14="http://schemas.microsoft.com/office/drawing/2010/main">
                <a:noFill/>
              </a14:hiddenFill>
            </a:ext>
          </a:extLst>
        </p:spPr>
      </p:cxnSp>
      <p:sp>
        <p:nvSpPr>
          <p:cNvPr id="8" name="AutoShape 14"/>
          <p:cNvSpPr>
            <a:spLocks noChangeArrowheads="1"/>
          </p:cNvSpPr>
          <p:nvPr/>
        </p:nvSpPr>
        <p:spPr bwMode="gray">
          <a:xfrm>
            <a:off x="107503" y="2648611"/>
            <a:ext cx="1114426" cy="1114426"/>
          </a:xfrm>
          <a:prstGeom prst="diamond">
            <a:avLst/>
          </a:prstGeom>
          <a:gradFill>
            <a:gsLst>
              <a:gs pos="0">
                <a:srgbClr val="0070C0">
                  <a:alpha val="90000"/>
                </a:srgbClr>
              </a:gs>
              <a:gs pos="100000">
                <a:srgbClr val="0070C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zh-CN" altLang="en-US" sz="1400" b="1" dirty="0"/>
              <a:t>方案一</a:t>
            </a:r>
          </a:p>
        </p:txBody>
      </p:sp>
      <p:sp>
        <p:nvSpPr>
          <p:cNvPr id="9" name="AutoShape 15"/>
          <p:cNvSpPr>
            <a:spLocks noChangeArrowheads="1"/>
          </p:cNvSpPr>
          <p:nvPr/>
        </p:nvSpPr>
        <p:spPr bwMode="gray">
          <a:xfrm>
            <a:off x="2088703" y="2648611"/>
            <a:ext cx="1114426" cy="1114426"/>
          </a:xfrm>
          <a:prstGeom prst="diamond">
            <a:avLst/>
          </a:prstGeom>
          <a:gradFill>
            <a:gsLst>
              <a:gs pos="0">
                <a:srgbClr val="0070C0">
                  <a:alpha val="90000"/>
                </a:srgbClr>
              </a:gs>
              <a:gs pos="100000">
                <a:srgbClr val="0070C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zh-CN" altLang="en-US" sz="1400" b="1" dirty="0"/>
              <a:t>方案二</a:t>
            </a:r>
          </a:p>
        </p:txBody>
      </p:sp>
      <p:sp>
        <p:nvSpPr>
          <p:cNvPr id="10" name="AutoShape 16"/>
          <p:cNvSpPr>
            <a:spLocks noChangeArrowheads="1"/>
          </p:cNvSpPr>
          <p:nvPr/>
        </p:nvSpPr>
        <p:spPr bwMode="gray">
          <a:xfrm>
            <a:off x="4079429" y="2648611"/>
            <a:ext cx="1114425" cy="1114426"/>
          </a:xfrm>
          <a:prstGeom prst="diamond">
            <a:avLst/>
          </a:prstGeom>
          <a:gradFill>
            <a:gsLst>
              <a:gs pos="0">
                <a:srgbClr val="0070C0">
                  <a:alpha val="90000"/>
                </a:srgbClr>
              </a:gs>
              <a:gs pos="100000">
                <a:srgbClr val="0070C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zh-CN" altLang="en-US" sz="1400" b="1" dirty="0"/>
              <a:t>方案三</a:t>
            </a:r>
          </a:p>
        </p:txBody>
      </p:sp>
      <p:sp>
        <p:nvSpPr>
          <p:cNvPr id="11" name="AutoShape 17"/>
          <p:cNvSpPr>
            <a:spLocks noChangeArrowheads="1"/>
          </p:cNvSpPr>
          <p:nvPr/>
        </p:nvSpPr>
        <p:spPr bwMode="gray">
          <a:xfrm>
            <a:off x="6022529" y="2648611"/>
            <a:ext cx="1114425" cy="1114426"/>
          </a:xfrm>
          <a:prstGeom prst="diamond">
            <a:avLst/>
          </a:prstGeom>
          <a:gradFill>
            <a:gsLst>
              <a:gs pos="0">
                <a:srgbClr val="0070C0">
                  <a:alpha val="90000"/>
                </a:srgbClr>
              </a:gs>
              <a:gs pos="100000">
                <a:srgbClr val="0070C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zh-CN" altLang="en-US" sz="1400" b="1" dirty="0"/>
              <a:t>方案四</a:t>
            </a:r>
          </a:p>
        </p:txBody>
      </p:sp>
      <p:cxnSp>
        <p:nvCxnSpPr>
          <p:cNvPr id="12" name="AutoShape 20"/>
          <p:cNvCxnSpPr>
            <a:cxnSpLocks noChangeShapeType="1"/>
          </p:cNvCxnSpPr>
          <p:nvPr/>
        </p:nvCxnSpPr>
        <p:spPr bwMode="auto">
          <a:xfrm>
            <a:off x="7092950" y="3206388"/>
            <a:ext cx="828675" cy="0"/>
          </a:xfrm>
          <a:prstGeom prst="straightConnector1">
            <a:avLst/>
          </a:prstGeom>
          <a:noFill/>
          <a:ln w="38100">
            <a:solidFill>
              <a:srgbClr val="BFBFBF"/>
            </a:solidFill>
            <a:round/>
            <a:headEnd/>
            <a:tailEnd type="triangle" w="med" len="med"/>
          </a:ln>
          <a:extLst>
            <a:ext uri="{909E8E84-426E-40DD-AFC4-6F175D3DCCD1}">
              <a14:hiddenFill xmlns:a14="http://schemas.microsoft.com/office/drawing/2010/main">
                <a:noFill/>
              </a14:hiddenFill>
            </a:ext>
          </a:extLst>
        </p:spPr>
      </p:cxnSp>
      <p:sp>
        <p:nvSpPr>
          <p:cNvPr id="13" name="AutoShape 17"/>
          <p:cNvSpPr>
            <a:spLocks noChangeArrowheads="1"/>
          </p:cNvSpPr>
          <p:nvPr/>
        </p:nvSpPr>
        <p:spPr bwMode="gray">
          <a:xfrm>
            <a:off x="7920954" y="2648611"/>
            <a:ext cx="1114424" cy="1114426"/>
          </a:xfrm>
          <a:prstGeom prst="diamond">
            <a:avLst/>
          </a:prstGeom>
          <a:gradFill>
            <a:gsLst>
              <a:gs pos="0">
                <a:srgbClr val="0070C0">
                  <a:alpha val="90000"/>
                </a:srgbClr>
              </a:gs>
              <a:gs pos="100000">
                <a:srgbClr val="0070C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zh-CN" altLang="en-US" sz="1400" b="1" dirty="0"/>
              <a:t>方案五</a:t>
            </a:r>
          </a:p>
        </p:txBody>
      </p:sp>
      <p:sp>
        <p:nvSpPr>
          <p:cNvPr id="14" name="圆角矩形 13"/>
          <p:cNvSpPr/>
          <p:nvPr/>
        </p:nvSpPr>
        <p:spPr>
          <a:xfrm>
            <a:off x="5905" y="3873138"/>
            <a:ext cx="1440310" cy="1223962"/>
          </a:xfrm>
          <a:prstGeom prst="roundRect">
            <a:avLst/>
          </a:prstGeom>
        </p:spPr>
        <p:style>
          <a:lnRef idx="2">
            <a:schemeClr val="accent4">
              <a:tint val="40000"/>
              <a:alpha val="90000"/>
              <a:hueOff val="9270302"/>
              <a:satOff val="49832"/>
              <a:lumOff val="12844"/>
              <a:alphaOff val="0"/>
            </a:schemeClr>
          </a:lnRef>
          <a:fillRef idx="1">
            <a:schemeClr val="accent4">
              <a:tint val="40000"/>
              <a:alpha val="90000"/>
              <a:hueOff val="9270302"/>
              <a:satOff val="49832"/>
              <a:lumOff val="12844"/>
              <a:alphaOff val="0"/>
            </a:schemeClr>
          </a:fillRef>
          <a:effectRef idx="0">
            <a:schemeClr val="accent4">
              <a:tint val="40000"/>
              <a:alpha val="90000"/>
              <a:hueOff val="9270302"/>
              <a:satOff val="49832"/>
              <a:lumOff val="12844"/>
              <a:alphaOff val="0"/>
            </a:schemeClr>
          </a:effectRef>
          <a:fontRef idx="minor">
            <a:schemeClr val="dk1">
              <a:hueOff val="0"/>
              <a:satOff val="0"/>
              <a:lumOff val="0"/>
              <a:alphaOff val="0"/>
            </a:schemeClr>
          </a:fontRef>
        </p:style>
        <p:txBody>
          <a:bodyPr anchor="ctr"/>
          <a:lstStyle/>
          <a:p>
            <a:pPr algn="ctr">
              <a:buFontTx/>
              <a:buNone/>
              <a:defRPr/>
            </a:pPr>
            <a:r>
              <a:rPr lang="zh-CN" altLang="en-US" sz="1600" dirty="0">
                <a:solidFill>
                  <a:srgbClr val="1A48A4"/>
                </a:solidFill>
                <a:latin typeface="微软雅黑" panose="020B0503020204020204" pitchFamily="34" charset="-122"/>
                <a:ea typeface="微软雅黑" panose="020B0503020204020204" pitchFamily="34" charset="-122"/>
              </a:rPr>
              <a:t>基于</a:t>
            </a:r>
            <a:r>
              <a:rPr lang="en-US" altLang="zh-CN" sz="1600" dirty="0">
                <a:solidFill>
                  <a:srgbClr val="1A48A4"/>
                </a:solidFill>
                <a:latin typeface="微软雅黑" panose="020B0503020204020204" pitchFamily="34" charset="-122"/>
                <a:ea typeface="微软雅黑" panose="020B0503020204020204" pitchFamily="34" charset="-122"/>
              </a:rPr>
              <a:t>FPGA</a:t>
            </a:r>
            <a:r>
              <a:rPr lang="zh-CN" altLang="en-US" sz="1600" dirty="0">
                <a:solidFill>
                  <a:srgbClr val="1A48A4"/>
                </a:solidFill>
                <a:latin typeface="微软雅黑" panose="020B0503020204020204" pitchFamily="34" charset="-122"/>
                <a:ea typeface="微软雅黑" panose="020B0503020204020204" pitchFamily="34" charset="-122"/>
              </a:rPr>
              <a:t>的</a:t>
            </a:r>
            <a:endParaRPr lang="en-US" altLang="zh-CN" sz="1600" dirty="0">
              <a:solidFill>
                <a:srgbClr val="1A48A4"/>
              </a:solidFill>
              <a:latin typeface="微软雅黑" panose="020B0503020204020204" pitchFamily="34" charset="-122"/>
              <a:ea typeface="微软雅黑" panose="020B0503020204020204" pitchFamily="34" charset="-122"/>
            </a:endParaRPr>
          </a:p>
          <a:p>
            <a:pPr algn="ctr">
              <a:buFontTx/>
              <a:buNone/>
              <a:defRPr/>
            </a:pPr>
            <a:r>
              <a:rPr lang="en-US" altLang="zh-CN" sz="1600" dirty="0">
                <a:solidFill>
                  <a:srgbClr val="1A48A4"/>
                </a:solidFill>
                <a:latin typeface="微软雅黑" panose="020B0503020204020204" pitchFamily="34" charset="-122"/>
                <a:ea typeface="微软雅黑" panose="020B0503020204020204" pitchFamily="34" charset="-122"/>
              </a:rPr>
              <a:t>PCM</a:t>
            </a:r>
            <a:r>
              <a:rPr lang="zh-CN" altLang="en-US" sz="1600" dirty="0">
                <a:solidFill>
                  <a:srgbClr val="1A48A4"/>
                </a:solidFill>
                <a:latin typeface="微软雅黑" panose="020B0503020204020204" pitchFamily="34" charset="-122"/>
                <a:ea typeface="微软雅黑" panose="020B0503020204020204" pitchFamily="34" charset="-122"/>
              </a:rPr>
              <a:t>性能测试平台</a:t>
            </a:r>
          </a:p>
        </p:txBody>
      </p:sp>
      <p:sp>
        <p:nvSpPr>
          <p:cNvPr id="15" name="圆角矩形 14"/>
          <p:cNvSpPr/>
          <p:nvPr/>
        </p:nvSpPr>
        <p:spPr>
          <a:xfrm>
            <a:off x="1835150" y="3873138"/>
            <a:ext cx="1584325" cy="1223962"/>
          </a:xfrm>
          <a:prstGeom prst="roundRect">
            <a:avLst/>
          </a:prstGeom>
        </p:spPr>
        <p:style>
          <a:lnRef idx="2">
            <a:schemeClr val="accent4">
              <a:tint val="40000"/>
              <a:alpha val="90000"/>
              <a:hueOff val="9270302"/>
              <a:satOff val="49832"/>
              <a:lumOff val="12844"/>
              <a:alphaOff val="0"/>
            </a:schemeClr>
          </a:lnRef>
          <a:fillRef idx="1">
            <a:schemeClr val="accent4">
              <a:tint val="40000"/>
              <a:alpha val="90000"/>
              <a:hueOff val="9270302"/>
              <a:satOff val="49832"/>
              <a:lumOff val="12844"/>
              <a:alphaOff val="0"/>
            </a:schemeClr>
          </a:fillRef>
          <a:effectRef idx="0">
            <a:schemeClr val="accent4">
              <a:tint val="40000"/>
              <a:alpha val="90000"/>
              <a:hueOff val="9270302"/>
              <a:satOff val="49832"/>
              <a:lumOff val="12844"/>
              <a:alphaOff val="0"/>
            </a:schemeClr>
          </a:effectRef>
          <a:fontRef idx="minor">
            <a:schemeClr val="dk1">
              <a:hueOff val="0"/>
              <a:satOff val="0"/>
              <a:lumOff val="0"/>
              <a:alphaOff val="0"/>
            </a:schemeClr>
          </a:fontRef>
        </p:style>
        <p:txBody>
          <a:bodyPr anchor="ctr"/>
          <a:lstStyle/>
          <a:p>
            <a:pPr algn="ctr">
              <a:buFontTx/>
              <a:buNone/>
              <a:defRPr/>
            </a:pPr>
            <a:r>
              <a:rPr lang="zh-CN" altLang="en-US" sz="1600" dirty="0">
                <a:solidFill>
                  <a:srgbClr val="1A48A4"/>
                </a:solidFill>
                <a:latin typeface="微软雅黑" panose="020B0503020204020204" pitchFamily="34" charset="-122"/>
                <a:ea typeface="微软雅黑" panose="020B0503020204020204" pitchFamily="34" charset="-122"/>
              </a:rPr>
              <a:t>基于</a:t>
            </a:r>
            <a:r>
              <a:rPr lang="en-US" altLang="zh-CN" sz="1600" dirty="0">
                <a:solidFill>
                  <a:srgbClr val="1A48A4"/>
                </a:solidFill>
                <a:latin typeface="微软雅黑" panose="020B0503020204020204" pitchFamily="34" charset="-122"/>
                <a:ea typeface="微软雅黑" panose="020B0503020204020204" pitchFamily="34" charset="-122"/>
              </a:rPr>
              <a:t>ARM</a:t>
            </a:r>
            <a:r>
              <a:rPr lang="zh-CN" altLang="en-US" sz="1600" dirty="0">
                <a:solidFill>
                  <a:srgbClr val="1A48A4"/>
                </a:solidFill>
                <a:latin typeface="微软雅黑" panose="020B0503020204020204" pitchFamily="34" charset="-122"/>
                <a:ea typeface="微软雅黑" panose="020B0503020204020204" pitchFamily="34" charset="-122"/>
              </a:rPr>
              <a:t>的</a:t>
            </a:r>
            <a:endParaRPr lang="en-US" altLang="zh-CN" sz="1600" dirty="0">
              <a:solidFill>
                <a:srgbClr val="1A48A4"/>
              </a:solidFill>
              <a:latin typeface="微软雅黑" panose="020B0503020204020204" pitchFamily="34" charset="-122"/>
              <a:ea typeface="微软雅黑" panose="020B0503020204020204" pitchFamily="34" charset="-122"/>
            </a:endParaRPr>
          </a:p>
          <a:p>
            <a:pPr algn="ctr">
              <a:buFontTx/>
              <a:buNone/>
              <a:defRPr/>
            </a:pPr>
            <a:r>
              <a:rPr lang="zh-CN" altLang="en-US" sz="1600" dirty="0">
                <a:solidFill>
                  <a:srgbClr val="1A48A4"/>
                </a:solidFill>
                <a:latin typeface="微软雅黑" panose="020B0503020204020204" pitchFamily="34" charset="-122"/>
                <a:ea typeface="微软雅黑" panose="020B0503020204020204" pitchFamily="34" charset="-122"/>
              </a:rPr>
              <a:t>嵌入式混合</a:t>
            </a:r>
            <a:endParaRPr lang="en-US" altLang="zh-CN" sz="1600" dirty="0">
              <a:solidFill>
                <a:srgbClr val="1A48A4"/>
              </a:solidFill>
              <a:latin typeface="微软雅黑" panose="020B0503020204020204" pitchFamily="34" charset="-122"/>
              <a:ea typeface="微软雅黑" panose="020B0503020204020204" pitchFamily="34" charset="-122"/>
            </a:endParaRPr>
          </a:p>
          <a:p>
            <a:pPr algn="ctr">
              <a:buFontTx/>
              <a:buNone/>
              <a:defRPr/>
            </a:pPr>
            <a:r>
              <a:rPr lang="zh-CN" altLang="en-US" sz="1600" dirty="0">
                <a:solidFill>
                  <a:srgbClr val="1A48A4"/>
                </a:solidFill>
                <a:latin typeface="微软雅黑" panose="020B0503020204020204" pitchFamily="34" charset="-122"/>
                <a:ea typeface="微软雅黑" panose="020B0503020204020204" pitchFamily="34" charset="-122"/>
              </a:rPr>
              <a:t>存储验证平台</a:t>
            </a:r>
          </a:p>
        </p:txBody>
      </p:sp>
      <p:sp>
        <p:nvSpPr>
          <p:cNvPr id="16" name="圆角矩形 15"/>
          <p:cNvSpPr/>
          <p:nvPr/>
        </p:nvSpPr>
        <p:spPr>
          <a:xfrm>
            <a:off x="3851730" y="3873138"/>
            <a:ext cx="1584325" cy="1223962"/>
          </a:xfrm>
          <a:prstGeom prst="roundRect">
            <a:avLst/>
          </a:prstGeom>
        </p:spPr>
        <p:style>
          <a:lnRef idx="2">
            <a:schemeClr val="accent4">
              <a:tint val="40000"/>
              <a:alpha val="90000"/>
              <a:hueOff val="9270302"/>
              <a:satOff val="49832"/>
              <a:lumOff val="12844"/>
              <a:alphaOff val="0"/>
            </a:schemeClr>
          </a:lnRef>
          <a:fillRef idx="1">
            <a:schemeClr val="accent4">
              <a:tint val="40000"/>
              <a:alpha val="90000"/>
              <a:hueOff val="9270302"/>
              <a:satOff val="49832"/>
              <a:lumOff val="12844"/>
              <a:alphaOff val="0"/>
            </a:schemeClr>
          </a:fillRef>
          <a:effectRef idx="0">
            <a:schemeClr val="accent4">
              <a:tint val="40000"/>
              <a:alpha val="90000"/>
              <a:hueOff val="9270302"/>
              <a:satOff val="49832"/>
              <a:lumOff val="12844"/>
              <a:alphaOff val="0"/>
            </a:schemeClr>
          </a:effectRef>
          <a:fontRef idx="minor">
            <a:schemeClr val="dk1">
              <a:hueOff val="0"/>
              <a:satOff val="0"/>
              <a:lumOff val="0"/>
              <a:alphaOff val="0"/>
            </a:schemeClr>
          </a:fontRef>
        </p:style>
        <p:txBody>
          <a:bodyPr anchor="ctr"/>
          <a:lstStyle/>
          <a:p>
            <a:pPr algn="ctr">
              <a:buFontTx/>
              <a:buNone/>
              <a:defRPr/>
            </a:pPr>
            <a:r>
              <a:rPr lang="zh-CN" altLang="en-US" sz="1600" dirty="0">
                <a:solidFill>
                  <a:srgbClr val="1A48A4"/>
                </a:solidFill>
                <a:latin typeface="微软雅黑" panose="020B0503020204020204" pitchFamily="34" charset="-122"/>
                <a:ea typeface="微软雅黑" panose="020B0503020204020204" pitchFamily="34" charset="-122"/>
              </a:rPr>
              <a:t>基于</a:t>
            </a:r>
            <a:r>
              <a:rPr lang="en-US" altLang="zh-CN" sz="1600" dirty="0">
                <a:solidFill>
                  <a:srgbClr val="1A48A4"/>
                </a:solidFill>
                <a:latin typeface="微软雅黑" panose="020B0503020204020204" pitchFamily="34" charset="-122"/>
                <a:ea typeface="微软雅黑" panose="020B0503020204020204" pitchFamily="34" charset="-122"/>
              </a:rPr>
              <a:t>DDR</a:t>
            </a:r>
            <a:r>
              <a:rPr lang="zh-CN" altLang="en-US" sz="1600" dirty="0">
                <a:solidFill>
                  <a:srgbClr val="1A48A4"/>
                </a:solidFill>
                <a:latin typeface="微软雅黑" panose="020B0503020204020204" pitchFamily="34" charset="-122"/>
                <a:ea typeface="微软雅黑" panose="020B0503020204020204" pitchFamily="34" charset="-122"/>
              </a:rPr>
              <a:t>总线的统一内外存验证方案</a:t>
            </a:r>
          </a:p>
        </p:txBody>
      </p:sp>
      <p:sp>
        <p:nvSpPr>
          <p:cNvPr id="17" name="圆角矩形 16"/>
          <p:cNvSpPr/>
          <p:nvPr/>
        </p:nvSpPr>
        <p:spPr>
          <a:xfrm>
            <a:off x="5795963" y="3873138"/>
            <a:ext cx="1584325" cy="1223962"/>
          </a:xfrm>
          <a:prstGeom prst="roundRect">
            <a:avLst/>
          </a:prstGeom>
        </p:spPr>
        <p:style>
          <a:lnRef idx="2">
            <a:schemeClr val="accent4">
              <a:tint val="40000"/>
              <a:alpha val="90000"/>
              <a:hueOff val="9270302"/>
              <a:satOff val="49832"/>
              <a:lumOff val="12844"/>
              <a:alphaOff val="0"/>
            </a:schemeClr>
          </a:lnRef>
          <a:fillRef idx="1">
            <a:schemeClr val="accent4">
              <a:tint val="40000"/>
              <a:alpha val="90000"/>
              <a:hueOff val="9270302"/>
              <a:satOff val="49832"/>
              <a:lumOff val="12844"/>
              <a:alphaOff val="0"/>
            </a:schemeClr>
          </a:fillRef>
          <a:effectRef idx="0">
            <a:schemeClr val="accent4">
              <a:tint val="40000"/>
              <a:alpha val="90000"/>
              <a:hueOff val="9270302"/>
              <a:satOff val="49832"/>
              <a:lumOff val="12844"/>
              <a:alphaOff val="0"/>
            </a:schemeClr>
          </a:effectRef>
          <a:fontRef idx="minor">
            <a:schemeClr val="dk1">
              <a:hueOff val="0"/>
              <a:satOff val="0"/>
              <a:lumOff val="0"/>
              <a:alphaOff val="0"/>
            </a:schemeClr>
          </a:fontRef>
        </p:style>
        <p:txBody>
          <a:bodyPr anchor="ctr"/>
          <a:lstStyle/>
          <a:p>
            <a:pPr algn="ctr">
              <a:buFontTx/>
              <a:buNone/>
              <a:defRPr/>
            </a:pPr>
            <a:r>
              <a:rPr lang="zh-CN" altLang="en-US" sz="1600" dirty="0">
                <a:solidFill>
                  <a:srgbClr val="1A48A4"/>
                </a:solidFill>
                <a:latin typeface="微软雅黑" panose="020B0503020204020204" pitchFamily="34" charset="-122"/>
                <a:ea typeface="微软雅黑" panose="020B0503020204020204" pitchFamily="34" charset="-122"/>
              </a:rPr>
              <a:t>通用计算机</a:t>
            </a:r>
            <a:endParaRPr lang="en-US" altLang="zh-CN" sz="1600" dirty="0">
              <a:solidFill>
                <a:srgbClr val="1A48A4"/>
              </a:solidFill>
              <a:latin typeface="微软雅黑" panose="020B0503020204020204" pitchFamily="34" charset="-122"/>
              <a:ea typeface="微软雅黑" panose="020B0503020204020204" pitchFamily="34" charset="-122"/>
            </a:endParaRPr>
          </a:p>
          <a:p>
            <a:pPr algn="ctr">
              <a:buFontTx/>
              <a:buNone/>
              <a:defRPr/>
            </a:pPr>
            <a:r>
              <a:rPr lang="zh-CN" altLang="en-US" sz="1600" dirty="0">
                <a:solidFill>
                  <a:srgbClr val="1A48A4"/>
                </a:solidFill>
                <a:latin typeface="微软雅黑" panose="020B0503020204020204" pitchFamily="34" charset="-122"/>
                <a:ea typeface="微软雅黑" panose="020B0503020204020204" pitchFamily="34" charset="-122"/>
              </a:rPr>
              <a:t>统一内外存</a:t>
            </a:r>
            <a:endParaRPr lang="en-US" altLang="zh-CN" sz="1600" dirty="0">
              <a:solidFill>
                <a:srgbClr val="1A48A4"/>
              </a:solidFill>
              <a:latin typeface="微软雅黑" panose="020B0503020204020204" pitchFamily="34" charset="-122"/>
              <a:ea typeface="微软雅黑" panose="020B0503020204020204" pitchFamily="34" charset="-122"/>
            </a:endParaRPr>
          </a:p>
          <a:p>
            <a:pPr algn="ctr">
              <a:buFontTx/>
              <a:buNone/>
              <a:defRPr/>
            </a:pPr>
            <a:r>
              <a:rPr lang="zh-CN" altLang="en-US" sz="1600" dirty="0">
                <a:solidFill>
                  <a:srgbClr val="1A48A4"/>
                </a:solidFill>
                <a:latin typeface="微软雅黑" panose="020B0503020204020204" pitchFamily="34" charset="-122"/>
                <a:ea typeface="微软雅黑" panose="020B0503020204020204" pitchFamily="34" charset="-122"/>
              </a:rPr>
              <a:t>验证方案</a:t>
            </a:r>
          </a:p>
        </p:txBody>
      </p:sp>
      <p:sp>
        <p:nvSpPr>
          <p:cNvPr id="18" name="圆角矩形 17"/>
          <p:cNvSpPr/>
          <p:nvPr/>
        </p:nvSpPr>
        <p:spPr>
          <a:xfrm>
            <a:off x="7596189" y="3873138"/>
            <a:ext cx="1547812" cy="1223962"/>
          </a:xfrm>
          <a:prstGeom prst="roundRect">
            <a:avLst/>
          </a:prstGeom>
        </p:spPr>
        <p:style>
          <a:lnRef idx="2">
            <a:schemeClr val="accent4">
              <a:tint val="40000"/>
              <a:alpha val="90000"/>
              <a:hueOff val="9270302"/>
              <a:satOff val="49832"/>
              <a:lumOff val="12844"/>
              <a:alphaOff val="0"/>
            </a:schemeClr>
          </a:lnRef>
          <a:fillRef idx="1">
            <a:schemeClr val="accent4">
              <a:tint val="40000"/>
              <a:alpha val="90000"/>
              <a:hueOff val="9270302"/>
              <a:satOff val="49832"/>
              <a:lumOff val="12844"/>
              <a:alphaOff val="0"/>
            </a:schemeClr>
          </a:fillRef>
          <a:effectRef idx="0">
            <a:schemeClr val="accent4">
              <a:tint val="40000"/>
              <a:alpha val="90000"/>
              <a:hueOff val="9270302"/>
              <a:satOff val="49832"/>
              <a:lumOff val="12844"/>
              <a:alphaOff val="0"/>
            </a:schemeClr>
          </a:effectRef>
          <a:fontRef idx="minor">
            <a:schemeClr val="dk1">
              <a:hueOff val="0"/>
              <a:satOff val="0"/>
              <a:lumOff val="0"/>
              <a:alphaOff val="0"/>
            </a:schemeClr>
          </a:fontRef>
        </p:style>
        <p:txBody>
          <a:bodyPr anchor="ctr"/>
          <a:lstStyle/>
          <a:p>
            <a:pPr algn="ctr">
              <a:buFontTx/>
              <a:buNone/>
              <a:defRPr/>
            </a:pPr>
            <a:r>
              <a:rPr lang="zh-CN" altLang="en-US" sz="1600" dirty="0">
                <a:solidFill>
                  <a:srgbClr val="1A48A4"/>
                </a:solidFill>
                <a:latin typeface="微软雅黑" panose="020B0503020204020204" pitchFamily="34" charset="-122"/>
                <a:ea typeface="微软雅黑" panose="020B0503020204020204" pitchFamily="34" charset="-122"/>
              </a:rPr>
              <a:t>基于</a:t>
            </a:r>
            <a:r>
              <a:rPr lang="en-US" altLang="zh-CN" sz="1600" dirty="0">
                <a:solidFill>
                  <a:srgbClr val="1A48A4"/>
                </a:solidFill>
                <a:latin typeface="微软雅黑" panose="020B0503020204020204" pitchFamily="34" charset="-122"/>
                <a:ea typeface="微软雅黑" panose="020B0503020204020204" pitchFamily="34" charset="-122"/>
              </a:rPr>
              <a:t>Zynq</a:t>
            </a:r>
            <a:r>
              <a:rPr lang="zh-CN" altLang="en-US" sz="1600" dirty="0">
                <a:solidFill>
                  <a:srgbClr val="1A48A4"/>
                </a:solidFill>
                <a:latin typeface="微软雅黑" panose="020B0503020204020204" pitchFamily="34" charset="-122"/>
                <a:ea typeface="微软雅黑" panose="020B0503020204020204" pitchFamily="34" charset="-122"/>
              </a:rPr>
              <a:t>的</a:t>
            </a:r>
            <a:endParaRPr lang="en-US" altLang="zh-CN" sz="1600" dirty="0">
              <a:solidFill>
                <a:srgbClr val="1A48A4"/>
              </a:solidFill>
              <a:latin typeface="微软雅黑" panose="020B0503020204020204" pitchFamily="34" charset="-122"/>
              <a:ea typeface="微软雅黑" panose="020B0503020204020204" pitchFamily="34" charset="-122"/>
            </a:endParaRPr>
          </a:p>
          <a:p>
            <a:pPr algn="ctr">
              <a:buFontTx/>
              <a:buNone/>
              <a:defRPr/>
            </a:pPr>
            <a:r>
              <a:rPr lang="zh-CN" altLang="en-US" sz="1600" dirty="0">
                <a:solidFill>
                  <a:srgbClr val="1A48A4"/>
                </a:solidFill>
                <a:latin typeface="微软雅黑" panose="020B0503020204020204" pitchFamily="34" charset="-122"/>
                <a:ea typeface="微软雅黑" panose="020B0503020204020204" pitchFamily="34" charset="-122"/>
              </a:rPr>
              <a:t>统一内外存</a:t>
            </a:r>
            <a:endParaRPr lang="en-US" altLang="zh-CN" sz="1600" dirty="0">
              <a:solidFill>
                <a:srgbClr val="1A48A4"/>
              </a:solidFill>
              <a:latin typeface="微软雅黑" panose="020B0503020204020204" pitchFamily="34" charset="-122"/>
              <a:ea typeface="微软雅黑" panose="020B0503020204020204" pitchFamily="34" charset="-122"/>
            </a:endParaRPr>
          </a:p>
          <a:p>
            <a:pPr algn="ctr">
              <a:buFontTx/>
              <a:buNone/>
              <a:defRPr/>
            </a:pPr>
            <a:r>
              <a:rPr lang="en-US" altLang="zh-CN" sz="1600" dirty="0">
                <a:solidFill>
                  <a:srgbClr val="1A48A4"/>
                </a:solidFill>
                <a:latin typeface="微软雅黑" panose="020B0503020204020204" pitchFamily="34" charset="-122"/>
                <a:ea typeface="微软雅黑" panose="020B0503020204020204" pitchFamily="34" charset="-122"/>
              </a:rPr>
              <a:t>SOC</a:t>
            </a:r>
            <a:r>
              <a:rPr lang="zh-CN" altLang="en-US" sz="1600" dirty="0">
                <a:solidFill>
                  <a:srgbClr val="1A48A4"/>
                </a:solidFill>
                <a:latin typeface="微软雅黑" panose="020B0503020204020204" pitchFamily="34" charset="-122"/>
                <a:ea typeface="微软雅黑" panose="020B0503020204020204" pitchFamily="34" charset="-122"/>
              </a:rPr>
              <a:t>验证方案</a:t>
            </a:r>
          </a:p>
        </p:txBody>
      </p:sp>
      <p:sp>
        <p:nvSpPr>
          <p:cNvPr id="19" name="右箭头 18"/>
          <p:cNvSpPr/>
          <p:nvPr/>
        </p:nvSpPr>
        <p:spPr>
          <a:xfrm>
            <a:off x="3033713" y="5662250"/>
            <a:ext cx="1146175" cy="5222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0" name="圆角矩形 19"/>
          <p:cNvSpPr/>
          <p:nvPr/>
        </p:nvSpPr>
        <p:spPr>
          <a:xfrm>
            <a:off x="4760911" y="5301887"/>
            <a:ext cx="3033259" cy="1332819"/>
          </a:xfrm>
          <a:prstGeom prst="roundRect">
            <a:avLst/>
          </a:prstGeom>
          <a:noFill/>
          <a:ln>
            <a:solidFill>
              <a:srgbClr val="FE0000">
                <a:alpha val="90000"/>
              </a:srgbClr>
            </a:solidFill>
          </a:ln>
        </p:spPr>
        <p:style>
          <a:lnRef idx="2">
            <a:schemeClr val="accent4">
              <a:tint val="40000"/>
              <a:alpha val="90000"/>
              <a:hueOff val="9270302"/>
              <a:satOff val="49832"/>
              <a:lumOff val="12844"/>
              <a:alphaOff val="0"/>
            </a:schemeClr>
          </a:lnRef>
          <a:fillRef idx="1">
            <a:schemeClr val="accent4">
              <a:tint val="40000"/>
              <a:alpha val="90000"/>
              <a:hueOff val="9270302"/>
              <a:satOff val="49832"/>
              <a:lumOff val="12844"/>
              <a:alphaOff val="0"/>
            </a:schemeClr>
          </a:fillRef>
          <a:effectRef idx="0">
            <a:schemeClr val="accent4">
              <a:tint val="40000"/>
              <a:alpha val="90000"/>
              <a:hueOff val="9270302"/>
              <a:satOff val="49832"/>
              <a:lumOff val="12844"/>
              <a:alphaOff val="0"/>
            </a:schemeClr>
          </a:effectRef>
          <a:fontRef idx="minor">
            <a:schemeClr val="dk1">
              <a:hueOff val="0"/>
              <a:satOff val="0"/>
              <a:lumOff val="0"/>
              <a:alphaOff val="0"/>
            </a:schemeClr>
          </a:fontRef>
        </p:style>
        <p:txBody>
          <a:bodyPr anchor="ctr"/>
          <a:lstStyle/>
          <a:p>
            <a:pPr algn="ctr">
              <a:buFontTx/>
              <a:buNone/>
              <a:defRPr/>
            </a:pPr>
            <a:r>
              <a:rPr lang="zh-CN" altLang="en-US" b="1" dirty="0">
                <a:solidFill>
                  <a:srgbClr val="C00000"/>
                </a:solidFill>
                <a:latin typeface="微软雅黑" panose="020B0503020204020204" pitchFamily="34" charset="-122"/>
                <a:ea typeface="微软雅黑" panose="020B0503020204020204" pitchFamily="34" charset="-122"/>
              </a:rPr>
              <a:t>方案六</a:t>
            </a:r>
            <a:endParaRPr lang="en-US" altLang="zh-CN" b="1" dirty="0">
              <a:solidFill>
                <a:srgbClr val="C00000"/>
              </a:solidFill>
              <a:latin typeface="微软雅黑" panose="020B0503020204020204" pitchFamily="34" charset="-122"/>
              <a:ea typeface="微软雅黑" panose="020B0503020204020204" pitchFamily="34" charset="-122"/>
            </a:endParaRPr>
          </a:p>
          <a:p>
            <a:pPr algn="ctr">
              <a:buFontTx/>
              <a:buNone/>
              <a:defRPr/>
            </a:pPr>
            <a:r>
              <a:rPr lang="zh-CN" altLang="en-US" sz="2400" b="1" dirty="0" smtClean="0">
                <a:solidFill>
                  <a:srgbClr val="C00000"/>
                </a:solidFill>
                <a:latin typeface="微软雅黑" panose="020B0503020204020204" pitchFamily="34" charset="-122"/>
                <a:ea typeface="微软雅黑" panose="020B0503020204020204" pitchFamily="34" charset="-122"/>
              </a:rPr>
              <a:t>“统一内外存”</a:t>
            </a:r>
            <a:endParaRPr lang="en-US" altLang="zh-CN" sz="2400" b="1" dirty="0" smtClean="0">
              <a:solidFill>
                <a:srgbClr val="C00000"/>
              </a:solidFill>
              <a:latin typeface="微软雅黑" panose="020B0503020204020204" pitchFamily="34" charset="-122"/>
              <a:ea typeface="微软雅黑" panose="020B0503020204020204" pitchFamily="34" charset="-122"/>
            </a:endParaRPr>
          </a:p>
          <a:p>
            <a:pPr algn="ctr">
              <a:buFontTx/>
              <a:buNone/>
              <a:defRPr/>
            </a:pPr>
            <a:r>
              <a:rPr lang="zh-CN" altLang="en-US" sz="2400" b="1" dirty="0" smtClean="0">
                <a:solidFill>
                  <a:srgbClr val="C00000"/>
                </a:solidFill>
                <a:latin typeface="微软雅黑" panose="020B0503020204020204" pitchFamily="34" charset="-122"/>
                <a:ea typeface="微软雅黑" panose="020B0503020204020204" pitchFamily="34" charset="-122"/>
              </a:rPr>
              <a:t>多级分组阵列</a:t>
            </a:r>
            <a:endParaRPr lang="en-US" altLang="zh-CN" sz="2400" b="1" dirty="0" smtClean="0">
              <a:solidFill>
                <a:srgbClr val="C00000"/>
              </a:solidFill>
              <a:latin typeface="微软雅黑" panose="020B0503020204020204" pitchFamily="34" charset="-122"/>
              <a:ea typeface="微软雅黑" panose="020B0503020204020204" pitchFamily="34" charset="-122"/>
            </a:endParaRPr>
          </a:p>
          <a:p>
            <a:pPr algn="ctr">
              <a:buFontTx/>
              <a:buNone/>
              <a:defRPr/>
            </a:pPr>
            <a:r>
              <a:rPr lang="zh-CN" altLang="en-US" sz="2400" b="1" dirty="0" smtClean="0">
                <a:solidFill>
                  <a:srgbClr val="C00000"/>
                </a:solidFill>
                <a:latin typeface="微软雅黑" panose="020B0503020204020204" pitchFamily="34" charset="-122"/>
                <a:ea typeface="微软雅黑" panose="020B0503020204020204" pitchFamily="34" charset="-122"/>
              </a:rPr>
              <a:t>验证原型</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6607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arn(inVertical)">
                                      <p:cBhvr>
                                        <p:cTn id="37" dur="500"/>
                                        <p:tgtEl>
                                          <p:spTgt spid="7"/>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barn(inVertical)">
                                      <p:cBhvr>
                                        <p:cTn id="48" dur="500"/>
                                        <p:tgtEl>
                                          <p:spTgt spid="12"/>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barn(inVertical)">
                                      <p:cBhvr>
                                        <p:cTn id="59" dur="500"/>
                                        <p:tgtEl>
                                          <p:spTgt spid="19"/>
                                        </p:tgtEl>
                                      </p:cBhvr>
                                    </p:animEffect>
                                  </p:childTnLst>
                                </p:cTn>
                              </p:par>
                              <p:par>
                                <p:cTn id="60" presetID="10" presetClass="entr" presetSubtype="0" fill="hold" grpId="1"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3" presetClass="emph" presetSubtype="2" fill="hold" grpId="0" nodeType="withEffect">
                                  <p:stCondLst>
                                    <p:cond delay="0"/>
                                  </p:stCondLst>
                                  <p:childTnLst>
                                    <p:animClr clrSpc="rgb" dir="cw">
                                      <p:cBhvr override="childStyle">
                                        <p:cTn id="64" dur="2000" fill="hold"/>
                                        <p:tgtEl>
                                          <p:spTgt spid="20"/>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23" y="1998178"/>
            <a:ext cx="8691562"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p:cNvSpPr>
            <a:spLocks noGrp="1" noChangeArrowheads="1"/>
          </p:cNvSpPr>
          <p:nvPr>
            <p:ph type="title"/>
          </p:nvPr>
        </p:nvSpPr>
        <p:spPr>
          <a:xfrm>
            <a:off x="379535" y="277328"/>
            <a:ext cx="8547100" cy="547687"/>
          </a:xfrm>
        </p:spPr>
        <p:txBody>
          <a:bodyPr/>
          <a:lstStyle/>
          <a:p>
            <a:r>
              <a:rPr lang="zh-CN" altLang="en-US" dirty="0" smtClean="0"/>
              <a:t>方案说明</a:t>
            </a:r>
          </a:p>
        </p:txBody>
      </p:sp>
      <p:sp>
        <p:nvSpPr>
          <p:cNvPr id="5" name="TextBox 3"/>
          <p:cNvSpPr txBox="1">
            <a:spLocks noChangeArrowheads="1"/>
          </p:cNvSpPr>
          <p:nvPr/>
        </p:nvSpPr>
        <p:spPr bwMode="auto">
          <a:xfrm>
            <a:off x="873248" y="1188553"/>
            <a:ext cx="7534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buFont typeface="Wingdings" pitchFamily="2" charset="2"/>
              <a:buNone/>
            </a:pPr>
            <a:r>
              <a:rPr lang="zh-CN" altLang="en-US" sz="2800" b="1" dirty="0">
                <a:solidFill>
                  <a:srgbClr val="3333CC"/>
                </a:solidFill>
                <a:latin typeface="Tahoma" pitchFamily="34" charset="0"/>
                <a:ea typeface="楷体" pitchFamily="49" charset="-122"/>
              </a:rPr>
              <a:t>方案六：统一内外存验证</a:t>
            </a:r>
            <a:r>
              <a:rPr lang="zh-CN" altLang="en-US" sz="2800" b="1" dirty="0" smtClean="0">
                <a:solidFill>
                  <a:srgbClr val="3333CC"/>
                </a:solidFill>
                <a:latin typeface="Tahoma" pitchFamily="34" charset="0"/>
                <a:ea typeface="楷体" pitchFamily="49" charset="-122"/>
              </a:rPr>
              <a:t>原型</a:t>
            </a:r>
            <a:endParaRPr lang="zh-CN" altLang="en-US" sz="2800" b="1" dirty="0">
              <a:solidFill>
                <a:srgbClr val="3333CC"/>
              </a:solidFill>
              <a:latin typeface="Tahoma" pitchFamily="34" charset="0"/>
              <a:ea typeface="楷体" pitchFamily="49" charset="-122"/>
            </a:endParaRPr>
          </a:p>
        </p:txBody>
      </p:sp>
      <p:sp>
        <p:nvSpPr>
          <p:cNvPr id="6" name="矩形 5"/>
          <p:cNvSpPr/>
          <p:nvPr/>
        </p:nvSpPr>
        <p:spPr>
          <a:xfrm>
            <a:off x="523998" y="3900003"/>
            <a:ext cx="8174037" cy="661987"/>
          </a:xfrm>
          <a:prstGeom prst="rect">
            <a:avLst/>
          </a:prstGeom>
          <a:noFill/>
          <a:ln w="38100">
            <a:solidFill>
              <a:srgbClr val="FE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cxnSp>
        <p:nvCxnSpPr>
          <p:cNvPr id="7" name="直接箭头连接符 6"/>
          <p:cNvCxnSpPr/>
          <p:nvPr/>
        </p:nvCxnSpPr>
        <p:spPr>
          <a:xfrm rot="5400000" flipH="1" flipV="1">
            <a:off x="6587453" y="3380097"/>
            <a:ext cx="715963" cy="266700"/>
          </a:xfrm>
          <a:prstGeom prst="straightConnector1">
            <a:avLst/>
          </a:prstGeom>
          <a:ln w="28575">
            <a:solidFill>
              <a:srgbClr val="FE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a:spLocks noChangeArrowheads="1"/>
          </p:cNvSpPr>
          <p:nvPr/>
        </p:nvSpPr>
        <p:spPr bwMode="auto">
          <a:xfrm>
            <a:off x="7034335" y="2825265"/>
            <a:ext cx="1860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buFont typeface="Wingdings" pitchFamily="2" charset="2"/>
              <a:buNone/>
            </a:pPr>
            <a:r>
              <a:rPr lang="en-US" altLang="zh-CN" sz="2000" b="1">
                <a:solidFill>
                  <a:srgbClr val="800000"/>
                </a:solidFill>
              </a:rPr>
              <a:t>4</a:t>
            </a:r>
            <a:r>
              <a:rPr lang="zh-CN" altLang="en-US" sz="2000" b="1">
                <a:solidFill>
                  <a:srgbClr val="800000"/>
                </a:solidFill>
              </a:rPr>
              <a:t>路</a:t>
            </a:r>
            <a:r>
              <a:rPr lang="en-US" altLang="zh-CN" sz="2000" b="1">
                <a:solidFill>
                  <a:srgbClr val="800000"/>
                </a:solidFill>
              </a:rPr>
              <a:t>FPGA</a:t>
            </a:r>
            <a:r>
              <a:rPr lang="zh-CN" altLang="en-US" sz="2000" b="1">
                <a:solidFill>
                  <a:srgbClr val="800000"/>
                </a:solidFill>
              </a:rPr>
              <a:t>并行</a:t>
            </a:r>
          </a:p>
        </p:txBody>
      </p:sp>
      <p:sp>
        <p:nvSpPr>
          <p:cNvPr id="9" name="矩形 8"/>
          <p:cNvSpPr/>
          <p:nvPr/>
        </p:nvSpPr>
        <p:spPr>
          <a:xfrm>
            <a:off x="254123" y="4642953"/>
            <a:ext cx="2070100" cy="1719262"/>
          </a:xfrm>
          <a:prstGeom prst="rect">
            <a:avLst/>
          </a:prstGeom>
          <a:noFill/>
          <a:ln w="38100">
            <a:solidFill>
              <a:srgbClr val="FE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cxnSp>
        <p:nvCxnSpPr>
          <p:cNvPr id="10" name="直接箭头连接符 9"/>
          <p:cNvCxnSpPr/>
          <p:nvPr/>
        </p:nvCxnSpPr>
        <p:spPr>
          <a:xfrm rot="5400000" flipH="1" flipV="1">
            <a:off x="-342777" y="3861902"/>
            <a:ext cx="1404938" cy="131763"/>
          </a:xfrm>
          <a:prstGeom prst="straightConnector1">
            <a:avLst/>
          </a:prstGeom>
          <a:ln w="28575">
            <a:solidFill>
              <a:srgbClr val="FE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a:spLocks noChangeArrowheads="1"/>
          </p:cNvSpPr>
          <p:nvPr/>
        </p:nvSpPr>
        <p:spPr bwMode="auto">
          <a:xfrm>
            <a:off x="406523" y="2864953"/>
            <a:ext cx="240982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buFont typeface="Wingdings" pitchFamily="2" charset="2"/>
              <a:buNone/>
            </a:pPr>
            <a:r>
              <a:rPr lang="en-US" altLang="zh-CN" sz="2000" b="1">
                <a:solidFill>
                  <a:srgbClr val="800000"/>
                </a:solidFill>
              </a:rPr>
              <a:t>12</a:t>
            </a:r>
            <a:r>
              <a:rPr lang="zh-CN" altLang="en-US" sz="2000" b="1">
                <a:solidFill>
                  <a:srgbClr val="800000"/>
                </a:solidFill>
              </a:rPr>
              <a:t>片</a:t>
            </a:r>
            <a:r>
              <a:rPr lang="en-US" altLang="zh-CN" sz="2000" b="1">
                <a:solidFill>
                  <a:srgbClr val="800000"/>
                </a:solidFill>
              </a:rPr>
              <a:t>MRAM</a:t>
            </a:r>
            <a:r>
              <a:rPr lang="zh-CN" altLang="en-US" sz="2000" b="1">
                <a:solidFill>
                  <a:srgbClr val="800000"/>
                </a:solidFill>
              </a:rPr>
              <a:t>并行</a:t>
            </a:r>
          </a:p>
        </p:txBody>
      </p:sp>
    </p:spTree>
    <p:extLst>
      <p:ext uri="{BB962C8B-B14F-4D97-AF65-F5344CB8AC3E}">
        <p14:creationId xmlns:p14="http://schemas.microsoft.com/office/powerpoint/2010/main" val="1310689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grpId="1" nodeType="clickEffect">
                                  <p:stCondLst>
                                    <p:cond delay="0"/>
                                  </p:stCondLst>
                                  <p:childTnLst>
                                    <p:animEffect transition="out" filter="blinds(horizontal)">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3" presetClass="exit" presetSubtype="10" fill="hold" nodeType="withEffect">
                                  <p:stCondLst>
                                    <p:cond delay="0"/>
                                  </p:stCondLst>
                                  <p:childTnLst>
                                    <p:animEffect transition="out" filter="blinds(horizontal)">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3" presetClass="exit" presetSubtype="10" fill="hold" grpId="1" nodeType="withEffect">
                                  <p:stCondLst>
                                    <p:cond delay="0"/>
                                  </p:stCondLst>
                                  <p:childTnLst>
                                    <p:animEffect transition="out" filter="blinds(horizontal)">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3" presetClass="entr" presetSubtype="1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par>
                                <p:cTn id="28" presetID="3" presetClass="entr" presetSubtype="1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linds(horizontal)">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p:bldP spid="8" grpId="1"/>
      <p:bldP spid="9"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3" descr="E:\MyDesktop\图\完整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88" y="1635983"/>
            <a:ext cx="6589712"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712788" y="1153383"/>
            <a:ext cx="45926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457200" indent="-457200">
              <a:buFont typeface="Wingdings" panose="05000000000000000000" pitchFamily="2" charset="2"/>
              <a:buChar char="Ø"/>
            </a:pPr>
            <a:r>
              <a:rPr lang="zh-CN" altLang="en-US" sz="2800" b="1" dirty="0">
                <a:solidFill>
                  <a:schemeClr val="accent6"/>
                </a:solidFill>
              </a:rPr>
              <a:t>统一混合主存</a:t>
            </a:r>
            <a:r>
              <a:rPr lang="zh-CN" altLang="en-US" sz="2800" b="1" dirty="0" smtClean="0">
                <a:solidFill>
                  <a:schemeClr val="accent6"/>
                </a:solidFill>
              </a:rPr>
              <a:t>原型展示</a:t>
            </a:r>
            <a:endParaRPr lang="zh-CN" altLang="en-US" sz="2800" b="1" dirty="0">
              <a:solidFill>
                <a:srgbClr val="3333CC"/>
              </a:solidFill>
              <a:latin typeface="Tahoma" pitchFamily="34" charset="0"/>
              <a:ea typeface="楷体" pitchFamily="49" charset="-122"/>
            </a:endParaRPr>
          </a:p>
        </p:txBody>
      </p:sp>
      <p:sp>
        <p:nvSpPr>
          <p:cNvPr id="5" name="矩形 4"/>
          <p:cNvSpPr/>
          <p:nvPr/>
        </p:nvSpPr>
        <p:spPr>
          <a:xfrm>
            <a:off x="5305425" y="1628045"/>
            <a:ext cx="1322388" cy="1730375"/>
          </a:xfrm>
          <a:prstGeom prst="rect">
            <a:avLst/>
          </a:prstGeom>
          <a:noFill/>
          <a:ln w="38100">
            <a:solidFill>
              <a:srgbClr val="FE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cxnSp>
        <p:nvCxnSpPr>
          <p:cNvPr id="6" name="直接箭头连接符 5"/>
          <p:cNvCxnSpPr/>
          <p:nvPr/>
        </p:nvCxnSpPr>
        <p:spPr>
          <a:xfrm flipV="1">
            <a:off x="6642100" y="1613758"/>
            <a:ext cx="731838" cy="352425"/>
          </a:xfrm>
          <a:prstGeom prst="straightConnector1">
            <a:avLst/>
          </a:prstGeom>
          <a:ln w="28575">
            <a:solidFill>
              <a:srgbClr val="FE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11"/>
          <p:cNvSpPr txBox="1">
            <a:spLocks noChangeArrowheads="1"/>
          </p:cNvSpPr>
          <p:nvPr/>
        </p:nvSpPr>
        <p:spPr bwMode="auto">
          <a:xfrm>
            <a:off x="7373938" y="1347058"/>
            <a:ext cx="1731962" cy="2492990"/>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buFont typeface="Wingdings" pitchFamily="2" charset="2"/>
              <a:buNone/>
            </a:pPr>
            <a:r>
              <a:rPr lang="en-US" altLang="zh-CN" sz="2000" b="1" dirty="0"/>
              <a:t>MRAM</a:t>
            </a:r>
            <a:r>
              <a:rPr lang="zh-CN" altLang="en-US" sz="2000" b="1" dirty="0"/>
              <a:t>子</a:t>
            </a:r>
            <a:r>
              <a:rPr lang="zh-CN" altLang="en-US" sz="2000" b="1" dirty="0" smtClean="0"/>
              <a:t>板</a:t>
            </a:r>
            <a:endParaRPr lang="en-US" altLang="zh-CN" sz="2000" b="1" dirty="0" smtClean="0"/>
          </a:p>
          <a:p>
            <a:pPr>
              <a:buFont typeface="Wingdings" pitchFamily="2" charset="2"/>
              <a:buNone/>
            </a:pPr>
            <a:endParaRPr lang="en-US" altLang="zh-CN" sz="2000" b="1" dirty="0" smtClean="0"/>
          </a:p>
          <a:p>
            <a:pPr>
              <a:buFont typeface="Wingdings" pitchFamily="2" charset="2"/>
              <a:buNone/>
            </a:pPr>
            <a:r>
              <a:rPr lang="zh-CN" altLang="en-US" sz="2000" b="1" dirty="0" smtClean="0">
                <a:solidFill>
                  <a:schemeClr val="accent6"/>
                </a:solidFill>
              </a:rPr>
              <a:t>主芯片：</a:t>
            </a:r>
            <a:r>
              <a:rPr lang="en-US" altLang="zh-CN" sz="2000" b="1" dirty="0" smtClean="0">
                <a:solidFill>
                  <a:schemeClr val="accent6"/>
                </a:solidFill>
              </a:rPr>
              <a:t>Spartan6 </a:t>
            </a:r>
            <a:r>
              <a:rPr lang="en-US" altLang="zh-CN" sz="2000" b="1" dirty="0">
                <a:solidFill>
                  <a:schemeClr val="accent6"/>
                </a:solidFill>
              </a:rPr>
              <a:t>FPGA</a:t>
            </a:r>
          </a:p>
          <a:p>
            <a:pPr>
              <a:buFont typeface="Wingdings" pitchFamily="2" charset="2"/>
              <a:buNone/>
            </a:pPr>
            <a:endParaRPr lang="en-US" altLang="zh-CN" sz="2000" b="1" dirty="0" smtClean="0"/>
          </a:p>
          <a:p>
            <a:pPr>
              <a:buFont typeface="Wingdings" pitchFamily="2" charset="2"/>
              <a:buNone/>
            </a:pPr>
            <a:r>
              <a:rPr lang="en-US" altLang="zh-CN" b="1" dirty="0" smtClean="0">
                <a:solidFill>
                  <a:srgbClr val="FF0000"/>
                </a:solidFill>
              </a:rPr>
              <a:t>3</a:t>
            </a:r>
            <a:r>
              <a:rPr lang="zh-CN" altLang="en-US" b="1" dirty="0" smtClean="0">
                <a:solidFill>
                  <a:srgbClr val="FF0000"/>
                </a:solidFill>
              </a:rPr>
              <a:t>组</a:t>
            </a:r>
            <a:r>
              <a:rPr lang="en-US" altLang="zh-CN" b="1" dirty="0" smtClean="0">
                <a:solidFill>
                  <a:srgbClr val="FF0000"/>
                </a:solidFill>
              </a:rPr>
              <a:t>4</a:t>
            </a:r>
            <a:r>
              <a:rPr lang="zh-CN" altLang="en-US" b="1" dirty="0" smtClean="0">
                <a:solidFill>
                  <a:srgbClr val="FF0000"/>
                </a:solidFill>
              </a:rPr>
              <a:t>片共计</a:t>
            </a:r>
            <a:r>
              <a:rPr lang="en-US" altLang="zh-CN" b="1" dirty="0" smtClean="0">
                <a:solidFill>
                  <a:srgbClr val="FF0000"/>
                </a:solidFill>
              </a:rPr>
              <a:t>12</a:t>
            </a:r>
            <a:r>
              <a:rPr lang="zh-CN" altLang="en-US" b="1" dirty="0" smtClean="0">
                <a:solidFill>
                  <a:srgbClr val="FF0000"/>
                </a:solidFill>
              </a:rPr>
              <a:t>片</a:t>
            </a:r>
            <a:r>
              <a:rPr lang="en-US" altLang="zh-CN" b="1" dirty="0" smtClean="0">
                <a:solidFill>
                  <a:srgbClr val="FF0000"/>
                </a:solidFill>
              </a:rPr>
              <a:t>MRAM</a:t>
            </a:r>
            <a:r>
              <a:rPr lang="zh-CN" altLang="en-US" b="1" dirty="0" smtClean="0">
                <a:solidFill>
                  <a:srgbClr val="FF0000"/>
                </a:solidFill>
              </a:rPr>
              <a:t>并行</a:t>
            </a:r>
            <a:endParaRPr lang="zh-CN" altLang="en-US" b="1" dirty="0">
              <a:solidFill>
                <a:srgbClr val="FF0000"/>
              </a:solidFill>
            </a:endParaRPr>
          </a:p>
        </p:txBody>
      </p:sp>
      <p:sp>
        <p:nvSpPr>
          <p:cNvPr id="8" name="矩形 7"/>
          <p:cNvSpPr/>
          <p:nvPr/>
        </p:nvSpPr>
        <p:spPr>
          <a:xfrm>
            <a:off x="4121150" y="3809270"/>
            <a:ext cx="620713" cy="660400"/>
          </a:xfrm>
          <a:prstGeom prst="rect">
            <a:avLst/>
          </a:prstGeom>
          <a:noFill/>
          <a:ln w="38100">
            <a:solidFill>
              <a:srgbClr val="FE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cxnSp>
        <p:nvCxnSpPr>
          <p:cNvPr id="9" name="直接箭头连接符 8"/>
          <p:cNvCxnSpPr>
            <a:stCxn id="8" idx="1"/>
            <a:endCxn id="10" idx="3"/>
          </p:cNvCxnSpPr>
          <p:nvPr/>
        </p:nvCxnSpPr>
        <p:spPr>
          <a:xfrm flipH="1" flipV="1">
            <a:off x="1841500" y="3760663"/>
            <a:ext cx="2279650" cy="378807"/>
          </a:xfrm>
          <a:prstGeom prst="straightConnector1">
            <a:avLst/>
          </a:prstGeom>
          <a:ln w="28575">
            <a:solidFill>
              <a:srgbClr val="FE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22"/>
          <p:cNvSpPr txBox="1">
            <a:spLocks noChangeArrowheads="1"/>
          </p:cNvSpPr>
          <p:nvPr/>
        </p:nvSpPr>
        <p:spPr bwMode="auto">
          <a:xfrm>
            <a:off x="0" y="2975833"/>
            <a:ext cx="1841500" cy="1569660"/>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buFont typeface="Wingdings" pitchFamily="2" charset="2"/>
              <a:buNone/>
            </a:pPr>
            <a:r>
              <a:rPr lang="en-US" altLang="zh-CN" sz="2000" b="1" dirty="0" smtClean="0"/>
              <a:t>   </a:t>
            </a:r>
            <a:r>
              <a:rPr lang="en-US" altLang="zh-CN" sz="2000" b="1" dirty="0" err="1" smtClean="0"/>
              <a:t>Zynq</a:t>
            </a:r>
            <a:r>
              <a:rPr lang="zh-CN" altLang="en-US" sz="2000" b="1" dirty="0" smtClean="0"/>
              <a:t>处理器</a:t>
            </a:r>
            <a:endParaRPr lang="en-US" altLang="zh-CN" sz="2000" b="1" dirty="0" smtClean="0"/>
          </a:p>
          <a:p>
            <a:pPr algn="ctr">
              <a:buFont typeface="Wingdings" pitchFamily="2" charset="2"/>
              <a:buNone/>
            </a:pPr>
            <a:r>
              <a:rPr lang="zh-CN" altLang="en-US" sz="2000" b="1" dirty="0" smtClean="0"/>
              <a:t>（</a:t>
            </a:r>
            <a:r>
              <a:rPr lang="en-US" altLang="zh-CN" b="1" dirty="0"/>
              <a:t>ZynqXC7Z03</a:t>
            </a:r>
            <a:r>
              <a:rPr lang="zh-CN" altLang="en-US" sz="2000" b="1" dirty="0" smtClean="0"/>
              <a:t>）</a:t>
            </a:r>
            <a:endParaRPr lang="en-US" altLang="zh-CN" sz="2000" b="1" dirty="0" smtClean="0"/>
          </a:p>
          <a:p>
            <a:pPr>
              <a:buFont typeface="Wingdings" pitchFamily="2" charset="2"/>
              <a:buNone/>
            </a:pPr>
            <a:endParaRPr lang="en-US" altLang="zh-CN" sz="2000" b="1" dirty="0" smtClean="0"/>
          </a:p>
          <a:p>
            <a:pPr>
              <a:buFont typeface="Wingdings" pitchFamily="2" charset="2"/>
              <a:buNone/>
            </a:pPr>
            <a:r>
              <a:rPr lang="zh-CN" altLang="en-US" b="1" dirty="0" smtClean="0">
                <a:solidFill>
                  <a:srgbClr val="FF0000"/>
                </a:solidFill>
              </a:rPr>
              <a:t>利用</a:t>
            </a:r>
            <a:r>
              <a:rPr lang="en-US" altLang="zh-CN" b="1" dirty="0" smtClean="0">
                <a:solidFill>
                  <a:srgbClr val="FF0000"/>
                </a:solidFill>
              </a:rPr>
              <a:t>FPGA</a:t>
            </a:r>
            <a:r>
              <a:rPr lang="zh-CN" altLang="en-US" b="1" dirty="0" smtClean="0">
                <a:solidFill>
                  <a:srgbClr val="FF0000"/>
                </a:solidFill>
              </a:rPr>
              <a:t>实现混合存储控制器</a:t>
            </a:r>
            <a:endParaRPr lang="zh-CN" altLang="en-US" b="1" dirty="0">
              <a:solidFill>
                <a:srgbClr val="FF0000"/>
              </a:solidFill>
            </a:endParaRPr>
          </a:p>
        </p:txBody>
      </p:sp>
      <p:sp>
        <p:nvSpPr>
          <p:cNvPr id="11" name="TextBox 23"/>
          <p:cNvSpPr txBox="1">
            <a:spLocks noChangeArrowheads="1"/>
          </p:cNvSpPr>
          <p:nvPr/>
        </p:nvSpPr>
        <p:spPr bwMode="auto">
          <a:xfrm>
            <a:off x="1957388" y="4695095"/>
            <a:ext cx="4778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buFont typeface="Wingdings" pitchFamily="2" charset="2"/>
              <a:buNone/>
            </a:pPr>
            <a:r>
              <a:rPr lang="zh-CN" altLang="en-US" sz="2000" b="1" dirty="0"/>
              <a:t>底板</a:t>
            </a:r>
          </a:p>
        </p:txBody>
      </p:sp>
      <p:sp>
        <p:nvSpPr>
          <p:cNvPr id="12" name="标题 1"/>
          <p:cNvSpPr txBox="1">
            <a:spLocks/>
          </p:cNvSpPr>
          <p:nvPr/>
        </p:nvSpPr>
        <p:spPr bwMode="auto">
          <a:xfrm>
            <a:off x="476250" y="242158"/>
            <a:ext cx="8515350"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rgbClr val="990000"/>
                </a:solidFill>
                <a:latin typeface="+mj-lt"/>
                <a:ea typeface="+mj-ea"/>
                <a:cs typeface="+mj-cs"/>
              </a:defRPr>
            </a:lvl1pPr>
            <a:lvl2pPr algn="ctr" rtl="0" eaLnBrk="0" fontAlgn="base" hangingPunct="0">
              <a:spcBef>
                <a:spcPct val="0"/>
              </a:spcBef>
              <a:spcAft>
                <a:spcPct val="0"/>
              </a:spcAft>
              <a:defRPr sz="3600" b="1">
                <a:solidFill>
                  <a:srgbClr val="990000"/>
                </a:solidFill>
                <a:latin typeface="Times New Roman" pitchFamily="18" charset="0"/>
                <a:ea typeface="宋体" pitchFamily="2" charset="-122"/>
              </a:defRPr>
            </a:lvl2pPr>
            <a:lvl3pPr algn="ctr" rtl="0" eaLnBrk="0" fontAlgn="base" hangingPunct="0">
              <a:spcBef>
                <a:spcPct val="0"/>
              </a:spcBef>
              <a:spcAft>
                <a:spcPct val="0"/>
              </a:spcAft>
              <a:defRPr sz="3600" b="1">
                <a:solidFill>
                  <a:srgbClr val="990000"/>
                </a:solidFill>
                <a:latin typeface="Times New Roman" pitchFamily="18" charset="0"/>
                <a:ea typeface="宋体" pitchFamily="2" charset="-122"/>
              </a:defRPr>
            </a:lvl3pPr>
            <a:lvl4pPr algn="ctr" rtl="0" eaLnBrk="0" fontAlgn="base" hangingPunct="0">
              <a:spcBef>
                <a:spcPct val="0"/>
              </a:spcBef>
              <a:spcAft>
                <a:spcPct val="0"/>
              </a:spcAft>
              <a:defRPr sz="3600" b="1">
                <a:solidFill>
                  <a:srgbClr val="990000"/>
                </a:solidFill>
                <a:latin typeface="Times New Roman" pitchFamily="18" charset="0"/>
                <a:ea typeface="宋体" pitchFamily="2" charset="-122"/>
              </a:defRPr>
            </a:lvl4pPr>
            <a:lvl5pPr algn="ctr" rtl="0" eaLnBrk="0" fontAlgn="base" hangingPunct="0">
              <a:spcBef>
                <a:spcPct val="0"/>
              </a:spcBef>
              <a:spcAft>
                <a:spcPct val="0"/>
              </a:spcAft>
              <a:defRPr sz="3600" b="1">
                <a:solidFill>
                  <a:srgbClr val="990000"/>
                </a:solidFill>
                <a:latin typeface="Times New Roman" pitchFamily="18" charset="0"/>
                <a:ea typeface="宋体" pitchFamily="2" charset="-122"/>
              </a:defRPr>
            </a:lvl5pPr>
            <a:lvl6pPr marL="457200" algn="ctr" rtl="0" fontAlgn="base">
              <a:spcBef>
                <a:spcPct val="0"/>
              </a:spcBef>
              <a:spcAft>
                <a:spcPct val="0"/>
              </a:spcAft>
              <a:defRPr sz="3600" b="1">
                <a:solidFill>
                  <a:srgbClr val="990000"/>
                </a:solidFill>
                <a:latin typeface="Times New Roman" pitchFamily="18" charset="0"/>
                <a:ea typeface="宋体" pitchFamily="2" charset="-122"/>
              </a:defRPr>
            </a:lvl6pPr>
            <a:lvl7pPr marL="914400" algn="ctr" rtl="0" fontAlgn="base">
              <a:spcBef>
                <a:spcPct val="0"/>
              </a:spcBef>
              <a:spcAft>
                <a:spcPct val="0"/>
              </a:spcAft>
              <a:defRPr sz="3600" b="1">
                <a:solidFill>
                  <a:srgbClr val="990000"/>
                </a:solidFill>
                <a:latin typeface="Times New Roman" pitchFamily="18" charset="0"/>
                <a:ea typeface="宋体" pitchFamily="2" charset="-122"/>
              </a:defRPr>
            </a:lvl7pPr>
            <a:lvl8pPr marL="1371600" algn="ctr" rtl="0" fontAlgn="base">
              <a:spcBef>
                <a:spcPct val="0"/>
              </a:spcBef>
              <a:spcAft>
                <a:spcPct val="0"/>
              </a:spcAft>
              <a:defRPr sz="3600" b="1">
                <a:solidFill>
                  <a:srgbClr val="990000"/>
                </a:solidFill>
                <a:latin typeface="Times New Roman" pitchFamily="18" charset="0"/>
                <a:ea typeface="宋体" pitchFamily="2" charset="-122"/>
              </a:defRPr>
            </a:lvl8pPr>
            <a:lvl9pPr marL="1828800" algn="ctr" rtl="0" fontAlgn="base">
              <a:spcBef>
                <a:spcPct val="0"/>
              </a:spcBef>
              <a:spcAft>
                <a:spcPct val="0"/>
              </a:spcAft>
              <a:defRPr sz="3600" b="1">
                <a:solidFill>
                  <a:srgbClr val="990000"/>
                </a:solidFill>
                <a:latin typeface="Times New Roman" pitchFamily="18" charset="0"/>
                <a:ea typeface="宋体" pitchFamily="2" charset="-122"/>
              </a:defRPr>
            </a:lvl9pPr>
          </a:lstStyle>
          <a:p>
            <a:r>
              <a:rPr lang="zh-CN" altLang="en-US" sz="2800" dirty="0" smtClean="0"/>
              <a:t>原型硬件展示</a:t>
            </a:r>
            <a:endParaRPr lang="zh-CN" altLang="en-US" sz="2800" dirty="0"/>
          </a:p>
        </p:txBody>
      </p:sp>
      <p:sp>
        <p:nvSpPr>
          <p:cNvPr id="13" name="TextBox 22"/>
          <p:cNvSpPr txBox="1">
            <a:spLocks noChangeArrowheads="1"/>
          </p:cNvSpPr>
          <p:nvPr/>
        </p:nvSpPr>
        <p:spPr bwMode="auto">
          <a:xfrm>
            <a:off x="101600" y="5769833"/>
            <a:ext cx="2184400" cy="369332"/>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buFont typeface="Wingdings" pitchFamily="2" charset="2"/>
              <a:buNone/>
            </a:pPr>
            <a:r>
              <a:rPr lang="zh-CN" altLang="en-US" b="1" dirty="0" smtClean="0">
                <a:solidFill>
                  <a:srgbClr val="FF0000"/>
                </a:solidFill>
              </a:rPr>
              <a:t>提供</a:t>
            </a:r>
            <a:r>
              <a:rPr lang="en-US" altLang="zh-CN" b="1" dirty="0" smtClean="0">
                <a:solidFill>
                  <a:srgbClr val="FF0000"/>
                </a:solidFill>
              </a:rPr>
              <a:t>4</a:t>
            </a:r>
            <a:r>
              <a:rPr lang="zh-CN" altLang="en-US" b="1" dirty="0" smtClean="0">
                <a:solidFill>
                  <a:srgbClr val="FF0000"/>
                </a:solidFill>
              </a:rPr>
              <a:t>个</a:t>
            </a:r>
            <a:r>
              <a:rPr lang="en-US" altLang="zh-CN" b="1" dirty="0" smtClean="0">
                <a:solidFill>
                  <a:srgbClr val="FF0000"/>
                </a:solidFill>
              </a:rPr>
              <a:t>DIMM</a:t>
            </a:r>
            <a:r>
              <a:rPr lang="zh-CN" altLang="en-US" b="1" dirty="0" smtClean="0">
                <a:solidFill>
                  <a:srgbClr val="FF0000"/>
                </a:solidFill>
              </a:rPr>
              <a:t>插槽</a:t>
            </a:r>
            <a:endParaRPr lang="zh-CN" altLang="en-US" b="1" dirty="0">
              <a:solidFill>
                <a:srgbClr val="FF0000"/>
              </a:solidFill>
            </a:endParaRPr>
          </a:p>
        </p:txBody>
      </p:sp>
      <p:sp>
        <p:nvSpPr>
          <p:cNvPr id="14" name="TextBox 22"/>
          <p:cNvSpPr txBox="1">
            <a:spLocks noChangeArrowheads="1"/>
          </p:cNvSpPr>
          <p:nvPr/>
        </p:nvSpPr>
        <p:spPr bwMode="auto">
          <a:xfrm>
            <a:off x="6694488" y="5737567"/>
            <a:ext cx="2184400" cy="369332"/>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buFont typeface="Wingdings" pitchFamily="2" charset="2"/>
              <a:buNone/>
            </a:pPr>
            <a:r>
              <a:rPr lang="zh-CN" altLang="en-US" b="1" dirty="0" smtClean="0">
                <a:solidFill>
                  <a:srgbClr val="FF0000"/>
                </a:solidFill>
              </a:rPr>
              <a:t>实现</a:t>
            </a:r>
            <a:r>
              <a:rPr lang="en-US" altLang="zh-CN" b="1" dirty="0" smtClean="0">
                <a:solidFill>
                  <a:srgbClr val="FF0000"/>
                </a:solidFill>
              </a:rPr>
              <a:t>4</a:t>
            </a:r>
            <a:r>
              <a:rPr lang="zh-CN" altLang="en-US" b="1" dirty="0" smtClean="0">
                <a:solidFill>
                  <a:srgbClr val="FF0000"/>
                </a:solidFill>
              </a:rPr>
              <a:t>块子板可并行</a:t>
            </a:r>
            <a:endParaRPr lang="zh-CN" altLang="en-US" b="1" dirty="0">
              <a:solidFill>
                <a:srgbClr val="FF0000"/>
              </a:solidFill>
            </a:endParaRPr>
          </a:p>
        </p:txBody>
      </p:sp>
    </p:spTree>
    <p:extLst>
      <p:ext uri="{BB962C8B-B14F-4D97-AF65-F5344CB8AC3E}">
        <p14:creationId xmlns:p14="http://schemas.microsoft.com/office/powerpoint/2010/main" val="2621641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250"/>
                                  </p:stCondLst>
                                  <p:childTnLst>
                                    <p:set>
                                      <p:cBhvr>
                                        <p:cTn id="8" dur="1" fill="hold">
                                          <p:stCondLst>
                                            <p:cond delay="0"/>
                                          </p:stCondLst>
                                        </p:cTn>
                                        <p:tgtEl>
                                          <p:spTgt spid="9"/>
                                        </p:tgtEl>
                                        <p:attrNameLst>
                                          <p:attrName>style.visibility</p:attrName>
                                        </p:attrNameLst>
                                      </p:cBhvr>
                                      <p:to>
                                        <p:strVal val="visible"/>
                                      </p:to>
                                    </p:set>
                                  </p:childTnLst>
                                </p:cTn>
                              </p:par>
                              <p:par>
                                <p:cTn id="9" presetID="6" presetClass="entr" presetSubtype="16"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circle(in)">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6" presetClass="entr" presetSubtype="21" fill="hold" nodeType="with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par>
                                <p:cTn id="20" presetID="6" presetClass="entr" presetSubtype="16" fill="hold" grpId="0"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7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22" presetClass="entr" presetSubtype="4" fill="hold" grpId="0" nodeType="withEffect">
                                  <p:stCondLst>
                                    <p:cond delay="25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00"/>
                                        <p:tgtEl>
                                          <p:spTgt spid="13"/>
                                        </p:tgtEl>
                                      </p:cBhvr>
                                    </p:animEffect>
                                  </p:childTnLst>
                                </p:cTn>
                              </p:par>
                              <p:par>
                                <p:cTn id="31" presetID="22" presetClass="entr" presetSubtype="4" fill="hold" grpId="0" nodeType="withEffect">
                                  <p:stCondLst>
                                    <p:cond delay="25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ChangeArrowheads="1"/>
          </p:cNvSpPr>
          <p:nvPr/>
        </p:nvSpPr>
        <p:spPr bwMode="auto">
          <a:xfrm>
            <a:off x="842963" y="1174878"/>
            <a:ext cx="7534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457200" indent="-457200">
              <a:buFont typeface="Wingdings" panose="05000000000000000000" pitchFamily="2" charset="2"/>
              <a:buChar char="Ø"/>
            </a:pPr>
            <a:r>
              <a:rPr lang="zh-CN" altLang="en-US" sz="2800" b="1" dirty="0" smtClean="0">
                <a:solidFill>
                  <a:srgbClr val="3333CC"/>
                </a:solidFill>
                <a:latin typeface="Tahoma" pitchFamily="34" charset="0"/>
                <a:ea typeface="楷体" pitchFamily="49" charset="-122"/>
              </a:rPr>
              <a:t>读操作过程</a:t>
            </a:r>
            <a:r>
              <a:rPr lang="zh-CN" altLang="en-US" sz="2400" b="1" dirty="0" smtClean="0">
                <a:solidFill>
                  <a:schemeClr val="bg1"/>
                </a:solidFill>
                <a:latin typeface="Tahoma" pitchFamily="34" charset="0"/>
                <a:ea typeface="楷体" pitchFamily="49" charset="-122"/>
              </a:rPr>
              <a:t>（</a:t>
            </a:r>
            <a:r>
              <a:rPr lang="en-US" altLang="zh-CN" sz="2400" b="1" dirty="0">
                <a:solidFill>
                  <a:schemeClr val="bg1"/>
                </a:solidFill>
                <a:latin typeface="Tahoma" pitchFamily="34" charset="0"/>
                <a:ea typeface="楷体" pitchFamily="49" charset="-122"/>
              </a:rPr>
              <a:t>768bits</a:t>
            </a:r>
            <a:r>
              <a:rPr lang="zh-CN" altLang="en-US" sz="2400" b="1" dirty="0">
                <a:solidFill>
                  <a:schemeClr val="bg1"/>
                </a:solidFill>
                <a:latin typeface="Tahoma" pitchFamily="34" charset="0"/>
                <a:ea typeface="楷体" pitchFamily="49" charset="-122"/>
              </a:rPr>
              <a:t>位</a:t>
            </a:r>
            <a:r>
              <a:rPr lang="zh-CN" altLang="en-US" sz="2400" b="1" dirty="0" smtClean="0">
                <a:solidFill>
                  <a:schemeClr val="bg1"/>
                </a:solidFill>
                <a:latin typeface="Tahoma" pitchFamily="34" charset="0"/>
                <a:ea typeface="楷体" pitchFamily="49" charset="-122"/>
              </a:rPr>
              <a:t>宽）</a:t>
            </a:r>
            <a:endParaRPr lang="zh-CN" altLang="en-US" sz="2400" b="1" dirty="0">
              <a:solidFill>
                <a:schemeClr val="bg1"/>
              </a:solidFill>
              <a:latin typeface="Tahoma" pitchFamily="34" charset="0"/>
              <a:ea typeface="楷体" pitchFamily="49" charset="-122"/>
            </a:endParaRPr>
          </a:p>
        </p:txBody>
      </p:sp>
      <p:pic>
        <p:nvPicPr>
          <p:cNvPr id="4" name="Picture 13" descr="E:\MyDesktop\图\完整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8" y="1759078"/>
            <a:ext cx="6589712"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101850" y="2302003"/>
            <a:ext cx="163513" cy="147637"/>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6" name="矩形 5"/>
          <p:cNvSpPr/>
          <p:nvPr/>
        </p:nvSpPr>
        <p:spPr>
          <a:xfrm>
            <a:off x="4940300" y="2359153"/>
            <a:ext cx="163513" cy="147637"/>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7" name="矩形 6"/>
          <p:cNvSpPr/>
          <p:nvPr/>
        </p:nvSpPr>
        <p:spPr>
          <a:xfrm>
            <a:off x="1844675" y="6064378"/>
            <a:ext cx="163513" cy="147637"/>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8" name="矩形 7"/>
          <p:cNvSpPr/>
          <p:nvPr/>
        </p:nvSpPr>
        <p:spPr>
          <a:xfrm>
            <a:off x="4711700" y="6007228"/>
            <a:ext cx="163513" cy="147637"/>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9" name="矩形 8"/>
          <p:cNvSpPr/>
          <p:nvPr/>
        </p:nvSpPr>
        <p:spPr>
          <a:xfrm>
            <a:off x="2330450" y="2663953"/>
            <a:ext cx="163513" cy="147637"/>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10" name="矩形 9"/>
          <p:cNvSpPr/>
          <p:nvPr/>
        </p:nvSpPr>
        <p:spPr>
          <a:xfrm>
            <a:off x="2339975" y="2878265"/>
            <a:ext cx="163513" cy="147638"/>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11" name="矩形 10"/>
          <p:cNvSpPr/>
          <p:nvPr/>
        </p:nvSpPr>
        <p:spPr>
          <a:xfrm>
            <a:off x="1839913" y="2325815"/>
            <a:ext cx="163512" cy="147638"/>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12" name="矩形 11"/>
          <p:cNvSpPr/>
          <p:nvPr/>
        </p:nvSpPr>
        <p:spPr>
          <a:xfrm>
            <a:off x="1568450" y="2592515"/>
            <a:ext cx="163513" cy="147638"/>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13" name="矩形 12"/>
          <p:cNvSpPr/>
          <p:nvPr/>
        </p:nvSpPr>
        <p:spPr>
          <a:xfrm>
            <a:off x="1568450" y="2840165"/>
            <a:ext cx="163513" cy="147638"/>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14" name="矩形 13"/>
          <p:cNvSpPr/>
          <p:nvPr/>
        </p:nvSpPr>
        <p:spPr>
          <a:xfrm>
            <a:off x="5187950" y="2670303"/>
            <a:ext cx="163513" cy="147637"/>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15" name="矩形 14"/>
          <p:cNvSpPr/>
          <p:nvPr/>
        </p:nvSpPr>
        <p:spPr>
          <a:xfrm>
            <a:off x="5197475" y="2884615"/>
            <a:ext cx="163513" cy="147638"/>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16" name="矩形 15"/>
          <p:cNvSpPr/>
          <p:nvPr/>
        </p:nvSpPr>
        <p:spPr>
          <a:xfrm>
            <a:off x="4697413" y="2332165"/>
            <a:ext cx="163512" cy="147638"/>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17" name="矩形 16"/>
          <p:cNvSpPr/>
          <p:nvPr/>
        </p:nvSpPr>
        <p:spPr>
          <a:xfrm>
            <a:off x="4425950" y="2598865"/>
            <a:ext cx="163513" cy="147638"/>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18" name="矩形 17"/>
          <p:cNvSpPr/>
          <p:nvPr/>
        </p:nvSpPr>
        <p:spPr>
          <a:xfrm>
            <a:off x="4425950" y="2846515"/>
            <a:ext cx="163513" cy="147638"/>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19" name="矩形 18"/>
          <p:cNvSpPr/>
          <p:nvPr/>
        </p:nvSpPr>
        <p:spPr>
          <a:xfrm>
            <a:off x="2336800" y="5527803"/>
            <a:ext cx="163513" cy="147637"/>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0" name="矩形 19"/>
          <p:cNvSpPr/>
          <p:nvPr/>
        </p:nvSpPr>
        <p:spPr>
          <a:xfrm>
            <a:off x="2346325" y="5754815"/>
            <a:ext cx="163513" cy="147638"/>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1" name="矩形 20"/>
          <p:cNvSpPr/>
          <p:nvPr/>
        </p:nvSpPr>
        <p:spPr>
          <a:xfrm>
            <a:off x="2100263" y="6040565"/>
            <a:ext cx="163512" cy="147638"/>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2" name="矩形 21"/>
          <p:cNvSpPr/>
          <p:nvPr/>
        </p:nvSpPr>
        <p:spPr>
          <a:xfrm>
            <a:off x="1587500" y="5481765"/>
            <a:ext cx="163513" cy="147638"/>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3" name="矩形 22"/>
          <p:cNvSpPr/>
          <p:nvPr/>
        </p:nvSpPr>
        <p:spPr>
          <a:xfrm>
            <a:off x="1587500" y="5729415"/>
            <a:ext cx="163513" cy="147638"/>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4" name="矩形 23"/>
          <p:cNvSpPr/>
          <p:nvPr/>
        </p:nvSpPr>
        <p:spPr>
          <a:xfrm>
            <a:off x="5162550" y="5508753"/>
            <a:ext cx="163513" cy="147637"/>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5" name="矩形 24"/>
          <p:cNvSpPr/>
          <p:nvPr/>
        </p:nvSpPr>
        <p:spPr>
          <a:xfrm>
            <a:off x="5172075" y="5735765"/>
            <a:ext cx="163513" cy="147638"/>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6" name="矩形 25"/>
          <p:cNvSpPr/>
          <p:nvPr/>
        </p:nvSpPr>
        <p:spPr>
          <a:xfrm>
            <a:off x="4926013" y="6021515"/>
            <a:ext cx="163512" cy="147638"/>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7" name="矩形 26"/>
          <p:cNvSpPr/>
          <p:nvPr/>
        </p:nvSpPr>
        <p:spPr>
          <a:xfrm>
            <a:off x="4413250" y="5462715"/>
            <a:ext cx="163513" cy="147638"/>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8" name="矩形 27"/>
          <p:cNvSpPr/>
          <p:nvPr/>
        </p:nvSpPr>
        <p:spPr>
          <a:xfrm>
            <a:off x="4413250" y="5710365"/>
            <a:ext cx="163513" cy="147638"/>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9" name="标题 1"/>
          <p:cNvSpPr txBox="1">
            <a:spLocks/>
          </p:cNvSpPr>
          <p:nvPr/>
        </p:nvSpPr>
        <p:spPr bwMode="auto">
          <a:xfrm>
            <a:off x="476250" y="365253"/>
            <a:ext cx="8515350"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rgbClr val="990000"/>
                </a:solidFill>
                <a:latin typeface="+mj-lt"/>
                <a:ea typeface="+mj-ea"/>
                <a:cs typeface="+mj-cs"/>
              </a:defRPr>
            </a:lvl1pPr>
            <a:lvl2pPr algn="ctr" rtl="0" eaLnBrk="0" fontAlgn="base" hangingPunct="0">
              <a:spcBef>
                <a:spcPct val="0"/>
              </a:spcBef>
              <a:spcAft>
                <a:spcPct val="0"/>
              </a:spcAft>
              <a:defRPr sz="3600" b="1">
                <a:solidFill>
                  <a:srgbClr val="990000"/>
                </a:solidFill>
                <a:latin typeface="Times New Roman" pitchFamily="18" charset="0"/>
                <a:ea typeface="宋体" pitchFamily="2" charset="-122"/>
              </a:defRPr>
            </a:lvl2pPr>
            <a:lvl3pPr algn="ctr" rtl="0" eaLnBrk="0" fontAlgn="base" hangingPunct="0">
              <a:spcBef>
                <a:spcPct val="0"/>
              </a:spcBef>
              <a:spcAft>
                <a:spcPct val="0"/>
              </a:spcAft>
              <a:defRPr sz="3600" b="1">
                <a:solidFill>
                  <a:srgbClr val="990000"/>
                </a:solidFill>
                <a:latin typeface="Times New Roman" pitchFamily="18" charset="0"/>
                <a:ea typeface="宋体" pitchFamily="2" charset="-122"/>
              </a:defRPr>
            </a:lvl3pPr>
            <a:lvl4pPr algn="ctr" rtl="0" eaLnBrk="0" fontAlgn="base" hangingPunct="0">
              <a:spcBef>
                <a:spcPct val="0"/>
              </a:spcBef>
              <a:spcAft>
                <a:spcPct val="0"/>
              </a:spcAft>
              <a:defRPr sz="3600" b="1">
                <a:solidFill>
                  <a:srgbClr val="990000"/>
                </a:solidFill>
                <a:latin typeface="Times New Roman" pitchFamily="18" charset="0"/>
                <a:ea typeface="宋体" pitchFamily="2" charset="-122"/>
              </a:defRPr>
            </a:lvl4pPr>
            <a:lvl5pPr algn="ctr" rtl="0" eaLnBrk="0" fontAlgn="base" hangingPunct="0">
              <a:spcBef>
                <a:spcPct val="0"/>
              </a:spcBef>
              <a:spcAft>
                <a:spcPct val="0"/>
              </a:spcAft>
              <a:defRPr sz="3600" b="1">
                <a:solidFill>
                  <a:srgbClr val="990000"/>
                </a:solidFill>
                <a:latin typeface="Times New Roman" pitchFamily="18" charset="0"/>
                <a:ea typeface="宋体" pitchFamily="2" charset="-122"/>
              </a:defRPr>
            </a:lvl5pPr>
            <a:lvl6pPr marL="457200" algn="ctr" rtl="0" fontAlgn="base">
              <a:spcBef>
                <a:spcPct val="0"/>
              </a:spcBef>
              <a:spcAft>
                <a:spcPct val="0"/>
              </a:spcAft>
              <a:defRPr sz="3600" b="1">
                <a:solidFill>
                  <a:srgbClr val="990000"/>
                </a:solidFill>
                <a:latin typeface="Times New Roman" pitchFamily="18" charset="0"/>
                <a:ea typeface="宋体" pitchFamily="2" charset="-122"/>
              </a:defRPr>
            </a:lvl6pPr>
            <a:lvl7pPr marL="914400" algn="ctr" rtl="0" fontAlgn="base">
              <a:spcBef>
                <a:spcPct val="0"/>
              </a:spcBef>
              <a:spcAft>
                <a:spcPct val="0"/>
              </a:spcAft>
              <a:defRPr sz="3600" b="1">
                <a:solidFill>
                  <a:srgbClr val="990000"/>
                </a:solidFill>
                <a:latin typeface="Times New Roman" pitchFamily="18" charset="0"/>
                <a:ea typeface="宋体" pitchFamily="2" charset="-122"/>
              </a:defRPr>
            </a:lvl7pPr>
            <a:lvl8pPr marL="1371600" algn="ctr" rtl="0" fontAlgn="base">
              <a:spcBef>
                <a:spcPct val="0"/>
              </a:spcBef>
              <a:spcAft>
                <a:spcPct val="0"/>
              </a:spcAft>
              <a:defRPr sz="3600" b="1">
                <a:solidFill>
                  <a:srgbClr val="990000"/>
                </a:solidFill>
                <a:latin typeface="Times New Roman" pitchFamily="18" charset="0"/>
                <a:ea typeface="宋体" pitchFamily="2" charset="-122"/>
              </a:defRPr>
            </a:lvl8pPr>
            <a:lvl9pPr marL="1828800" algn="ctr" rtl="0" fontAlgn="base">
              <a:spcBef>
                <a:spcPct val="0"/>
              </a:spcBef>
              <a:spcAft>
                <a:spcPct val="0"/>
              </a:spcAft>
              <a:defRPr sz="3600" b="1">
                <a:solidFill>
                  <a:srgbClr val="990000"/>
                </a:solidFill>
                <a:latin typeface="Times New Roman" pitchFamily="18" charset="0"/>
                <a:ea typeface="宋体" pitchFamily="2" charset="-122"/>
              </a:defRPr>
            </a:lvl9pPr>
          </a:lstStyle>
          <a:p>
            <a:r>
              <a:rPr lang="zh-CN" altLang="en-US" sz="2800" dirty="0" smtClean="0"/>
              <a:t>原型读操作过程示意</a:t>
            </a:r>
            <a:endParaRPr lang="zh-CN" altLang="en-US" sz="2800" dirty="0"/>
          </a:p>
        </p:txBody>
      </p:sp>
      <p:sp>
        <p:nvSpPr>
          <p:cNvPr id="30" name="TextBox 3"/>
          <p:cNvSpPr txBox="1">
            <a:spLocks noChangeArrowheads="1"/>
          </p:cNvSpPr>
          <p:nvPr/>
        </p:nvSpPr>
        <p:spPr bwMode="auto">
          <a:xfrm>
            <a:off x="6388100" y="2611535"/>
            <a:ext cx="2603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000" b="1" dirty="0" smtClean="0">
                <a:solidFill>
                  <a:srgbClr val="C00000"/>
                </a:solidFill>
                <a:latin typeface="Tahoma" pitchFamily="34" charset="0"/>
                <a:ea typeface="楷体" pitchFamily="49" charset="-122"/>
              </a:rPr>
              <a:t>读</a:t>
            </a:r>
            <a:r>
              <a:rPr lang="en-US" altLang="zh-CN" sz="2000" b="1" dirty="0" smtClean="0">
                <a:solidFill>
                  <a:srgbClr val="C00000"/>
                </a:solidFill>
                <a:latin typeface="Tahoma" pitchFamily="34" charset="0"/>
                <a:ea typeface="楷体" pitchFamily="49" charset="-122"/>
              </a:rPr>
              <a:t>MRAM</a:t>
            </a:r>
            <a:r>
              <a:rPr lang="zh-CN" altLang="en-US" sz="2000" b="1" dirty="0" smtClean="0">
                <a:solidFill>
                  <a:srgbClr val="C00000"/>
                </a:solidFill>
                <a:latin typeface="Tahoma" pitchFamily="34" charset="0"/>
                <a:ea typeface="楷体" pitchFamily="49" charset="-122"/>
              </a:rPr>
              <a:t>芯片数据</a:t>
            </a:r>
            <a:endParaRPr lang="zh-CN" altLang="en-US" sz="2000" b="1" dirty="0">
              <a:solidFill>
                <a:srgbClr val="C00000"/>
              </a:solidFill>
              <a:latin typeface="Tahoma" pitchFamily="34" charset="0"/>
              <a:ea typeface="楷体" pitchFamily="49" charset="-122"/>
            </a:endParaRPr>
          </a:p>
        </p:txBody>
      </p:sp>
      <p:sp>
        <p:nvSpPr>
          <p:cNvPr id="31" name="TextBox 3"/>
          <p:cNvSpPr txBox="1">
            <a:spLocks noChangeArrowheads="1"/>
          </p:cNvSpPr>
          <p:nvPr/>
        </p:nvSpPr>
        <p:spPr bwMode="auto">
          <a:xfrm>
            <a:off x="6451600" y="3767235"/>
            <a:ext cx="26035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000" b="1" dirty="0">
                <a:solidFill>
                  <a:srgbClr val="C00000"/>
                </a:solidFill>
                <a:latin typeface="Tahoma" pitchFamily="34" charset="0"/>
                <a:ea typeface="楷体" pitchFamily="49" charset="-122"/>
              </a:rPr>
              <a:t>子板</a:t>
            </a:r>
            <a:r>
              <a:rPr lang="en-US" altLang="zh-CN" sz="2000" b="1" dirty="0">
                <a:solidFill>
                  <a:srgbClr val="C00000"/>
                </a:solidFill>
                <a:latin typeface="Tahoma" pitchFamily="34" charset="0"/>
                <a:ea typeface="楷体" pitchFamily="49" charset="-122"/>
              </a:rPr>
              <a:t>FPGA</a:t>
            </a:r>
            <a:r>
              <a:rPr lang="zh-CN" altLang="en-US" sz="2000" b="1" dirty="0">
                <a:solidFill>
                  <a:srgbClr val="C00000"/>
                </a:solidFill>
                <a:latin typeface="Tahoma" pitchFamily="34" charset="0"/>
                <a:ea typeface="楷体" pitchFamily="49" charset="-122"/>
              </a:rPr>
              <a:t>获取</a:t>
            </a:r>
            <a:r>
              <a:rPr lang="en-US" altLang="zh-CN" sz="2000" b="1" dirty="0">
                <a:solidFill>
                  <a:srgbClr val="C00000"/>
                </a:solidFill>
                <a:latin typeface="Tahoma" pitchFamily="34" charset="0"/>
                <a:ea typeface="楷体" pitchFamily="49" charset="-122"/>
              </a:rPr>
              <a:t>MRAM</a:t>
            </a:r>
            <a:r>
              <a:rPr lang="zh-CN" altLang="en-US" sz="2000" b="1" dirty="0">
                <a:solidFill>
                  <a:srgbClr val="C00000"/>
                </a:solidFill>
                <a:latin typeface="Tahoma" pitchFamily="34" charset="0"/>
                <a:ea typeface="楷体" pitchFamily="49" charset="-122"/>
              </a:rPr>
              <a:t>芯片数据</a:t>
            </a:r>
          </a:p>
        </p:txBody>
      </p:sp>
      <p:sp>
        <p:nvSpPr>
          <p:cNvPr id="32" name="TextBox 3"/>
          <p:cNvSpPr txBox="1">
            <a:spLocks noChangeArrowheads="1"/>
          </p:cNvSpPr>
          <p:nvPr/>
        </p:nvSpPr>
        <p:spPr bwMode="auto">
          <a:xfrm>
            <a:off x="6451600" y="5300700"/>
            <a:ext cx="2082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000" b="1" dirty="0">
                <a:solidFill>
                  <a:srgbClr val="C00000"/>
                </a:solidFill>
                <a:latin typeface="Tahoma" pitchFamily="34" charset="0"/>
                <a:ea typeface="楷体" pitchFamily="49" charset="-122"/>
              </a:rPr>
              <a:t>底板</a:t>
            </a:r>
            <a:r>
              <a:rPr lang="en-US" altLang="zh-CN" sz="2000" b="1" dirty="0">
                <a:solidFill>
                  <a:srgbClr val="C00000"/>
                </a:solidFill>
                <a:latin typeface="Tahoma" pitchFamily="34" charset="0"/>
                <a:ea typeface="楷体" pitchFamily="49" charset="-122"/>
              </a:rPr>
              <a:t>FPGA</a:t>
            </a:r>
            <a:r>
              <a:rPr lang="zh-CN" altLang="en-US" sz="2000" b="1" dirty="0">
                <a:solidFill>
                  <a:srgbClr val="C00000"/>
                </a:solidFill>
                <a:latin typeface="Tahoma" pitchFamily="34" charset="0"/>
                <a:ea typeface="楷体" pitchFamily="49" charset="-122"/>
              </a:rPr>
              <a:t>获取子板</a:t>
            </a:r>
            <a:r>
              <a:rPr lang="en-US" altLang="zh-CN" sz="2000" b="1" dirty="0">
                <a:solidFill>
                  <a:srgbClr val="C00000"/>
                </a:solidFill>
                <a:latin typeface="Tahoma" pitchFamily="34" charset="0"/>
                <a:ea typeface="楷体" pitchFamily="49" charset="-122"/>
              </a:rPr>
              <a:t>FPGA</a:t>
            </a:r>
            <a:r>
              <a:rPr lang="zh-CN" altLang="en-US" sz="2000" b="1" dirty="0">
                <a:solidFill>
                  <a:srgbClr val="C00000"/>
                </a:solidFill>
                <a:latin typeface="Tahoma" pitchFamily="34" charset="0"/>
                <a:ea typeface="楷体" pitchFamily="49" charset="-122"/>
              </a:rPr>
              <a:t>数据</a:t>
            </a:r>
          </a:p>
        </p:txBody>
      </p:sp>
    </p:spTree>
    <p:extLst>
      <p:ext uri="{BB962C8B-B14F-4D97-AF65-F5344CB8AC3E}">
        <p14:creationId xmlns:p14="http://schemas.microsoft.com/office/powerpoint/2010/main" val="2205252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6" presetClass="entr" presetSubtype="21" fill="hold" grpId="0" nodeType="withEffect">
                                  <p:stCondLst>
                                    <p:cond delay="250"/>
                                  </p:stCondLst>
                                  <p:childTnLst>
                                    <p:set>
                                      <p:cBhvr>
                                        <p:cTn id="54" dur="1" fill="hold">
                                          <p:stCondLst>
                                            <p:cond delay="0"/>
                                          </p:stCondLst>
                                        </p:cTn>
                                        <p:tgtEl>
                                          <p:spTgt spid="30"/>
                                        </p:tgtEl>
                                        <p:attrNameLst>
                                          <p:attrName>style.visibility</p:attrName>
                                        </p:attrNameLst>
                                      </p:cBhvr>
                                      <p:to>
                                        <p:strVal val="visible"/>
                                      </p:to>
                                    </p:set>
                                    <p:animEffect transition="in" filter="barn(inVertical)">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0" presetClass="path" presetSubtype="0" accel="50000" decel="50000" fill="hold" grpId="0" nodeType="clickEffect">
                                  <p:stCondLst>
                                    <p:cond delay="0"/>
                                  </p:stCondLst>
                                  <p:childTnLst>
                                    <p:animMotion origin="layout" path="M 1.94444E-6 -2.22222E-6 L -0.01215 0.06018 " pathEditMode="relative" rAng="0" ptsTypes="AA">
                                      <p:cBhvr>
                                        <p:cTn id="59" dur="2000" fill="hold"/>
                                        <p:tgtEl>
                                          <p:spTgt spid="5"/>
                                        </p:tgtEl>
                                        <p:attrNameLst>
                                          <p:attrName>ppt_x,ppt_y</p:attrName>
                                        </p:attrNameLst>
                                      </p:cBhvr>
                                      <p:rCtr x="0" y="0"/>
                                    </p:animMotion>
                                  </p:childTnLst>
                                </p:cTn>
                              </p:par>
                              <p:par>
                                <p:cTn id="60" presetID="0" presetClass="path" presetSubtype="0" accel="50000" decel="50000" fill="hold" grpId="0" nodeType="withEffect">
                                  <p:stCondLst>
                                    <p:cond delay="0"/>
                                  </p:stCondLst>
                                  <p:childTnLst>
                                    <p:animMotion origin="layout" path="M 1.94444E-6 -2.22222E-6 L -0.01215 0.06018 " pathEditMode="relative" rAng="0" ptsTypes="AA">
                                      <p:cBhvr>
                                        <p:cTn id="61" dur="2000" fill="hold"/>
                                        <p:tgtEl>
                                          <p:spTgt spid="6"/>
                                        </p:tgtEl>
                                        <p:attrNameLst>
                                          <p:attrName>ppt_x,ppt_y</p:attrName>
                                        </p:attrNameLst>
                                      </p:cBhvr>
                                      <p:rCtr x="0" y="0"/>
                                    </p:animMotion>
                                  </p:childTnLst>
                                </p:cTn>
                              </p:par>
                              <p:par>
                                <p:cTn id="62" presetID="0" presetClass="path" presetSubtype="0" accel="50000" decel="50000" fill="hold" grpId="0" nodeType="withEffect">
                                  <p:stCondLst>
                                    <p:cond delay="0"/>
                                  </p:stCondLst>
                                  <p:childTnLst>
                                    <p:animMotion origin="layout" path="M 4.16667E-6 2.22222E-6 L 0.01493 -0.05926 " pathEditMode="relative" rAng="0" ptsTypes="AA">
                                      <p:cBhvr>
                                        <p:cTn id="63" dur="2000" fill="hold"/>
                                        <p:tgtEl>
                                          <p:spTgt spid="7"/>
                                        </p:tgtEl>
                                        <p:attrNameLst>
                                          <p:attrName>ppt_x,ppt_y</p:attrName>
                                        </p:attrNameLst>
                                      </p:cBhvr>
                                      <p:rCtr x="700" y="-3000"/>
                                    </p:animMotion>
                                  </p:childTnLst>
                                </p:cTn>
                              </p:par>
                              <p:par>
                                <p:cTn id="64" presetID="0" presetClass="path" presetSubtype="0" accel="50000" decel="50000" fill="hold" grpId="0" nodeType="withEffect">
                                  <p:stCondLst>
                                    <p:cond delay="0"/>
                                  </p:stCondLst>
                                  <p:childTnLst>
                                    <p:animMotion origin="layout" path="M 4.16667E-6 2.22222E-6 L 0.01493 -0.05926 " pathEditMode="relative" rAng="0" ptsTypes="AA">
                                      <p:cBhvr>
                                        <p:cTn id="65" dur="2000" fill="hold"/>
                                        <p:tgtEl>
                                          <p:spTgt spid="8"/>
                                        </p:tgtEl>
                                        <p:attrNameLst>
                                          <p:attrName>ppt_x,ppt_y</p:attrName>
                                        </p:attrNameLst>
                                      </p:cBhvr>
                                      <p:rCtr x="700" y="-3000"/>
                                    </p:animMotion>
                                  </p:childTnLst>
                                </p:cTn>
                              </p:par>
                              <p:par>
                                <p:cTn id="66" presetID="0" presetClass="path" presetSubtype="0" accel="50000" decel="50000" fill="hold" nodeType="withEffect">
                                  <p:stCondLst>
                                    <p:cond delay="0"/>
                                  </p:stCondLst>
                                  <p:childTnLst>
                                    <p:animMotion origin="layout" path="M 4.16667E-6 -2.22222E-6 L -0.04028 -0.02384 " pathEditMode="relative" rAng="0" ptsTypes="AA">
                                      <p:cBhvr>
                                        <p:cTn id="67" dur="2000" fill="hold"/>
                                        <p:tgtEl>
                                          <p:spTgt spid="10"/>
                                        </p:tgtEl>
                                        <p:attrNameLst>
                                          <p:attrName>ppt_x,ppt_y</p:attrName>
                                        </p:attrNameLst>
                                      </p:cBhvr>
                                      <p:rCtr x="-2000" y="-1200"/>
                                    </p:animMotion>
                                  </p:childTnLst>
                                </p:cTn>
                              </p:par>
                              <p:par>
                                <p:cTn id="68" presetID="0" presetClass="path" presetSubtype="0" accel="50000" decel="50000" fill="hold" nodeType="withEffect">
                                  <p:stCondLst>
                                    <p:cond delay="0"/>
                                  </p:stCondLst>
                                  <p:childTnLst>
                                    <p:animMotion origin="layout" path="M 0.00208 0.00277 L -0.03716 0.0074 " pathEditMode="relative" rAng="0" ptsTypes="AA">
                                      <p:cBhvr>
                                        <p:cTn id="69" dur="2000" fill="hold"/>
                                        <p:tgtEl>
                                          <p:spTgt spid="9"/>
                                        </p:tgtEl>
                                        <p:attrNameLst>
                                          <p:attrName>ppt_x,ppt_y</p:attrName>
                                        </p:attrNameLst>
                                      </p:cBhvr>
                                      <p:rCtr x="-2000" y="200"/>
                                    </p:animMotion>
                                  </p:childTnLst>
                                </p:cTn>
                              </p:par>
                              <p:par>
                                <p:cTn id="70" presetID="0" presetClass="path" presetSubtype="0" accel="50000" decel="50000" fill="hold" nodeType="withEffect">
                                  <p:stCondLst>
                                    <p:cond delay="0"/>
                                  </p:stCondLst>
                                  <p:childTnLst>
                                    <p:animMotion origin="layout" path="M 0.00313 0.0007 L 0.01649 0.05672 " pathEditMode="relative" rAng="0" ptsTypes="AA">
                                      <p:cBhvr>
                                        <p:cTn id="71" dur="2000" fill="hold"/>
                                        <p:tgtEl>
                                          <p:spTgt spid="11"/>
                                        </p:tgtEl>
                                        <p:attrNameLst>
                                          <p:attrName>ppt_x,ppt_y</p:attrName>
                                        </p:attrNameLst>
                                      </p:cBhvr>
                                      <p:rCtr x="700" y="2800"/>
                                    </p:animMotion>
                                  </p:childTnLst>
                                </p:cTn>
                              </p:par>
                              <p:par>
                                <p:cTn id="72" presetID="0" presetClass="path" presetSubtype="0" accel="50000" decel="50000" fill="hold" nodeType="withEffect">
                                  <p:stCondLst>
                                    <p:cond delay="0"/>
                                  </p:stCondLst>
                                  <p:childTnLst>
                                    <p:animMotion origin="layout" path="M -8.33333E-7 4.44444E-6 L 0.04306 0.01643 " pathEditMode="relative" rAng="0" ptsTypes="AA">
                                      <p:cBhvr>
                                        <p:cTn id="73" dur="2000" fill="hold"/>
                                        <p:tgtEl>
                                          <p:spTgt spid="12"/>
                                        </p:tgtEl>
                                        <p:attrNameLst>
                                          <p:attrName>ppt_x,ppt_y</p:attrName>
                                        </p:attrNameLst>
                                      </p:cBhvr>
                                      <p:rCtr x="2200" y="800"/>
                                    </p:animMotion>
                                  </p:childTnLst>
                                </p:cTn>
                              </p:par>
                              <p:par>
                                <p:cTn id="74" presetID="0" presetClass="path" presetSubtype="0" accel="50000" decel="50000" fill="hold" nodeType="withEffect">
                                  <p:stCondLst>
                                    <p:cond delay="0"/>
                                  </p:stCondLst>
                                  <p:childTnLst>
                                    <p:animMotion origin="layout" path="M 0.00208 0.00277 L -0.03716 0.0074 " pathEditMode="relative" rAng="0" ptsTypes="AA">
                                      <p:cBhvr>
                                        <p:cTn id="75" dur="2000" fill="hold"/>
                                        <p:tgtEl>
                                          <p:spTgt spid="14"/>
                                        </p:tgtEl>
                                        <p:attrNameLst>
                                          <p:attrName>ppt_x,ppt_y</p:attrName>
                                        </p:attrNameLst>
                                      </p:cBhvr>
                                      <p:rCtr x="-2000" y="200"/>
                                    </p:animMotion>
                                  </p:childTnLst>
                                </p:cTn>
                              </p:par>
                              <p:par>
                                <p:cTn id="76" presetID="0" presetClass="path" presetSubtype="0" accel="50000" decel="50000" fill="hold" nodeType="withEffect">
                                  <p:stCondLst>
                                    <p:cond delay="0"/>
                                  </p:stCondLst>
                                  <p:childTnLst>
                                    <p:animMotion origin="layout" path="M 0.00313 0.0007 L 0.01649 0.05672 " pathEditMode="relative" rAng="0" ptsTypes="AA">
                                      <p:cBhvr>
                                        <p:cTn id="77" dur="2000" fill="hold"/>
                                        <p:tgtEl>
                                          <p:spTgt spid="16"/>
                                        </p:tgtEl>
                                        <p:attrNameLst>
                                          <p:attrName>ppt_x,ppt_y</p:attrName>
                                        </p:attrNameLst>
                                      </p:cBhvr>
                                      <p:rCtr x="700" y="2800"/>
                                    </p:animMotion>
                                  </p:childTnLst>
                                </p:cTn>
                              </p:par>
                              <p:par>
                                <p:cTn id="78" presetID="0" presetClass="path" presetSubtype="0" accel="50000" decel="50000" fill="hold" nodeType="withEffect">
                                  <p:stCondLst>
                                    <p:cond delay="0"/>
                                  </p:stCondLst>
                                  <p:childTnLst>
                                    <p:animMotion origin="layout" path="M 4.16667E-6 -2.22222E-6 L -0.04028 -0.02384 " pathEditMode="relative" rAng="0" ptsTypes="AA">
                                      <p:cBhvr>
                                        <p:cTn id="79" dur="2000" fill="hold"/>
                                        <p:tgtEl>
                                          <p:spTgt spid="15"/>
                                        </p:tgtEl>
                                        <p:attrNameLst>
                                          <p:attrName>ppt_x,ppt_y</p:attrName>
                                        </p:attrNameLst>
                                      </p:cBhvr>
                                      <p:rCtr x="-2000" y="-1200"/>
                                    </p:animMotion>
                                  </p:childTnLst>
                                </p:cTn>
                              </p:par>
                              <p:par>
                                <p:cTn id="80" presetID="0" presetClass="path" presetSubtype="0" accel="50000" decel="50000" fill="hold" nodeType="withEffect">
                                  <p:stCondLst>
                                    <p:cond delay="0"/>
                                  </p:stCondLst>
                                  <p:childTnLst>
                                    <p:animMotion origin="layout" path="M -8.33333E-7 3.33333E-6 L 0.0441 -0.01574 " pathEditMode="relative" rAng="0" ptsTypes="AA">
                                      <p:cBhvr>
                                        <p:cTn id="81" dur="2000" fill="hold"/>
                                        <p:tgtEl>
                                          <p:spTgt spid="13"/>
                                        </p:tgtEl>
                                        <p:attrNameLst>
                                          <p:attrName>ppt_x,ppt_y</p:attrName>
                                        </p:attrNameLst>
                                      </p:cBhvr>
                                      <p:rCtr x="2200" y="-800"/>
                                    </p:animMotion>
                                  </p:childTnLst>
                                </p:cTn>
                              </p:par>
                              <p:par>
                                <p:cTn id="82" presetID="0" presetClass="path" presetSubtype="0" accel="50000" decel="50000" fill="hold" nodeType="withEffect">
                                  <p:stCondLst>
                                    <p:cond delay="0"/>
                                  </p:stCondLst>
                                  <p:childTnLst>
                                    <p:animMotion origin="layout" path="M -8.33333E-7 3.33333E-6 L 0.0441 -0.01574 " pathEditMode="relative" rAng="0" ptsTypes="AA">
                                      <p:cBhvr>
                                        <p:cTn id="83" dur="2000" fill="hold"/>
                                        <p:tgtEl>
                                          <p:spTgt spid="18"/>
                                        </p:tgtEl>
                                        <p:attrNameLst>
                                          <p:attrName>ppt_x,ppt_y</p:attrName>
                                        </p:attrNameLst>
                                      </p:cBhvr>
                                      <p:rCtr x="2200" y="-800"/>
                                    </p:animMotion>
                                  </p:childTnLst>
                                </p:cTn>
                              </p:par>
                              <p:par>
                                <p:cTn id="84" presetID="0" presetClass="path" presetSubtype="0" accel="50000" decel="50000" fill="hold" nodeType="withEffect">
                                  <p:stCondLst>
                                    <p:cond delay="0"/>
                                  </p:stCondLst>
                                  <p:childTnLst>
                                    <p:animMotion origin="layout" path="M 0.00208 0.00277 L -0.03716 0.0074 " pathEditMode="relative" rAng="0" ptsTypes="AA">
                                      <p:cBhvr>
                                        <p:cTn id="85" dur="2000" fill="hold"/>
                                        <p:tgtEl>
                                          <p:spTgt spid="19"/>
                                        </p:tgtEl>
                                        <p:attrNameLst>
                                          <p:attrName>ppt_x,ppt_y</p:attrName>
                                        </p:attrNameLst>
                                      </p:cBhvr>
                                      <p:rCtr x="-2000" y="200"/>
                                    </p:animMotion>
                                  </p:childTnLst>
                                </p:cTn>
                              </p:par>
                              <p:par>
                                <p:cTn id="86" presetID="0" presetClass="path" presetSubtype="0" accel="50000" decel="50000" fill="hold" nodeType="withEffect">
                                  <p:stCondLst>
                                    <p:cond delay="0"/>
                                  </p:stCondLst>
                                  <p:childTnLst>
                                    <p:animMotion origin="layout" path="M -8.33333E-7 4.44444E-6 L 0.04306 0.01643 " pathEditMode="relative" rAng="0" ptsTypes="AA">
                                      <p:cBhvr>
                                        <p:cTn id="87" dur="2000" fill="hold"/>
                                        <p:tgtEl>
                                          <p:spTgt spid="17"/>
                                        </p:tgtEl>
                                        <p:attrNameLst>
                                          <p:attrName>ppt_x,ppt_y</p:attrName>
                                        </p:attrNameLst>
                                      </p:cBhvr>
                                      <p:rCtr x="2200" y="800"/>
                                    </p:animMotion>
                                  </p:childTnLst>
                                </p:cTn>
                              </p:par>
                              <p:par>
                                <p:cTn id="88" presetID="0" presetClass="path" presetSubtype="0" accel="50000" decel="50000" fill="hold" nodeType="withEffect">
                                  <p:stCondLst>
                                    <p:cond delay="0"/>
                                  </p:stCondLst>
                                  <p:childTnLst>
                                    <p:animMotion origin="layout" path="M 4.16667E-6 -2.22222E-6 L -0.04028 -0.02384 " pathEditMode="relative" rAng="0" ptsTypes="AA">
                                      <p:cBhvr>
                                        <p:cTn id="89" dur="2000" fill="hold"/>
                                        <p:tgtEl>
                                          <p:spTgt spid="20"/>
                                        </p:tgtEl>
                                        <p:attrNameLst>
                                          <p:attrName>ppt_x,ppt_y</p:attrName>
                                        </p:attrNameLst>
                                      </p:cBhvr>
                                      <p:rCtr x="-2000" y="-1200"/>
                                    </p:animMotion>
                                  </p:childTnLst>
                                </p:cTn>
                              </p:par>
                              <p:par>
                                <p:cTn id="90" presetID="0" presetClass="path" presetSubtype="0" accel="50000" decel="50000" fill="hold" nodeType="withEffect">
                                  <p:stCondLst>
                                    <p:cond delay="0"/>
                                  </p:stCondLst>
                                  <p:childTnLst>
                                    <p:animMotion origin="layout" path="M -2.22222E-6 0 L -0.0158 -0.06157 " pathEditMode="relative" rAng="0" ptsTypes="AA">
                                      <p:cBhvr>
                                        <p:cTn id="91" dur="2000" fill="hold"/>
                                        <p:tgtEl>
                                          <p:spTgt spid="21"/>
                                        </p:tgtEl>
                                        <p:attrNameLst>
                                          <p:attrName>ppt_x,ppt_y</p:attrName>
                                        </p:attrNameLst>
                                      </p:cBhvr>
                                      <p:rCtr x="-800" y="-3100"/>
                                    </p:animMotion>
                                  </p:childTnLst>
                                </p:cTn>
                              </p:par>
                              <p:par>
                                <p:cTn id="92" presetID="0" presetClass="path" presetSubtype="0" accel="50000" decel="50000" fill="hold" nodeType="withEffect">
                                  <p:stCondLst>
                                    <p:cond delay="0"/>
                                  </p:stCondLst>
                                  <p:childTnLst>
                                    <p:animMotion origin="layout" path="M -8.33333E-7 4.44444E-6 L 0.04306 0.01643 " pathEditMode="relative" rAng="0" ptsTypes="AA">
                                      <p:cBhvr>
                                        <p:cTn id="93" dur="2000" fill="hold"/>
                                        <p:tgtEl>
                                          <p:spTgt spid="22"/>
                                        </p:tgtEl>
                                        <p:attrNameLst>
                                          <p:attrName>ppt_x,ppt_y</p:attrName>
                                        </p:attrNameLst>
                                      </p:cBhvr>
                                      <p:rCtr x="2200" y="800"/>
                                    </p:animMotion>
                                  </p:childTnLst>
                                </p:cTn>
                              </p:par>
                              <p:par>
                                <p:cTn id="94" presetID="0" presetClass="path" presetSubtype="0" accel="50000" decel="50000" fill="hold" nodeType="withEffect">
                                  <p:stCondLst>
                                    <p:cond delay="0"/>
                                  </p:stCondLst>
                                  <p:childTnLst>
                                    <p:animMotion origin="layout" path="M -8.33333E-7 3.33333E-6 L 0.0441 -0.01574 " pathEditMode="relative" rAng="0" ptsTypes="AA">
                                      <p:cBhvr>
                                        <p:cTn id="95" dur="2000" fill="hold"/>
                                        <p:tgtEl>
                                          <p:spTgt spid="23"/>
                                        </p:tgtEl>
                                        <p:attrNameLst>
                                          <p:attrName>ppt_x,ppt_y</p:attrName>
                                        </p:attrNameLst>
                                      </p:cBhvr>
                                      <p:rCtr x="2200" y="-800"/>
                                    </p:animMotion>
                                  </p:childTnLst>
                                </p:cTn>
                              </p:par>
                              <p:par>
                                <p:cTn id="96" presetID="0" presetClass="path" presetSubtype="0" accel="50000" decel="50000" fill="hold" nodeType="withEffect">
                                  <p:stCondLst>
                                    <p:cond delay="0"/>
                                  </p:stCondLst>
                                  <p:childTnLst>
                                    <p:animMotion origin="layout" path="M 0.00208 0.00277 L -0.03716 0.0074 " pathEditMode="relative" rAng="0" ptsTypes="AA">
                                      <p:cBhvr>
                                        <p:cTn id="97" dur="2000" fill="hold"/>
                                        <p:tgtEl>
                                          <p:spTgt spid="24"/>
                                        </p:tgtEl>
                                        <p:attrNameLst>
                                          <p:attrName>ppt_x,ppt_y</p:attrName>
                                        </p:attrNameLst>
                                      </p:cBhvr>
                                      <p:rCtr x="-2000" y="200"/>
                                    </p:animMotion>
                                  </p:childTnLst>
                                </p:cTn>
                              </p:par>
                              <p:par>
                                <p:cTn id="98" presetID="0" presetClass="path" presetSubtype="0" accel="50000" decel="50000" fill="hold" nodeType="withEffect">
                                  <p:stCondLst>
                                    <p:cond delay="0"/>
                                  </p:stCondLst>
                                  <p:childTnLst>
                                    <p:animMotion origin="layout" path="M 4.16667E-6 -2.22222E-6 L -0.04028 -0.02384 " pathEditMode="relative" rAng="0" ptsTypes="AA">
                                      <p:cBhvr>
                                        <p:cTn id="99" dur="2000" fill="hold"/>
                                        <p:tgtEl>
                                          <p:spTgt spid="25"/>
                                        </p:tgtEl>
                                        <p:attrNameLst>
                                          <p:attrName>ppt_x,ppt_y</p:attrName>
                                        </p:attrNameLst>
                                      </p:cBhvr>
                                      <p:rCtr x="-2000" y="-1200"/>
                                    </p:animMotion>
                                  </p:childTnLst>
                                </p:cTn>
                              </p:par>
                              <p:par>
                                <p:cTn id="100" presetID="0" presetClass="path" presetSubtype="0" accel="50000" decel="50000" fill="hold" nodeType="withEffect">
                                  <p:stCondLst>
                                    <p:cond delay="0"/>
                                  </p:stCondLst>
                                  <p:childTnLst>
                                    <p:animMotion origin="layout" path="M -2.22222E-6 0 L -0.0158 -0.06157 " pathEditMode="relative" rAng="0" ptsTypes="AA">
                                      <p:cBhvr>
                                        <p:cTn id="101" dur="2000" fill="hold"/>
                                        <p:tgtEl>
                                          <p:spTgt spid="26"/>
                                        </p:tgtEl>
                                        <p:attrNameLst>
                                          <p:attrName>ppt_x,ppt_y</p:attrName>
                                        </p:attrNameLst>
                                      </p:cBhvr>
                                      <p:rCtr x="-800" y="-3100"/>
                                    </p:animMotion>
                                  </p:childTnLst>
                                </p:cTn>
                              </p:par>
                              <p:par>
                                <p:cTn id="102" presetID="0" presetClass="path" presetSubtype="0" accel="50000" decel="50000" fill="hold" nodeType="withEffect">
                                  <p:stCondLst>
                                    <p:cond delay="0"/>
                                  </p:stCondLst>
                                  <p:childTnLst>
                                    <p:animMotion origin="layout" path="M -8.33333E-7 3.33333E-6 L 0.0441 -0.01574 " pathEditMode="relative" rAng="0" ptsTypes="AA">
                                      <p:cBhvr>
                                        <p:cTn id="103" dur="2000" fill="hold"/>
                                        <p:tgtEl>
                                          <p:spTgt spid="28"/>
                                        </p:tgtEl>
                                        <p:attrNameLst>
                                          <p:attrName>ppt_x,ppt_y</p:attrName>
                                        </p:attrNameLst>
                                      </p:cBhvr>
                                      <p:rCtr x="2200" y="-800"/>
                                    </p:animMotion>
                                  </p:childTnLst>
                                </p:cTn>
                              </p:par>
                              <p:par>
                                <p:cTn id="104" presetID="0" presetClass="path" presetSubtype="0" accel="50000" decel="50000" fill="hold" nodeType="withEffect">
                                  <p:stCondLst>
                                    <p:cond delay="0"/>
                                  </p:stCondLst>
                                  <p:childTnLst>
                                    <p:animMotion origin="layout" path="M -8.33333E-7 4.44444E-6 L 0.04306 0.01643 " pathEditMode="relative" rAng="0" ptsTypes="AA">
                                      <p:cBhvr>
                                        <p:cTn id="105" dur="2000" fill="hold"/>
                                        <p:tgtEl>
                                          <p:spTgt spid="27"/>
                                        </p:tgtEl>
                                        <p:attrNameLst>
                                          <p:attrName>ppt_x,ppt_y</p:attrName>
                                        </p:attrNameLst>
                                      </p:cBhvr>
                                      <p:rCtr x="2200" y="800"/>
                                    </p:animMotion>
                                  </p:childTnLst>
                                </p:cTn>
                              </p:par>
                              <p:par>
                                <p:cTn id="106" presetID="22" presetClass="entr" presetSubtype="4" fill="hold" grpId="0" nodeType="withEffect">
                                  <p:stCondLst>
                                    <p:cond delay="750"/>
                                  </p:stCondLst>
                                  <p:childTnLst>
                                    <p:set>
                                      <p:cBhvr>
                                        <p:cTn id="107" dur="1" fill="hold">
                                          <p:stCondLst>
                                            <p:cond delay="0"/>
                                          </p:stCondLst>
                                        </p:cTn>
                                        <p:tgtEl>
                                          <p:spTgt spid="31"/>
                                        </p:tgtEl>
                                        <p:attrNameLst>
                                          <p:attrName>style.visibility</p:attrName>
                                        </p:attrNameLst>
                                      </p:cBhvr>
                                      <p:to>
                                        <p:strVal val="visible"/>
                                      </p:to>
                                    </p:set>
                                    <p:animEffect transition="in" filter="wipe(down)">
                                      <p:cBhvr>
                                        <p:cTn id="108" dur="500"/>
                                        <p:tgtEl>
                                          <p:spTgt spid="31"/>
                                        </p:tgtEl>
                                      </p:cBhvr>
                                    </p:animEffect>
                                  </p:childTnLst>
                                </p:cTn>
                              </p:par>
                            </p:childTnLst>
                          </p:cTn>
                        </p:par>
                      </p:childTnLst>
                    </p:cTn>
                  </p:par>
                  <p:par>
                    <p:cTn id="109" fill="hold">
                      <p:stCondLst>
                        <p:cond delay="indefinite"/>
                      </p:stCondLst>
                      <p:childTnLst>
                        <p:par>
                          <p:cTn id="110" fill="hold">
                            <p:stCondLst>
                              <p:cond delay="0"/>
                            </p:stCondLst>
                            <p:childTnLst>
                              <p:par>
                                <p:cTn id="111" presetID="0" presetClass="path" presetSubtype="0" accel="50000" decel="50000" fill="hold" grpId="1" nodeType="clickEffect">
                                  <p:stCondLst>
                                    <p:cond delay="0"/>
                                  </p:stCondLst>
                                  <p:childTnLst>
                                    <p:animMotion origin="layout" path="M -0.01216 0.06019 L -0.17709 0.26435 " pathEditMode="relative" rAng="0" ptsTypes="AA">
                                      <p:cBhvr>
                                        <p:cTn id="112" dur="2000" fill="hold"/>
                                        <p:tgtEl>
                                          <p:spTgt spid="6"/>
                                        </p:tgtEl>
                                        <p:attrNameLst>
                                          <p:attrName>ppt_x,ppt_y</p:attrName>
                                        </p:attrNameLst>
                                      </p:cBhvr>
                                      <p:rCtr x="-8200" y="10200"/>
                                    </p:animMotion>
                                  </p:childTnLst>
                                </p:cTn>
                              </p:par>
                              <p:par>
                                <p:cTn id="113" presetID="0" presetClass="path" presetSubtype="0" accel="50000" decel="50000" fill="hold" grpId="1" nodeType="withEffect">
                                  <p:stCondLst>
                                    <p:cond delay="0"/>
                                  </p:stCondLst>
                                  <p:childTnLst>
                                    <p:animMotion origin="layout" path="M -0.01215 0.06018 L 0.12813 0.27407 " pathEditMode="relative" rAng="0" ptsTypes="AA">
                                      <p:cBhvr>
                                        <p:cTn id="114" dur="2000" fill="hold"/>
                                        <p:tgtEl>
                                          <p:spTgt spid="5"/>
                                        </p:tgtEl>
                                        <p:attrNameLst>
                                          <p:attrName>ppt_x,ppt_y</p:attrName>
                                        </p:attrNameLst>
                                      </p:cBhvr>
                                      <p:rCtr x="7000" y="10700"/>
                                    </p:animMotion>
                                  </p:childTnLst>
                                </p:cTn>
                              </p:par>
                              <p:par>
                                <p:cTn id="115" presetID="0" presetClass="path" presetSubtype="0" accel="50000" decel="50000" fill="hold" grpId="1" nodeType="withEffect">
                                  <p:stCondLst>
                                    <p:cond delay="0"/>
                                  </p:stCondLst>
                                  <p:childTnLst>
                                    <p:animMotion origin="layout" path="M 0.01493 -0.05926 L 0.15312 -0.26898 " pathEditMode="relative" rAng="0" ptsTypes="AA">
                                      <p:cBhvr>
                                        <p:cTn id="116" dur="2000" fill="hold"/>
                                        <p:tgtEl>
                                          <p:spTgt spid="7"/>
                                        </p:tgtEl>
                                        <p:attrNameLst>
                                          <p:attrName>ppt_x,ppt_y</p:attrName>
                                        </p:attrNameLst>
                                      </p:cBhvr>
                                      <p:rCtr x="6900" y="-10500"/>
                                    </p:animMotion>
                                  </p:childTnLst>
                                </p:cTn>
                              </p:par>
                              <p:par>
                                <p:cTn id="117" presetID="0" presetClass="path" presetSubtype="0" accel="50000" decel="50000" fill="hold" grpId="1" nodeType="withEffect">
                                  <p:stCondLst>
                                    <p:cond delay="0"/>
                                  </p:stCondLst>
                                  <p:childTnLst>
                                    <p:animMotion origin="layout" path="M 0.01493 -0.05925 L -0.15313 -0.26481 " pathEditMode="relative" rAng="0" ptsTypes="AA">
                                      <p:cBhvr>
                                        <p:cTn id="118" dur="2000" fill="hold"/>
                                        <p:tgtEl>
                                          <p:spTgt spid="8"/>
                                        </p:tgtEl>
                                        <p:attrNameLst>
                                          <p:attrName>ppt_x,ppt_y</p:attrName>
                                        </p:attrNameLst>
                                      </p:cBhvr>
                                      <p:rCtr x="-8400" y="-10300"/>
                                    </p:animMotion>
                                  </p:childTnLst>
                                </p:cTn>
                              </p:par>
                              <p:par>
                                <p:cTn id="119" presetID="1" presetClass="exit" presetSubtype="0" fill="hold" grpId="0" nodeType="withEffect">
                                  <p:stCondLst>
                                    <p:cond delay="0"/>
                                  </p:stCondLst>
                                  <p:childTnLst>
                                    <p:set>
                                      <p:cBhvr>
                                        <p:cTn id="120" dur="1" fill="hold">
                                          <p:stCondLst>
                                            <p:cond delay="0"/>
                                          </p:stCondLst>
                                        </p:cTn>
                                        <p:tgtEl>
                                          <p:spTgt spid="9"/>
                                        </p:tgtEl>
                                        <p:attrNameLst>
                                          <p:attrName>style.visibility</p:attrName>
                                        </p:attrNameLst>
                                      </p:cBhvr>
                                      <p:to>
                                        <p:strVal val="hidden"/>
                                      </p:to>
                                    </p:set>
                                  </p:childTnLst>
                                </p:cTn>
                              </p:par>
                              <p:par>
                                <p:cTn id="121" presetID="1" presetClass="exit" presetSubtype="0" fill="hold" grpId="0" nodeType="withEffect">
                                  <p:stCondLst>
                                    <p:cond delay="0"/>
                                  </p:stCondLst>
                                  <p:childTnLst>
                                    <p:set>
                                      <p:cBhvr>
                                        <p:cTn id="122" dur="1" fill="hold">
                                          <p:stCondLst>
                                            <p:cond delay="0"/>
                                          </p:stCondLst>
                                        </p:cTn>
                                        <p:tgtEl>
                                          <p:spTgt spid="10"/>
                                        </p:tgtEl>
                                        <p:attrNameLst>
                                          <p:attrName>style.visibility</p:attrName>
                                        </p:attrNameLst>
                                      </p:cBhvr>
                                      <p:to>
                                        <p:strVal val="hidden"/>
                                      </p:to>
                                    </p:set>
                                  </p:childTnLst>
                                </p:cTn>
                              </p:par>
                              <p:par>
                                <p:cTn id="123" presetID="1" presetClass="exit" presetSubtype="0" fill="hold" grpId="0" nodeType="withEffect">
                                  <p:stCondLst>
                                    <p:cond delay="0"/>
                                  </p:stCondLst>
                                  <p:childTnLst>
                                    <p:set>
                                      <p:cBhvr>
                                        <p:cTn id="124" dur="1" fill="hold">
                                          <p:stCondLst>
                                            <p:cond delay="0"/>
                                          </p:stCondLst>
                                        </p:cTn>
                                        <p:tgtEl>
                                          <p:spTgt spid="11"/>
                                        </p:tgtEl>
                                        <p:attrNameLst>
                                          <p:attrName>style.visibility</p:attrName>
                                        </p:attrNameLst>
                                      </p:cBhvr>
                                      <p:to>
                                        <p:strVal val="hidden"/>
                                      </p:to>
                                    </p:set>
                                  </p:childTnLst>
                                </p:cTn>
                              </p:par>
                              <p:par>
                                <p:cTn id="125" presetID="1" presetClass="exit" presetSubtype="0" fill="hold" grpId="0" nodeType="withEffect">
                                  <p:stCondLst>
                                    <p:cond delay="0"/>
                                  </p:stCondLst>
                                  <p:childTnLst>
                                    <p:set>
                                      <p:cBhvr>
                                        <p:cTn id="126" dur="1" fill="hold">
                                          <p:stCondLst>
                                            <p:cond delay="0"/>
                                          </p:stCondLst>
                                        </p:cTn>
                                        <p:tgtEl>
                                          <p:spTgt spid="12"/>
                                        </p:tgtEl>
                                        <p:attrNameLst>
                                          <p:attrName>style.visibility</p:attrName>
                                        </p:attrNameLst>
                                      </p:cBhvr>
                                      <p:to>
                                        <p:strVal val="hidden"/>
                                      </p:to>
                                    </p:set>
                                  </p:childTnLst>
                                </p:cTn>
                              </p:par>
                              <p:par>
                                <p:cTn id="127" presetID="1" presetClass="exit" presetSubtype="0" fill="hold" grpId="0" nodeType="withEffect">
                                  <p:stCondLst>
                                    <p:cond delay="0"/>
                                  </p:stCondLst>
                                  <p:childTnLst>
                                    <p:set>
                                      <p:cBhvr>
                                        <p:cTn id="128" dur="1" fill="hold">
                                          <p:stCondLst>
                                            <p:cond delay="0"/>
                                          </p:stCondLst>
                                        </p:cTn>
                                        <p:tgtEl>
                                          <p:spTgt spid="13"/>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14"/>
                                        </p:tgtEl>
                                        <p:attrNameLst>
                                          <p:attrName>style.visibility</p:attrName>
                                        </p:attrNameLst>
                                      </p:cBhvr>
                                      <p:to>
                                        <p:strVal val="hidden"/>
                                      </p:to>
                                    </p:set>
                                  </p:childTnLst>
                                </p:cTn>
                              </p:par>
                              <p:par>
                                <p:cTn id="131" presetID="1" presetClass="exit" presetSubtype="0" fill="hold" grpId="0" nodeType="withEffect">
                                  <p:stCondLst>
                                    <p:cond delay="0"/>
                                  </p:stCondLst>
                                  <p:childTnLst>
                                    <p:set>
                                      <p:cBhvr>
                                        <p:cTn id="132" dur="1" fill="hold">
                                          <p:stCondLst>
                                            <p:cond delay="0"/>
                                          </p:stCondLst>
                                        </p:cTn>
                                        <p:tgtEl>
                                          <p:spTgt spid="15"/>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16"/>
                                        </p:tgtEl>
                                        <p:attrNameLst>
                                          <p:attrName>style.visibility</p:attrName>
                                        </p:attrNameLst>
                                      </p:cBhvr>
                                      <p:to>
                                        <p:strVal val="hidden"/>
                                      </p:to>
                                    </p:set>
                                  </p:childTnLst>
                                </p:cTn>
                              </p:par>
                              <p:par>
                                <p:cTn id="135" presetID="1" presetClass="exit" presetSubtype="0" fill="hold" grpId="0" nodeType="withEffect">
                                  <p:stCondLst>
                                    <p:cond delay="0"/>
                                  </p:stCondLst>
                                  <p:childTnLst>
                                    <p:set>
                                      <p:cBhvr>
                                        <p:cTn id="136" dur="1" fill="hold">
                                          <p:stCondLst>
                                            <p:cond delay="0"/>
                                          </p:stCondLst>
                                        </p:cTn>
                                        <p:tgtEl>
                                          <p:spTgt spid="17"/>
                                        </p:tgtEl>
                                        <p:attrNameLst>
                                          <p:attrName>style.visibility</p:attrName>
                                        </p:attrNameLst>
                                      </p:cBhvr>
                                      <p:to>
                                        <p:strVal val="hidden"/>
                                      </p:to>
                                    </p:set>
                                  </p:childTnLst>
                                </p:cTn>
                              </p:par>
                              <p:par>
                                <p:cTn id="137" presetID="1" presetClass="exit" presetSubtype="0" fill="hold" grpId="0" nodeType="withEffect">
                                  <p:stCondLst>
                                    <p:cond delay="0"/>
                                  </p:stCondLst>
                                  <p:childTnLst>
                                    <p:set>
                                      <p:cBhvr>
                                        <p:cTn id="138" dur="1" fill="hold">
                                          <p:stCondLst>
                                            <p:cond delay="0"/>
                                          </p:stCondLst>
                                        </p:cTn>
                                        <p:tgtEl>
                                          <p:spTgt spid="18"/>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19"/>
                                        </p:tgtEl>
                                        <p:attrNameLst>
                                          <p:attrName>style.visibility</p:attrName>
                                        </p:attrNameLst>
                                      </p:cBhvr>
                                      <p:to>
                                        <p:strVal val="hidden"/>
                                      </p:to>
                                    </p:set>
                                  </p:childTnLst>
                                </p:cTn>
                              </p:par>
                              <p:par>
                                <p:cTn id="141" presetID="1" presetClass="exit" presetSubtype="0" fill="hold" grpId="0" nodeType="withEffect">
                                  <p:stCondLst>
                                    <p:cond delay="0"/>
                                  </p:stCondLst>
                                  <p:childTnLst>
                                    <p:set>
                                      <p:cBhvr>
                                        <p:cTn id="142" dur="1" fill="hold">
                                          <p:stCondLst>
                                            <p:cond delay="0"/>
                                          </p:stCondLst>
                                        </p:cTn>
                                        <p:tgtEl>
                                          <p:spTgt spid="20"/>
                                        </p:tgtEl>
                                        <p:attrNameLst>
                                          <p:attrName>style.visibility</p:attrName>
                                        </p:attrNameLst>
                                      </p:cBhvr>
                                      <p:to>
                                        <p:strVal val="hidden"/>
                                      </p:to>
                                    </p:set>
                                  </p:childTnLst>
                                </p:cTn>
                              </p:par>
                              <p:par>
                                <p:cTn id="143" presetID="1" presetClass="exit" presetSubtype="0" fill="hold" grpId="0" nodeType="withEffect">
                                  <p:stCondLst>
                                    <p:cond delay="0"/>
                                  </p:stCondLst>
                                  <p:childTnLst>
                                    <p:set>
                                      <p:cBhvr>
                                        <p:cTn id="144" dur="1" fill="hold">
                                          <p:stCondLst>
                                            <p:cond delay="0"/>
                                          </p:stCondLst>
                                        </p:cTn>
                                        <p:tgtEl>
                                          <p:spTgt spid="21"/>
                                        </p:tgtEl>
                                        <p:attrNameLst>
                                          <p:attrName>style.visibility</p:attrName>
                                        </p:attrNameLst>
                                      </p:cBhvr>
                                      <p:to>
                                        <p:strVal val="hidden"/>
                                      </p:to>
                                    </p:set>
                                  </p:childTnLst>
                                </p:cTn>
                              </p:par>
                              <p:par>
                                <p:cTn id="145" presetID="1" presetClass="exit" presetSubtype="0" fill="hold" grpId="0" nodeType="withEffect">
                                  <p:stCondLst>
                                    <p:cond delay="0"/>
                                  </p:stCondLst>
                                  <p:childTnLst>
                                    <p:set>
                                      <p:cBhvr>
                                        <p:cTn id="146" dur="1" fill="hold">
                                          <p:stCondLst>
                                            <p:cond delay="0"/>
                                          </p:stCondLst>
                                        </p:cTn>
                                        <p:tgtEl>
                                          <p:spTgt spid="22"/>
                                        </p:tgtEl>
                                        <p:attrNameLst>
                                          <p:attrName>style.visibility</p:attrName>
                                        </p:attrNameLst>
                                      </p:cBhvr>
                                      <p:to>
                                        <p:strVal val="hidden"/>
                                      </p:to>
                                    </p:set>
                                  </p:childTnLst>
                                </p:cTn>
                              </p:par>
                              <p:par>
                                <p:cTn id="147" presetID="1" presetClass="exit" presetSubtype="0" fill="hold" grpId="0" nodeType="withEffect">
                                  <p:stCondLst>
                                    <p:cond delay="0"/>
                                  </p:stCondLst>
                                  <p:childTnLst>
                                    <p:set>
                                      <p:cBhvr>
                                        <p:cTn id="148" dur="1" fill="hold">
                                          <p:stCondLst>
                                            <p:cond delay="0"/>
                                          </p:stCondLst>
                                        </p:cTn>
                                        <p:tgtEl>
                                          <p:spTgt spid="23"/>
                                        </p:tgtEl>
                                        <p:attrNameLst>
                                          <p:attrName>style.visibility</p:attrName>
                                        </p:attrNameLst>
                                      </p:cBhvr>
                                      <p:to>
                                        <p:strVal val="hidden"/>
                                      </p:to>
                                    </p:set>
                                  </p:childTnLst>
                                </p:cTn>
                              </p:par>
                              <p:par>
                                <p:cTn id="149" presetID="1" presetClass="exit" presetSubtype="0" fill="hold" grpId="0" nodeType="withEffect">
                                  <p:stCondLst>
                                    <p:cond delay="0"/>
                                  </p:stCondLst>
                                  <p:childTnLst>
                                    <p:set>
                                      <p:cBhvr>
                                        <p:cTn id="150" dur="1" fill="hold">
                                          <p:stCondLst>
                                            <p:cond delay="0"/>
                                          </p:stCondLst>
                                        </p:cTn>
                                        <p:tgtEl>
                                          <p:spTgt spid="24"/>
                                        </p:tgtEl>
                                        <p:attrNameLst>
                                          <p:attrName>style.visibility</p:attrName>
                                        </p:attrNameLst>
                                      </p:cBhvr>
                                      <p:to>
                                        <p:strVal val="hidden"/>
                                      </p:to>
                                    </p:set>
                                  </p:childTnLst>
                                </p:cTn>
                              </p:par>
                              <p:par>
                                <p:cTn id="151" presetID="1" presetClass="exit" presetSubtype="0" fill="hold" grpId="0" nodeType="withEffect">
                                  <p:stCondLst>
                                    <p:cond delay="0"/>
                                  </p:stCondLst>
                                  <p:childTnLst>
                                    <p:set>
                                      <p:cBhvr>
                                        <p:cTn id="152" dur="1" fill="hold">
                                          <p:stCondLst>
                                            <p:cond delay="0"/>
                                          </p:stCondLst>
                                        </p:cTn>
                                        <p:tgtEl>
                                          <p:spTgt spid="25"/>
                                        </p:tgtEl>
                                        <p:attrNameLst>
                                          <p:attrName>style.visibility</p:attrName>
                                        </p:attrNameLst>
                                      </p:cBhvr>
                                      <p:to>
                                        <p:strVal val="hidden"/>
                                      </p:to>
                                    </p:set>
                                  </p:childTnLst>
                                </p:cTn>
                              </p:par>
                              <p:par>
                                <p:cTn id="153" presetID="1" presetClass="exit" presetSubtype="0" fill="hold" grpId="0" nodeType="withEffect">
                                  <p:stCondLst>
                                    <p:cond delay="0"/>
                                  </p:stCondLst>
                                  <p:childTnLst>
                                    <p:set>
                                      <p:cBhvr>
                                        <p:cTn id="154" dur="1" fill="hold">
                                          <p:stCondLst>
                                            <p:cond delay="0"/>
                                          </p:stCondLst>
                                        </p:cTn>
                                        <p:tgtEl>
                                          <p:spTgt spid="26"/>
                                        </p:tgtEl>
                                        <p:attrNameLst>
                                          <p:attrName>style.visibility</p:attrName>
                                        </p:attrNameLst>
                                      </p:cBhvr>
                                      <p:to>
                                        <p:strVal val="hidden"/>
                                      </p:to>
                                    </p:set>
                                  </p:childTnLst>
                                </p:cTn>
                              </p:par>
                              <p:par>
                                <p:cTn id="155" presetID="1" presetClass="exit" presetSubtype="0" fill="hold" grpId="0" nodeType="withEffect">
                                  <p:stCondLst>
                                    <p:cond delay="0"/>
                                  </p:stCondLst>
                                  <p:childTnLst>
                                    <p:set>
                                      <p:cBhvr>
                                        <p:cTn id="156" dur="1" fill="hold">
                                          <p:stCondLst>
                                            <p:cond delay="0"/>
                                          </p:stCondLst>
                                        </p:cTn>
                                        <p:tgtEl>
                                          <p:spTgt spid="27"/>
                                        </p:tgtEl>
                                        <p:attrNameLst>
                                          <p:attrName>style.visibility</p:attrName>
                                        </p:attrNameLst>
                                      </p:cBhvr>
                                      <p:to>
                                        <p:strVal val="hidden"/>
                                      </p:to>
                                    </p:set>
                                  </p:childTnLst>
                                </p:cTn>
                              </p:par>
                              <p:par>
                                <p:cTn id="157" presetID="1" presetClass="exit" presetSubtype="0" fill="hold" grpId="0" nodeType="withEffect">
                                  <p:stCondLst>
                                    <p:cond delay="0"/>
                                  </p:stCondLst>
                                  <p:childTnLst>
                                    <p:set>
                                      <p:cBhvr>
                                        <p:cTn id="158" dur="1" fill="hold">
                                          <p:stCondLst>
                                            <p:cond delay="0"/>
                                          </p:stCondLst>
                                        </p:cTn>
                                        <p:tgtEl>
                                          <p:spTgt spid="28"/>
                                        </p:tgtEl>
                                        <p:attrNameLst>
                                          <p:attrName>style.visibility</p:attrName>
                                        </p:attrNameLst>
                                      </p:cBhvr>
                                      <p:to>
                                        <p:strVal val="hidden"/>
                                      </p:to>
                                    </p:set>
                                  </p:childTnLst>
                                </p:cTn>
                              </p:par>
                              <p:par>
                                <p:cTn id="159" presetID="6" presetClass="entr" presetSubtype="16" fill="hold" grpId="0" nodeType="withEffect">
                                  <p:stCondLst>
                                    <p:cond delay="500"/>
                                  </p:stCondLst>
                                  <p:childTnLst>
                                    <p:set>
                                      <p:cBhvr>
                                        <p:cTn id="160" dur="1" fill="hold">
                                          <p:stCondLst>
                                            <p:cond delay="0"/>
                                          </p:stCondLst>
                                        </p:cTn>
                                        <p:tgtEl>
                                          <p:spTgt spid="32"/>
                                        </p:tgtEl>
                                        <p:attrNameLst>
                                          <p:attrName>style.visibility</p:attrName>
                                        </p:attrNameLst>
                                      </p:cBhvr>
                                      <p:to>
                                        <p:strVal val="visible"/>
                                      </p:to>
                                    </p:set>
                                    <p:animEffect transition="in" filter="circle(in)">
                                      <p:cBhvr>
                                        <p:cTn id="16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0" grpId="0"/>
      <p:bldP spid="31" grpId="0"/>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1018382" y="1162177"/>
            <a:ext cx="4843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457200" indent="-457200">
              <a:buFont typeface="Wingdings" panose="05000000000000000000" pitchFamily="2" charset="2"/>
              <a:buChar char="Ø"/>
            </a:pPr>
            <a:r>
              <a:rPr lang="zh-CN" altLang="en-US" sz="2800" b="1" dirty="0" smtClean="0">
                <a:solidFill>
                  <a:srgbClr val="3333CC"/>
                </a:solidFill>
                <a:latin typeface="Tahoma" pitchFamily="34" charset="0"/>
                <a:ea typeface="楷体" pitchFamily="49" charset="-122"/>
              </a:rPr>
              <a:t>写操作过程</a:t>
            </a:r>
            <a:endParaRPr lang="zh-CN" altLang="en-US" sz="2800" b="1" dirty="0">
              <a:solidFill>
                <a:srgbClr val="3333CC"/>
              </a:solidFill>
              <a:latin typeface="Tahoma" pitchFamily="34" charset="0"/>
              <a:ea typeface="楷体" pitchFamily="49" charset="-122"/>
            </a:endParaRPr>
          </a:p>
        </p:txBody>
      </p:sp>
      <p:pic>
        <p:nvPicPr>
          <p:cNvPr id="3" name="Picture 13" descr="E:\MyDesktop\图\完整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1757490"/>
            <a:ext cx="6589713"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255963" y="4172078"/>
            <a:ext cx="163512" cy="149225"/>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5" name="矩形 4"/>
          <p:cNvSpPr/>
          <p:nvPr/>
        </p:nvSpPr>
        <p:spPr>
          <a:xfrm>
            <a:off x="3276600" y="4173665"/>
            <a:ext cx="163513" cy="147638"/>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6" name="矩形 5"/>
          <p:cNvSpPr/>
          <p:nvPr/>
        </p:nvSpPr>
        <p:spPr>
          <a:xfrm>
            <a:off x="3255963" y="4173665"/>
            <a:ext cx="163512" cy="147638"/>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7" name="矩形 6"/>
          <p:cNvSpPr/>
          <p:nvPr/>
        </p:nvSpPr>
        <p:spPr>
          <a:xfrm>
            <a:off x="3257550" y="4178428"/>
            <a:ext cx="163513" cy="147637"/>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8" name="矩形 7"/>
          <p:cNvSpPr/>
          <p:nvPr/>
        </p:nvSpPr>
        <p:spPr>
          <a:xfrm>
            <a:off x="4808538" y="2686178"/>
            <a:ext cx="163512" cy="149225"/>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9" name="矩形 8"/>
          <p:cNvSpPr/>
          <p:nvPr/>
        </p:nvSpPr>
        <p:spPr>
          <a:xfrm>
            <a:off x="4827588" y="2689353"/>
            <a:ext cx="163512" cy="149225"/>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10" name="矩形 9"/>
          <p:cNvSpPr/>
          <p:nvPr/>
        </p:nvSpPr>
        <p:spPr>
          <a:xfrm>
            <a:off x="4827588" y="2702053"/>
            <a:ext cx="163512" cy="149225"/>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11" name="矩形 10"/>
          <p:cNvSpPr/>
          <p:nvPr/>
        </p:nvSpPr>
        <p:spPr>
          <a:xfrm>
            <a:off x="4811713" y="2727453"/>
            <a:ext cx="163512" cy="149225"/>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12" name="矩形 11"/>
          <p:cNvSpPr/>
          <p:nvPr/>
        </p:nvSpPr>
        <p:spPr>
          <a:xfrm>
            <a:off x="4811713" y="2714753"/>
            <a:ext cx="163512" cy="149225"/>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13" name="矩形 12"/>
          <p:cNvSpPr/>
          <p:nvPr/>
        </p:nvSpPr>
        <p:spPr>
          <a:xfrm>
            <a:off x="1951038" y="2673478"/>
            <a:ext cx="163512" cy="149225"/>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14" name="矩形 13"/>
          <p:cNvSpPr/>
          <p:nvPr/>
        </p:nvSpPr>
        <p:spPr>
          <a:xfrm>
            <a:off x="1970088" y="2676653"/>
            <a:ext cx="163512" cy="149225"/>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15" name="矩形 14"/>
          <p:cNvSpPr/>
          <p:nvPr/>
        </p:nvSpPr>
        <p:spPr>
          <a:xfrm>
            <a:off x="1970088" y="2689353"/>
            <a:ext cx="163512" cy="149225"/>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16" name="矩形 15"/>
          <p:cNvSpPr/>
          <p:nvPr/>
        </p:nvSpPr>
        <p:spPr>
          <a:xfrm>
            <a:off x="1954213" y="2714753"/>
            <a:ext cx="163512" cy="149225"/>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17" name="矩形 16"/>
          <p:cNvSpPr/>
          <p:nvPr/>
        </p:nvSpPr>
        <p:spPr>
          <a:xfrm>
            <a:off x="1954213" y="2702053"/>
            <a:ext cx="163512" cy="149225"/>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18" name="矩形 17"/>
          <p:cNvSpPr/>
          <p:nvPr/>
        </p:nvSpPr>
        <p:spPr>
          <a:xfrm>
            <a:off x="4776788" y="5629403"/>
            <a:ext cx="163512" cy="149225"/>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19" name="矩形 18"/>
          <p:cNvSpPr/>
          <p:nvPr/>
        </p:nvSpPr>
        <p:spPr>
          <a:xfrm>
            <a:off x="4795838" y="5613528"/>
            <a:ext cx="163512" cy="149225"/>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0" name="矩形 19"/>
          <p:cNvSpPr/>
          <p:nvPr/>
        </p:nvSpPr>
        <p:spPr>
          <a:xfrm>
            <a:off x="4814888" y="5635753"/>
            <a:ext cx="163512" cy="149225"/>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1" name="矩形 20"/>
          <p:cNvSpPr/>
          <p:nvPr/>
        </p:nvSpPr>
        <p:spPr>
          <a:xfrm>
            <a:off x="4789488" y="5651628"/>
            <a:ext cx="163512" cy="149225"/>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2" name="矩形 21"/>
          <p:cNvSpPr/>
          <p:nvPr/>
        </p:nvSpPr>
        <p:spPr>
          <a:xfrm>
            <a:off x="4770438" y="5600828"/>
            <a:ext cx="163512" cy="149225"/>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3" name="矩形 22"/>
          <p:cNvSpPr/>
          <p:nvPr/>
        </p:nvSpPr>
        <p:spPr>
          <a:xfrm>
            <a:off x="1951038" y="5600828"/>
            <a:ext cx="163512" cy="149225"/>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4" name="矩形 23"/>
          <p:cNvSpPr/>
          <p:nvPr/>
        </p:nvSpPr>
        <p:spPr>
          <a:xfrm>
            <a:off x="1970088" y="5604003"/>
            <a:ext cx="163512" cy="149225"/>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5" name="矩形 24"/>
          <p:cNvSpPr/>
          <p:nvPr/>
        </p:nvSpPr>
        <p:spPr>
          <a:xfrm>
            <a:off x="1970088" y="5616703"/>
            <a:ext cx="163512" cy="149225"/>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6" name="矩形 25"/>
          <p:cNvSpPr/>
          <p:nvPr/>
        </p:nvSpPr>
        <p:spPr>
          <a:xfrm>
            <a:off x="1954213" y="5642103"/>
            <a:ext cx="163512" cy="149225"/>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7" name="矩形 26"/>
          <p:cNvSpPr/>
          <p:nvPr/>
        </p:nvSpPr>
        <p:spPr>
          <a:xfrm>
            <a:off x="1954213" y="5629403"/>
            <a:ext cx="163512" cy="149225"/>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28" name="标题 1"/>
          <p:cNvSpPr txBox="1">
            <a:spLocks/>
          </p:cNvSpPr>
          <p:nvPr/>
        </p:nvSpPr>
        <p:spPr bwMode="auto">
          <a:xfrm>
            <a:off x="476250" y="365253"/>
            <a:ext cx="8515350"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rgbClr val="990000"/>
                </a:solidFill>
                <a:latin typeface="+mj-lt"/>
                <a:ea typeface="+mj-ea"/>
                <a:cs typeface="+mj-cs"/>
              </a:defRPr>
            </a:lvl1pPr>
            <a:lvl2pPr algn="ctr" rtl="0" eaLnBrk="0" fontAlgn="base" hangingPunct="0">
              <a:spcBef>
                <a:spcPct val="0"/>
              </a:spcBef>
              <a:spcAft>
                <a:spcPct val="0"/>
              </a:spcAft>
              <a:defRPr sz="3600" b="1">
                <a:solidFill>
                  <a:srgbClr val="990000"/>
                </a:solidFill>
                <a:latin typeface="Times New Roman" pitchFamily="18" charset="0"/>
                <a:ea typeface="宋体" pitchFamily="2" charset="-122"/>
              </a:defRPr>
            </a:lvl2pPr>
            <a:lvl3pPr algn="ctr" rtl="0" eaLnBrk="0" fontAlgn="base" hangingPunct="0">
              <a:spcBef>
                <a:spcPct val="0"/>
              </a:spcBef>
              <a:spcAft>
                <a:spcPct val="0"/>
              </a:spcAft>
              <a:defRPr sz="3600" b="1">
                <a:solidFill>
                  <a:srgbClr val="990000"/>
                </a:solidFill>
                <a:latin typeface="Times New Roman" pitchFamily="18" charset="0"/>
                <a:ea typeface="宋体" pitchFamily="2" charset="-122"/>
              </a:defRPr>
            </a:lvl3pPr>
            <a:lvl4pPr algn="ctr" rtl="0" eaLnBrk="0" fontAlgn="base" hangingPunct="0">
              <a:spcBef>
                <a:spcPct val="0"/>
              </a:spcBef>
              <a:spcAft>
                <a:spcPct val="0"/>
              </a:spcAft>
              <a:defRPr sz="3600" b="1">
                <a:solidFill>
                  <a:srgbClr val="990000"/>
                </a:solidFill>
                <a:latin typeface="Times New Roman" pitchFamily="18" charset="0"/>
                <a:ea typeface="宋体" pitchFamily="2" charset="-122"/>
              </a:defRPr>
            </a:lvl4pPr>
            <a:lvl5pPr algn="ctr" rtl="0" eaLnBrk="0" fontAlgn="base" hangingPunct="0">
              <a:spcBef>
                <a:spcPct val="0"/>
              </a:spcBef>
              <a:spcAft>
                <a:spcPct val="0"/>
              </a:spcAft>
              <a:defRPr sz="3600" b="1">
                <a:solidFill>
                  <a:srgbClr val="990000"/>
                </a:solidFill>
                <a:latin typeface="Times New Roman" pitchFamily="18" charset="0"/>
                <a:ea typeface="宋体" pitchFamily="2" charset="-122"/>
              </a:defRPr>
            </a:lvl5pPr>
            <a:lvl6pPr marL="457200" algn="ctr" rtl="0" fontAlgn="base">
              <a:spcBef>
                <a:spcPct val="0"/>
              </a:spcBef>
              <a:spcAft>
                <a:spcPct val="0"/>
              </a:spcAft>
              <a:defRPr sz="3600" b="1">
                <a:solidFill>
                  <a:srgbClr val="990000"/>
                </a:solidFill>
                <a:latin typeface="Times New Roman" pitchFamily="18" charset="0"/>
                <a:ea typeface="宋体" pitchFamily="2" charset="-122"/>
              </a:defRPr>
            </a:lvl6pPr>
            <a:lvl7pPr marL="914400" algn="ctr" rtl="0" fontAlgn="base">
              <a:spcBef>
                <a:spcPct val="0"/>
              </a:spcBef>
              <a:spcAft>
                <a:spcPct val="0"/>
              </a:spcAft>
              <a:defRPr sz="3600" b="1">
                <a:solidFill>
                  <a:srgbClr val="990000"/>
                </a:solidFill>
                <a:latin typeface="Times New Roman" pitchFamily="18" charset="0"/>
                <a:ea typeface="宋体" pitchFamily="2" charset="-122"/>
              </a:defRPr>
            </a:lvl7pPr>
            <a:lvl8pPr marL="1371600" algn="ctr" rtl="0" fontAlgn="base">
              <a:spcBef>
                <a:spcPct val="0"/>
              </a:spcBef>
              <a:spcAft>
                <a:spcPct val="0"/>
              </a:spcAft>
              <a:defRPr sz="3600" b="1">
                <a:solidFill>
                  <a:srgbClr val="990000"/>
                </a:solidFill>
                <a:latin typeface="Times New Roman" pitchFamily="18" charset="0"/>
                <a:ea typeface="宋体" pitchFamily="2" charset="-122"/>
              </a:defRPr>
            </a:lvl8pPr>
            <a:lvl9pPr marL="1828800" algn="ctr" rtl="0" fontAlgn="base">
              <a:spcBef>
                <a:spcPct val="0"/>
              </a:spcBef>
              <a:spcAft>
                <a:spcPct val="0"/>
              </a:spcAft>
              <a:defRPr sz="3600" b="1">
                <a:solidFill>
                  <a:srgbClr val="990000"/>
                </a:solidFill>
                <a:latin typeface="Times New Roman" pitchFamily="18" charset="0"/>
                <a:ea typeface="宋体" pitchFamily="2" charset="-122"/>
              </a:defRPr>
            </a:lvl9pPr>
          </a:lstStyle>
          <a:p>
            <a:r>
              <a:rPr lang="zh-CN" altLang="en-US" sz="2800" dirty="0"/>
              <a:t>原型读操作过程示意</a:t>
            </a:r>
          </a:p>
        </p:txBody>
      </p:sp>
      <p:sp>
        <p:nvSpPr>
          <p:cNvPr id="29" name="TextBox 3"/>
          <p:cNvSpPr txBox="1">
            <a:spLocks noChangeArrowheads="1"/>
          </p:cNvSpPr>
          <p:nvPr/>
        </p:nvSpPr>
        <p:spPr bwMode="auto">
          <a:xfrm>
            <a:off x="6413500" y="2611535"/>
            <a:ext cx="2603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000" b="1" dirty="0" smtClean="0">
                <a:solidFill>
                  <a:srgbClr val="C00000"/>
                </a:solidFill>
                <a:latin typeface="Tahoma" pitchFamily="34" charset="0"/>
                <a:ea typeface="楷体" pitchFamily="49" charset="-122"/>
              </a:rPr>
              <a:t>混合控制器编程</a:t>
            </a:r>
            <a:endParaRPr lang="zh-CN" altLang="en-US" sz="2000" b="1" dirty="0">
              <a:solidFill>
                <a:srgbClr val="C00000"/>
              </a:solidFill>
              <a:latin typeface="Tahoma" pitchFamily="34" charset="0"/>
              <a:ea typeface="楷体" pitchFamily="49" charset="-122"/>
            </a:endParaRPr>
          </a:p>
        </p:txBody>
      </p:sp>
      <p:sp>
        <p:nvSpPr>
          <p:cNvPr id="30" name="TextBox 3"/>
          <p:cNvSpPr txBox="1">
            <a:spLocks noChangeArrowheads="1"/>
          </p:cNvSpPr>
          <p:nvPr/>
        </p:nvSpPr>
        <p:spPr bwMode="auto">
          <a:xfrm>
            <a:off x="6451600" y="3767235"/>
            <a:ext cx="26035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000" b="1" dirty="0">
                <a:solidFill>
                  <a:srgbClr val="C00000"/>
                </a:solidFill>
                <a:latin typeface="Tahoma" pitchFamily="34" charset="0"/>
                <a:ea typeface="楷体" pitchFamily="49" charset="-122"/>
              </a:rPr>
              <a:t>底板</a:t>
            </a:r>
            <a:r>
              <a:rPr lang="en-US" altLang="zh-CN" sz="2000" b="1" dirty="0">
                <a:solidFill>
                  <a:srgbClr val="C00000"/>
                </a:solidFill>
                <a:latin typeface="Tahoma" pitchFamily="34" charset="0"/>
                <a:ea typeface="楷体" pitchFamily="49" charset="-122"/>
              </a:rPr>
              <a:t>FPGA</a:t>
            </a:r>
            <a:r>
              <a:rPr lang="zh-CN" altLang="en-US" sz="2000" b="1" dirty="0">
                <a:solidFill>
                  <a:srgbClr val="C00000"/>
                </a:solidFill>
                <a:latin typeface="Tahoma" pitchFamily="34" charset="0"/>
                <a:ea typeface="楷体" pitchFamily="49" charset="-122"/>
              </a:rPr>
              <a:t>写指令传输至子板</a:t>
            </a:r>
            <a:r>
              <a:rPr lang="en-US" altLang="zh-CN" sz="2000" b="1" dirty="0">
                <a:solidFill>
                  <a:srgbClr val="C00000"/>
                </a:solidFill>
                <a:latin typeface="Tahoma" pitchFamily="34" charset="0"/>
                <a:ea typeface="楷体" pitchFamily="49" charset="-122"/>
              </a:rPr>
              <a:t>FPGA</a:t>
            </a:r>
            <a:endParaRPr lang="zh-CN" altLang="en-US" sz="2000" b="1" dirty="0">
              <a:solidFill>
                <a:srgbClr val="C00000"/>
              </a:solidFill>
              <a:latin typeface="Tahoma" pitchFamily="34" charset="0"/>
              <a:ea typeface="楷体" pitchFamily="49" charset="-122"/>
            </a:endParaRPr>
          </a:p>
        </p:txBody>
      </p:sp>
      <p:sp>
        <p:nvSpPr>
          <p:cNvPr id="31" name="TextBox 3"/>
          <p:cNvSpPr txBox="1">
            <a:spLocks noChangeArrowheads="1"/>
          </p:cNvSpPr>
          <p:nvPr/>
        </p:nvSpPr>
        <p:spPr bwMode="auto">
          <a:xfrm>
            <a:off x="6451600" y="5300700"/>
            <a:ext cx="23749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000" b="1" dirty="0">
                <a:solidFill>
                  <a:srgbClr val="C00000"/>
                </a:solidFill>
                <a:latin typeface="Tahoma" pitchFamily="34" charset="0"/>
                <a:ea typeface="楷体" pitchFamily="49" charset="-122"/>
              </a:rPr>
              <a:t>子板</a:t>
            </a:r>
            <a:r>
              <a:rPr lang="en-US" altLang="zh-CN" sz="2000" b="1" dirty="0">
                <a:solidFill>
                  <a:srgbClr val="C00000"/>
                </a:solidFill>
                <a:latin typeface="Tahoma" pitchFamily="34" charset="0"/>
                <a:ea typeface="楷体" pitchFamily="49" charset="-122"/>
              </a:rPr>
              <a:t>FPGA</a:t>
            </a:r>
            <a:r>
              <a:rPr lang="zh-CN" altLang="en-US" sz="2000" b="1" dirty="0">
                <a:solidFill>
                  <a:srgbClr val="C00000"/>
                </a:solidFill>
                <a:latin typeface="Tahoma" pitchFamily="34" charset="0"/>
                <a:ea typeface="楷体" pitchFamily="49" charset="-122"/>
              </a:rPr>
              <a:t>写操作传输至</a:t>
            </a:r>
            <a:r>
              <a:rPr lang="en-US" altLang="zh-CN" sz="2000" b="1" dirty="0">
                <a:solidFill>
                  <a:srgbClr val="C00000"/>
                </a:solidFill>
                <a:latin typeface="Tahoma" pitchFamily="34" charset="0"/>
                <a:ea typeface="楷体" pitchFamily="49" charset="-122"/>
              </a:rPr>
              <a:t>MRAM</a:t>
            </a:r>
            <a:r>
              <a:rPr lang="zh-CN" altLang="en-US" sz="2000" b="1" dirty="0">
                <a:solidFill>
                  <a:srgbClr val="C00000"/>
                </a:solidFill>
                <a:latin typeface="Tahoma" pitchFamily="34" charset="0"/>
                <a:ea typeface="楷体" pitchFamily="49" charset="-122"/>
              </a:rPr>
              <a:t>芯片</a:t>
            </a:r>
          </a:p>
        </p:txBody>
      </p:sp>
    </p:spTree>
    <p:extLst>
      <p:ext uri="{BB962C8B-B14F-4D97-AF65-F5344CB8AC3E}">
        <p14:creationId xmlns:p14="http://schemas.microsoft.com/office/powerpoint/2010/main" val="2279838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2"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2"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2"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par>
                                <p:cTn id="17" presetID="16" presetClass="entr" presetSubtype="21" fill="hold" grpId="0" nodeType="withEffect">
                                  <p:stCondLst>
                                    <p:cond delay="250"/>
                                  </p:stCondLst>
                                  <p:childTnLst>
                                    <p:set>
                                      <p:cBhvr>
                                        <p:cTn id="18" dur="1" fill="hold">
                                          <p:stCondLst>
                                            <p:cond delay="0"/>
                                          </p:stCondLst>
                                        </p:cTn>
                                        <p:tgtEl>
                                          <p:spTgt spid="29"/>
                                        </p:tgtEl>
                                        <p:attrNameLst>
                                          <p:attrName>style.visibility</p:attrName>
                                        </p:attrNameLst>
                                      </p:cBhvr>
                                      <p:to>
                                        <p:strVal val="visible"/>
                                      </p:to>
                                    </p:set>
                                    <p:animEffect transition="in" filter="barn(inVertical)">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grpId="0" nodeType="clickEffect">
                                  <p:stCondLst>
                                    <p:cond delay="0"/>
                                  </p:stCondLst>
                                  <p:childTnLst>
                                    <p:animMotion origin="layout" path="M 0.00157 0.00323 L -0.14757 -0.20514 " pathEditMode="relative" rAng="0" ptsTypes="AA">
                                      <p:cBhvr>
                                        <p:cTn id="23" dur="2000" fill="hold"/>
                                        <p:tgtEl>
                                          <p:spTgt spid="4"/>
                                        </p:tgtEl>
                                        <p:attrNameLst>
                                          <p:attrName>ppt_x,ppt_y</p:attrName>
                                        </p:attrNameLst>
                                      </p:cBhvr>
                                      <p:rCtr x="-7500" y="-10400"/>
                                    </p:animMotion>
                                  </p:childTnLst>
                                </p:cTn>
                              </p:par>
                              <p:par>
                                <p:cTn id="24" presetID="0" presetClass="path" presetSubtype="0" accel="50000" decel="50000" fill="hold" grpId="0" nodeType="withEffect">
                                  <p:stCondLst>
                                    <p:cond delay="0"/>
                                  </p:stCondLst>
                                  <p:childTnLst>
                                    <p:animMotion origin="layout" path="M 3.61111E-6 3.47826E-6 L 0.16649 -0.21046 " pathEditMode="relative" rAng="0" ptsTypes="AA">
                                      <p:cBhvr>
                                        <p:cTn id="25" dur="2000" fill="hold"/>
                                        <p:tgtEl>
                                          <p:spTgt spid="5"/>
                                        </p:tgtEl>
                                        <p:attrNameLst>
                                          <p:attrName>ppt_x,ppt_y</p:attrName>
                                        </p:attrNameLst>
                                      </p:cBhvr>
                                      <p:rCtr x="8300" y="-10500"/>
                                    </p:animMotion>
                                  </p:childTnLst>
                                </p:cTn>
                              </p:par>
                              <p:par>
                                <p:cTn id="26" presetID="0" presetClass="path" presetSubtype="0" accel="50000" decel="50000" fill="hold" grpId="0" nodeType="withEffect">
                                  <p:stCondLst>
                                    <p:cond delay="0"/>
                                  </p:stCondLst>
                                  <p:childTnLst>
                                    <p:animMotion origin="layout" path="M 2.22222E-6 -3.13599E-6 L -0.14479 0.2056 " pathEditMode="relative" rAng="0" ptsTypes="AA">
                                      <p:cBhvr>
                                        <p:cTn id="27" dur="2000" fill="hold"/>
                                        <p:tgtEl>
                                          <p:spTgt spid="6"/>
                                        </p:tgtEl>
                                        <p:attrNameLst>
                                          <p:attrName>ppt_x,ppt_y</p:attrName>
                                        </p:attrNameLst>
                                      </p:cBhvr>
                                      <p:rCtr x="-7200" y="10300"/>
                                    </p:animMotion>
                                  </p:childTnLst>
                                </p:cTn>
                              </p:par>
                              <p:par>
                                <p:cTn id="28" presetID="0" presetClass="path" presetSubtype="0" accel="50000" decel="50000" fill="hold" grpId="0" nodeType="withEffect">
                                  <p:stCondLst>
                                    <p:cond delay="0"/>
                                  </p:stCondLst>
                                  <p:childTnLst>
                                    <p:animMotion origin="layout" path="M -4.44444E-6 -1.59112E-6 L 0.16424 0.20722 " pathEditMode="relative" rAng="0" ptsTypes="AA">
                                      <p:cBhvr>
                                        <p:cTn id="29" dur="2000" fill="hold"/>
                                        <p:tgtEl>
                                          <p:spTgt spid="7"/>
                                        </p:tgtEl>
                                        <p:attrNameLst>
                                          <p:attrName>ppt_x,ppt_y</p:attrName>
                                        </p:attrNameLst>
                                      </p:cBhvr>
                                      <p:rCtr x="8200" y="10400"/>
                                    </p:animMotion>
                                  </p:childTnLst>
                                </p:cTn>
                              </p:par>
                            </p:childTnLst>
                          </p:cTn>
                        </p:par>
                        <p:par>
                          <p:cTn id="30" fill="hold">
                            <p:stCondLst>
                              <p:cond delay="2000"/>
                            </p:stCondLst>
                            <p:childTnLst>
                              <p:par>
                                <p:cTn id="31" presetID="1" presetClass="entr" presetSubtype="0" fill="hold" grpId="1" nodeType="after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par>
                          <p:cTn id="33" fill="hold">
                            <p:stCondLst>
                              <p:cond delay="2000"/>
                            </p:stCondLst>
                            <p:childTnLst>
                              <p:par>
                                <p:cTn id="34" presetID="1" presetClass="entr" presetSubtype="0" fill="hold" grpId="1" nodeType="after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par>
                          <p:cTn id="36" fill="hold">
                            <p:stCondLst>
                              <p:cond delay="2000"/>
                            </p:stCondLst>
                            <p:childTnLst>
                              <p:par>
                                <p:cTn id="37" presetID="1" presetClass="entr" presetSubtype="0" fill="hold" grpId="1" nodeType="after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1" nodeType="after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par>
                          <p:cTn id="42" fill="hold">
                            <p:stCondLst>
                              <p:cond delay="2000"/>
                            </p:stCondLst>
                            <p:childTnLst>
                              <p:par>
                                <p:cTn id="43" presetID="1" presetClass="entr" presetSubtype="0" fill="hold" grpId="1" nodeType="after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par>
                          <p:cTn id="45" fill="hold">
                            <p:stCondLst>
                              <p:cond delay="2000"/>
                            </p:stCondLst>
                            <p:childTnLst>
                              <p:par>
                                <p:cTn id="46" presetID="1" presetClass="entr" presetSubtype="0" fill="hold" grpId="1" nodeType="after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par>
                          <p:cTn id="48" fill="hold">
                            <p:stCondLst>
                              <p:cond delay="2000"/>
                            </p:stCondLst>
                            <p:childTnLst>
                              <p:par>
                                <p:cTn id="49" presetID="1" presetClass="entr" presetSubtype="0" fill="hold" grpId="1" nodeType="after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par>
                          <p:cTn id="51" fill="hold">
                            <p:stCondLst>
                              <p:cond delay="2000"/>
                            </p:stCondLst>
                            <p:childTnLst>
                              <p:par>
                                <p:cTn id="52" presetID="1" presetClass="entr" presetSubtype="0" fill="hold" grpId="1" nodeType="after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grpId="1" nodeType="after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par>
                          <p:cTn id="57" fill="hold">
                            <p:stCondLst>
                              <p:cond delay="2000"/>
                            </p:stCondLst>
                            <p:childTnLst>
                              <p:par>
                                <p:cTn id="58" presetID="1" presetClass="entr" presetSubtype="0" fill="hold" grpId="1" nodeType="after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childTnLst>
                          </p:cTn>
                        </p:par>
                        <p:par>
                          <p:cTn id="60" fill="hold">
                            <p:stCondLst>
                              <p:cond delay="2000"/>
                            </p:stCondLst>
                            <p:childTnLst>
                              <p:par>
                                <p:cTn id="61" presetID="1" presetClass="entr" presetSubtype="0" fill="hold" grpId="1" nodeType="after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par>
                          <p:cTn id="63" fill="hold">
                            <p:stCondLst>
                              <p:cond delay="2000"/>
                            </p:stCondLst>
                            <p:childTnLst>
                              <p:par>
                                <p:cTn id="64" presetID="1" presetClass="entr" presetSubtype="0" fill="hold" grpId="1" nodeType="afterEffect">
                                  <p:stCondLst>
                                    <p:cond delay="0"/>
                                  </p:stCondLst>
                                  <p:childTnLst>
                                    <p:set>
                                      <p:cBhvr>
                                        <p:cTn id="65" dur="1" fill="hold">
                                          <p:stCondLst>
                                            <p:cond delay="0"/>
                                          </p:stCondLst>
                                        </p:cTn>
                                        <p:tgtEl>
                                          <p:spTgt spid="20"/>
                                        </p:tgtEl>
                                        <p:attrNameLst>
                                          <p:attrName>style.visibility</p:attrName>
                                        </p:attrNameLst>
                                      </p:cBhvr>
                                      <p:to>
                                        <p:strVal val="visible"/>
                                      </p:to>
                                    </p:set>
                                  </p:childTnLst>
                                </p:cTn>
                              </p:par>
                            </p:childTnLst>
                          </p:cTn>
                        </p:par>
                        <p:par>
                          <p:cTn id="66" fill="hold">
                            <p:stCondLst>
                              <p:cond delay="2000"/>
                            </p:stCondLst>
                            <p:childTnLst>
                              <p:par>
                                <p:cTn id="67" presetID="1" presetClass="entr" presetSubtype="0" fill="hold" grpId="1" nodeType="after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childTnLst>
                          </p:cTn>
                        </p:par>
                        <p:par>
                          <p:cTn id="69" fill="hold">
                            <p:stCondLst>
                              <p:cond delay="2000"/>
                            </p:stCondLst>
                            <p:childTnLst>
                              <p:par>
                                <p:cTn id="70" presetID="1" presetClass="entr" presetSubtype="0" fill="hold" grpId="1" nodeType="afterEffect">
                                  <p:stCondLst>
                                    <p:cond delay="0"/>
                                  </p:stCondLst>
                                  <p:childTnLst>
                                    <p:set>
                                      <p:cBhvr>
                                        <p:cTn id="71" dur="1" fill="hold">
                                          <p:stCondLst>
                                            <p:cond delay="0"/>
                                          </p:stCondLst>
                                        </p:cTn>
                                        <p:tgtEl>
                                          <p:spTgt spid="21"/>
                                        </p:tgtEl>
                                        <p:attrNameLst>
                                          <p:attrName>style.visibility</p:attrName>
                                        </p:attrNameLst>
                                      </p:cBhvr>
                                      <p:to>
                                        <p:strVal val="visible"/>
                                      </p:to>
                                    </p:set>
                                  </p:childTnLst>
                                </p:cTn>
                              </p:par>
                            </p:childTnLst>
                          </p:cTn>
                        </p:par>
                        <p:par>
                          <p:cTn id="72" fill="hold">
                            <p:stCondLst>
                              <p:cond delay="2000"/>
                            </p:stCondLst>
                            <p:childTnLst>
                              <p:par>
                                <p:cTn id="73" presetID="1" presetClass="entr" presetSubtype="0" fill="hold" grpId="1" nodeType="after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par>
                          <p:cTn id="75" fill="hold">
                            <p:stCondLst>
                              <p:cond delay="2000"/>
                            </p:stCondLst>
                            <p:childTnLst>
                              <p:par>
                                <p:cTn id="76" presetID="1" presetClass="entr" presetSubtype="0" fill="hold" grpId="1" nodeType="afterEffect">
                                  <p:stCondLst>
                                    <p:cond delay="0"/>
                                  </p:stCondLst>
                                  <p:childTnLst>
                                    <p:set>
                                      <p:cBhvr>
                                        <p:cTn id="77" dur="1" fill="hold">
                                          <p:stCondLst>
                                            <p:cond delay="0"/>
                                          </p:stCondLst>
                                        </p:cTn>
                                        <p:tgtEl>
                                          <p:spTgt spid="23"/>
                                        </p:tgtEl>
                                        <p:attrNameLst>
                                          <p:attrName>style.visibility</p:attrName>
                                        </p:attrNameLst>
                                      </p:cBhvr>
                                      <p:to>
                                        <p:strVal val="visible"/>
                                      </p:to>
                                    </p:set>
                                  </p:childTnLst>
                                </p:cTn>
                              </p:par>
                            </p:childTnLst>
                          </p:cTn>
                        </p:par>
                        <p:par>
                          <p:cTn id="78" fill="hold">
                            <p:stCondLst>
                              <p:cond delay="2000"/>
                            </p:stCondLst>
                            <p:childTnLst>
                              <p:par>
                                <p:cTn id="79" presetID="1" presetClass="entr" presetSubtype="0" fill="hold" grpId="1" nodeType="afterEffect">
                                  <p:stCondLst>
                                    <p:cond delay="0"/>
                                  </p:stCondLst>
                                  <p:childTnLst>
                                    <p:set>
                                      <p:cBhvr>
                                        <p:cTn id="80" dur="1" fill="hold">
                                          <p:stCondLst>
                                            <p:cond delay="0"/>
                                          </p:stCondLst>
                                        </p:cTn>
                                        <p:tgtEl>
                                          <p:spTgt spid="25"/>
                                        </p:tgtEl>
                                        <p:attrNameLst>
                                          <p:attrName>style.visibility</p:attrName>
                                        </p:attrNameLst>
                                      </p:cBhvr>
                                      <p:to>
                                        <p:strVal val="visible"/>
                                      </p:to>
                                    </p:set>
                                  </p:childTnLst>
                                </p:cTn>
                              </p:par>
                            </p:childTnLst>
                          </p:cTn>
                        </p:par>
                        <p:par>
                          <p:cTn id="81" fill="hold">
                            <p:stCondLst>
                              <p:cond delay="2000"/>
                            </p:stCondLst>
                            <p:childTnLst>
                              <p:par>
                                <p:cTn id="82" presetID="1" presetClass="entr" presetSubtype="0" fill="hold" grpId="1" nodeType="afterEffect">
                                  <p:stCondLst>
                                    <p:cond delay="0"/>
                                  </p:stCondLst>
                                  <p:childTnLst>
                                    <p:set>
                                      <p:cBhvr>
                                        <p:cTn id="83" dur="1" fill="hold">
                                          <p:stCondLst>
                                            <p:cond delay="0"/>
                                          </p:stCondLst>
                                        </p:cTn>
                                        <p:tgtEl>
                                          <p:spTgt spid="24"/>
                                        </p:tgtEl>
                                        <p:attrNameLst>
                                          <p:attrName>style.visibility</p:attrName>
                                        </p:attrNameLst>
                                      </p:cBhvr>
                                      <p:to>
                                        <p:strVal val="visible"/>
                                      </p:to>
                                    </p:set>
                                  </p:childTnLst>
                                </p:cTn>
                              </p:par>
                            </p:childTnLst>
                          </p:cTn>
                        </p:par>
                        <p:par>
                          <p:cTn id="84" fill="hold">
                            <p:stCondLst>
                              <p:cond delay="2000"/>
                            </p:stCondLst>
                            <p:childTnLst>
                              <p:par>
                                <p:cTn id="85" presetID="1" presetClass="entr" presetSubtype="0" fill="hold" grpId="1" nodeType="afterEffect">
                                  <p:stCondLst>
                                    <p:cond delay="0"/>
                                  </p:stCondLst>
                                  <p:childTnLst>
                                    <p:set>
                                      <p:cBhvr>
                                        <p:cTn id="86" dur="1" fill="hold">
                                          <p:stCondLst>
                                            <p:cond delay="0"/>
                                          </p:stCondLst>
                                        </p:cTn>
                                        <p:tgtEl>
                                          <p:spTgt spid="26"/>
                                        </p:tgtEl>
                                        <p:attrNameLst>
                                          <p:attrName>style.visibility</p:attrName>
                                        </p:attrNameLst>
                                      </p:cBhvr>
                                      <p:to>
                                        <p:strVal val="visible"/>
                                      </p:to>
                                    </p:set>
                                  </p:childTnLst>
                                </p:cTn>
                              </p:par>
                            </p:childTnLst>
                          </p:cTn>
                        </p:par>
                        <p:par>
                          <p:cTn id="87" fill="hold">
                            <p:stCondLst>
                              <p:cond delay="2000"/>
                            </p:stCondLst>
                            <p:childTnLst>
                              <p:par>
                                <p:cTn id="88" presetID="1" presetClass="entr" presetSubtype="0" fill="hold" grpId="1" nodeType="afterEffect">
                                  <p:stCondLst>
                                    <p:cond delay="0"/>
                                  </p:stCondLst>
                                  <p:childTnLst>
                                    <p:set>
                                      <p:cBhvr>
                                        <p:cTn id="89" dur="1" fill="hold">
                                          <p:stCondLst>
                                            <p:cond delay="0"/>
                                          </p:stCondLst>
                                        </p:cTn>
                                        <p:tgtEl>
                                          <p:spTgt spid="27"/>
                                        </p:tgtEl>
                                        <p:attrNameLst>
                                          <p:attrName>style.visibility</p:attrName>
                                        </p:attrNameLst>
                                      </p:cBhvr>
                                      <p:to>
                                        <p:strVal val="visible"/>
                                      </p:to>
                                    </p:set>
                                  </p:childTnLst>
                                </p:cTn>
                              </p:par>
                              <p:par>
                                <p:cTn id="90" presetID="22" presetClass="entr" presetSubtype="4"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down)">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0" presetClass="path" presetSubtype="0" accel="50000" decel="50000" fill="hold" grpId="1" nodeType="clickEffect">
                                  <p:stCondLst>
                                    <p:cond delay="0"/>
                                  </p:stCondLst>
                                  <p:childTnLst>
                                    <p:animMotion origin="layout" path="M 0.16649 -0.21046 L 0.18298 -0.27059 " pathEditMode="relative" rAng="0" ptsTypes="AA">
                                      <p:cBhvr>
                                        <p:cTn id="96" dur="2000" fill="hold"/>
                                        <p:tgtEl>
                                          <p:spTgt spid="5"/>
                                        </p:tgtEl>
                                        <p:attrNameLst>
                                          <p:attrName>ppt_x,ppt_y</p:attrName>
                                        </p:attrNameLst>
                                      </p:cBhvr>
                                      <p:rCtr x="800" y="-3000"/>
                                    </p:animMotion>
                                  </p:childTnLst>
                                </p:cTn>
                              </p:par>
                              <p:par>
                                <p:cTn id="97" presetID="0" presetClass="path" presetSubtype="0" accel="50000" decel="50000" fill="hold" grpId="1" nodeType="withEffect">
                                  <p:stCondLst>
                                    <p:cond delay="0"/>
                                  </p:stCondLst>
                                  <p:childTnLst>
                                    <p:animMotion origin="layout" path="M -0.14757 -0.20513 L -0.13212 -0.27174 " pathEditMode="relative" rAng="0" ptsTypes="AA">
                                      <p:cBhvr>
                                        <p:cTn id="98" dur="2000" fill="hold"/>
                                        <p:tgtEl>
                                          <p:spTgt spid="4"/>
                                        </p:tgtEl>
                                        <p:attrNameLst>
                                          <p:attrName>ppt_x,ppt_y</p:attrName>
                                        </p:attrNameLst>
                                      </p:cBhvr>
                                      <p:rCtr x="800" y="-3300"/>
                                    </p:animMotion>
                                  </p:childTnLst>
                                </p:cTn>
                              </p:par>
                              <p:par>
                                <p:cTn id="99" presetID="0" presetClass="path" presetSubtype="0" accel="50000" decel="50000" fill="hold" grpId="1" nodeType="withEffect">
                                  <p:stCondLst>
                                    <p:cond delay="0"/>
                                  </p:stCondLst>
                                  <p:childTnLst>
                                    <p:animMotion origin="layout" path="M -0.1448 0.20556 L -0.15747 0.27338 " pathEditMode="relative" rAng="0" ptsTypes="AA">
                                      <p:cBhvr>
                                        <p:cTn id="100" dur="2000" fill="hold"/>
                                        <p:tgtEl>
                                          <p:spTgt spid="6"/>
                                        </p:tgtEl>
                                        <p:attrNameLst>
                                          <p:attrName>ppt_x,ppt_y</p:attrName>
                                        </p:attrNameLst>
                                      </p:cBhvr>
                                      <p:rCtr x="-600" y="3400"/>
                                    </p:animMotion>
                                  </p:childTnLst>
                                </p:cTn>
                              </p:par>
                              <p:par>
                                <p:cTn id="101" presetID="0" presetClass="path" presetSubtype="0" accel="50000" decel="50000" fill="hold" grpId="0" nodeType="withEffect">
                                  <p:stCondLst>
                                    <p:cond delay="0"/>
                                  </p:stCondLst>
                                  <p:childTnLst>
                                    <p:animMotion origin="layout" path="M 2.22222E-6 3.33333E-6 L -0.01441 -0.05301 " pathEditMode="relative" rAng="0" ptsTypes="AA">
                                      <p:cBhvr>
                                        <p:cTn id="102" dur="2000" fill="hold"/>
                                        <p:tgtEl>
                                          <p:spTgt spid="8"/>
                                        </p:tgtEl>
                                        <p:attrNameLst>
                                          <p:attrName>ppt_x,ppt_y</p:attrName>
                                        </p:attrNameLst>
                                      </p:cBhvr>
                                      <p:rCtr x="-700" y="-2700"/>
                                    </p:animMotion>
                                  </p:childTnLst>
                                </p:cTn>
                              </p:par>
                              <p:par>
                                <p:cTn id="103" presetID="0" presetClass="path" presetSubtype="0" accel="50000" decel="50000" fill="hold" grpId="0" nodeType="withEffect">
                                  <p:stCondLst>
                                    <p:cond delay="0"/>
                                  </p:stCondLst>
                                  <p:childTnLst>
                                    <p:animMotion origin="layout" path="M -1.11111E-6 3.7037E-7 L 0.03767 -0.01134 " pathEditMode="relative" rAng="0" ptsTypes="AA">
                                      <p:cBhvr>
                                        <p:cTn id="104" dur="2000" fill="hold"/>
                                        <p:tgtEl>
                                          <p:spTgt spid="9"/>
                                        </p:tgtEl>
                                        <p:attrNameLst>
                                          <p:attrName>ppt_x,ppt_y</p:attrName>
                                        </p:attrNameLst>
                                      </p:cBhvr>
                                      <p:rCtr x="1900" y="-600"/>
                                    </p:animMotion>
                                  </p:childTnLst>
                                </p:cTn>
                              </p:par>
                              <p:par>
                                <p:cTn id="105" presetID="0" presetClass="path" presetSubtype="0" accel="50000" decel="50000" fill="hold" grpId="0" nodeType="withEffect">
                                  <p:stCondLst>
                                    <p:cond delay="0"/>
                                  </p:stCondLst>
                                  <p:childTnLst>
                                    <p:animMotion origin="layout" path="M -1.11111E-6 -1.48148E-6 L 0.0375 0.02408 " pathEditMode="relative" rAng="0" ptsTypes="AA">
                                      <p:cBhvr>
                                        <p:cTn id="106" dur="2000" fill="hold"/>
                                        <p:tgtEl>
                                          <p:spTgt spid="10"/>
                                        </p:tgtEl>
                                        <p:attrNameLst>
                                          <p:attrName>ppt_x,ppt_y</p:attrName>
                                        </p:attrNameLst>
                                      </p:cBhvr>
                                      <p:rCtr x="1900" y="1200"/>
                                    </p:animMotion>
                                  </p:childTnLst>
                                </p:cTn>
                              </p:par>
                              <p:par>
                                <p:cTn id="107" presetID="0" presetClass="path" presetSubtype="0" accel="50000" decel="50000" fill="hold" grpId="1" nodeType="withEffect">
                                  <p:stCondLst>
                                    <p:cond delay="0"/>
                                  </p:stCondLst>
                                  <p:childTnLst>
                                    <p:animMotion origin="layout" path="M 0.16424 0.20717 L 0.18177 0.26412 " pathEditMode="relative" rAng="0" ptsTypes="AA">
                                      <p:cBhvr>
                                        <p:cTn id="108" dur="2000" fill="hold"/>
                                        <p:tgtEl>
                                          <p:spTgt spid="7"/>
                                        </p:tgtEl>
                                        <p:attrNameLst>
                                          <p:attrName>ppt_x,ppt_y</p:attrName>
                                        </p:attrNameLst>
                                      </p:cBhvr>
                                      <p:rCtr x="900" y="2800"/>
                                    </p:animMotion>
                                  </p:childTnLst>
                                </p:cTn>
                              </p:par>
                              <p:par>
                                <p:cTn id="109" presetID="0" presetClass="path" presetSubtype="0" accel="50000" decel="50000" fill="hold" grpId="0" nodeType="withEffect">
                                  <p:stCondLst>
                                    <p:cond delay="0"/>
                                  </p:stCondLst>
                                  <p:childTnLst>
                                    <p:animMotion origin="layout" path="M 5E-6 4.81481E-6 L -0.04237 0.0162 " pathEditMode="relative" rAng="0" ptsTypes="AA">
                                      <p:cBhvr>
                                        <p:cTn id="110" dur="2000" fill="hold"/>
                                        <p:tgtEl>
                                          <p:spTgt spid="11"/>
                                        </p:tgtEl>
                                        <p:attrNameLst>
                                          <p:attrName>ppt_x,ppt_y</p:attrName>
                                        </p:attrNameLst>
                                      </p:cBhvr>
                                      <p:rCtr x="-2100" y="800"/>
                                    </p:animMotion>
                                  </p:childTnLst>
                                </p:cTn>
                              </p:par>
                              <p:par>
                                <p:cTn id="111" presetID="0" presetClass="path" presetSubtype="0" accel="50000" decel="50000" fill="hold" grpId="0" nodeType="withEffect">
                                  <p:stCondLst>
                                    <p:cond delay="0"/>
                                  </p:stCondLst>
                                  <p:childTnLst>
                                    <p:animMotion origin="layout" path="M 5E-6 -3.33333E-6 L -0.04237 -0.01666 " pathEditMode="relative" rAng="0" ptsTypes="AA">
                                      <p:cBhvr>
                                        <p:cTn id="112" dur="2000" fill="hold"/>
                                        <p:tgtEl>
                                          <p:spTgt spid="12"/>
                                        </p:tgtEl>
                                        <p:attrNameLst>
                                          <p:attrName>ppt_x,ppt_y</p:attrName>
                                        </p:attrNameLst>
                                      </p:cBhvr>
                                      <p:rCtr x="-2100" y="-800"/>
                                    </p:animMotion>
                                  </p:childTnLst>
                                </p:cTn>
                              </p:par>
                              <p:par>
                                <p:cTn id="113" presetID="0" presetClass="path" presetSubtype="0" accel="50000" decel="50000" fill="hold" grpId="0" nodeType="withEffect">
                                  <p:stCondLst>
                                    <p:cond delay="0"/>
                                  </p:stCondLst>
                                  <p:childTnLst>
                                    <p:animMotion origin="layout" path="M 2.22222E-6 3.33333E-6 L -0.01441 -0.05301 " pathEditMode="relative" rAng="0" ptsTypes="AA">
                                      <p:cBhvr>
                                        <p:cTn id="114" dur="2000" fill="hold"/>
                                        <p:tgtEl>
                                          <p:spTgt spid="13"/>
                                        </p:tgtEl>
                                        <p:attrNameLst>
                                          <p:attrName>ppt_x,ppt_y</p:attrName>
                                        </p:attrNameLst>
                                      </p:cBhvr>
                                      <p:rCtr x="-700" y="-2700"/>
                                    </p:animMotion>
                                  </p:childTnLst>
                                </p:cTn>
                              </p:par>
                              <p:par>
                                <p:cTn id="115" presetID="0" presetClass="path" presetSubtype="0" accel="50000" decel="50000" fill="hold" grpId="0" nodeType="withEffect">
                                  <p:stCondLst>
                                    <p:cond delay="0"/>
                                  </p:stCondLst>
                                  <p:childTnLst>
                                    <p:animMotion origin="layout" path="M -1.11111E-6 3.7037E-7 L 0.03767 -0.01134 " pathEditMode="relative" rAng="0" ptsTypes="AA">
                                      <p:cBhvr>
                                        <p:cTn id="116" dur="2000" fill="hold"/>
                                        <p:tgtEl>
                                          <p:spTgt spid="14"/>
                                        </p:tgtEl>
                                        <p:attrNameLst>
                                          <p:attrName>ppt_x,ppt_y</p:attrName>
                                        </p:attrNameLst>
                                      </p:cBhvr>
                                      <p:rCtr x="1900" y="-600"/>
                                    </p:animMotion>
                                  </p:childTnLst>
                                </p:cTn>
                              </p:par>
                              <p:par>
                                <p:cTn id="117" presetID="0" presetClass="path" presetSubtype="0" accel="50000" decel="50000" fill="hold" grpId="0" nodeType="withEffect">
                                  <p:stCondLst>
                                    <p:cond delay="0"/>
                                  </p:stCondLst>
                                  <p:childTnLst>
                                    <p:animMotion origin="layout" path="M -1.11111E-6 -1.48148E-6 L 0.0375 0.02408 " pathEditMode="relative" rAng="0" ptsTypes="AA">
                                      <p:cBhvr>
                                        <p:cTn id="118" dur="2000" fill="hold"/>
                                        <p:tgtEl>
                                          <p:spTgt spid="15"/>
                                        </p:tgtEl>
                                        <p:attrNameLst>
                                          <p:attrName>ppt_x,ppt_y</p:attrName>
                                        </p:attrNameLst>
                                      </p:cBhvr>
                                      <p:rCtr x="1900" y="1200"/>
                                    </p:animMotion>
                                  </p:childTnLst>
                                </p:cTn>
                              </p:par>
                              <p:par>
                                <p:cTn id="119" presetID="0" presetClass="path" presetSubtype="0" accel="50000" decel="50000" fill="hold" grpId="0" nodeType="withEffect">
                                  <p:stCondLst>
                                    <p:cond delay="0"/>
                                  </p:stCondLst>
                                  <p:childTnLst>
                                    <p:animMotion origin="layout" path="M 5E-6 4.81481E-6 L -0.04237 0.0162 " pathEditMode="relative" rAng="0" ptsTypes="AA">
                                      <p:cBhvr>
                                        <p:cTn id="120" dur="2000" fill="hold"/>
                                        <p:tgtEl>
                                          <p:spTgt spid="16"/>
                                        </p:tgtEl>
                                        <p:attrNameLst>
                                          <p:attrName>ppt_x,ppt_y</p:attrName>
                                        </p:attrNameLst>
                                      </p:cBhvr>
                                      <p:rCtr x="-2100" y="800"/>
                                    </p:animMotion>
                                  </p:childTnLst>
                                </p:cTn>
                              </p:par>
                              <p:par>
                                <p:cTn id="121" presetID="0" presetClass="path" presetSubtype="0" accel="50000" decel="50000" fill="hold" grpId="0" nodeType="withEffect">
                                  <p:stCondLst>
                                    <p:cond delay="0"/>
                                  </p:stCondLst>
                                  <p:childTnLst>
                                    <p:animMotion origin="layout" path="M 5E-6 -3.33333E-6 L -0.04237 -0.01666 " pathEditMode="relative" rAng="0" ptsTypes="AA">
                                      <p:cBhvr>
                                        <p:cTn id="122" dur="2000" fill="hold"/>
                                        <p:tgtEl>
                                          <p:spTgt spid="17"/>
                                        </p:tgtEl>
                                        <p:attrNameLst>
                                          <p:attrName>ppt_x,ppt_y</p:attrName>
                                        </p:attrNameLst>
                                      </p:cBhvr>
                                      <p:rCtr x="-2100" y="-800"/>
                                    </p:animMotion>
                                  </p:childTnLst>
                                </p:cTn>
                              </p:par>
                              <p:par>
                                <p:cTn id="123" presetID="0" presetClass="path" presetSubtype="0" accel="50000" decel="50000" fill="hold" grpId="0" nodeType="withEffect">
                                  <p:stCondLst>
                                    <p:cond delay="0"/>
                                  </p:stCondLst>
                                  <p:childTnLst>
                                    <p:animMotion origin="layout" path="M -8.33333E-7 -4.81481E-6 L -0.01094 0.0507 " pathEditMode="relative" rAng="0" ptsTypes="AA">
                                      <p:cBhvr>
                                        <p:cTn id="124" dur="2000" fill="hold"/>
                                        <p:tgtEl>
                                          <p:spTgt spid="18"/>
                                        </p:tgtEl>
                                        <p:attrNameLst>
                                          <p:attrName>ppt_x,ppt_y</p:attrName>
                                        </p:attrNameLst>
                                      </p:cBhvr>
                                      <p:rCtr x="-600" y="2500"/>
                                    </p:animMotion>
                                  </p:childTnLst>
                                </p:cTn>
                              </p:par>
                              <p:par>
                                <p:cTn id="125" presetID="0" presetClass="path" presetSubtype="0" accel="50000" decel="50000" fill="hold" grpId="0" nodeType="withEffect">
                                  <p:stCondLst>
                                    <p:cond delay="0"/>
                                  </p:stCondLst>
                                  <p:childTnLst>
                                    <p:animMotion origin="layout" path="M 4.16667E-6 -3.7037E-6 L 0.04184 -0.02106 " pathEditMode="relative" rAng="0" ptsTypes="AA">
                                      <p:cBhvr>
                                        <p:cTn id="126" dur="2000" fill="hold"/>
                                        <p:tgtEl>
                                          <p:spTgt spid="19"/>
                                        </p:tgtEl>
                                        <p:attrNameLst>
                                          <p:attrName>ppt_x,ppt_y</p:attrName>
                                        </p:attrNameLst>
                                      </p:cBhvr>
                                      <p:rCtr x="2100" y="-1100"/>
                                    </p:animMotion>
                                  </p:childTnLst>
                                </p:cTn>
                              </p:par>
                              <p:par>
                                <p:cTn id="127" presetID="0" presetClass="path" presetSubtype="0" accel="50000" decel="50000" fill="hold" grpId="0" nodeType="withEffect">
                                  <p:stCondLst>
                                    <p:cond delay="0"/>
                                  </p:stCondLst>
                                  <p:childTnLst>
                                    <p:animMotion origin="layout" path="M 4.16667E-6 -3.7037E-6 L 0.03958 0.01574 " pathEditMode="relative" rAng="0" ptsTypes="AA">
                                      <p:cBhvr>
                                        <p:cTn id="128" dur="2000" fill="hold"/>
                                        <p:tgtEl>
                                          <p:spTgt spid="20"/>
                                        </p:tgtEl>
                                        <p:attrNameLst>
                                          <p:attrName>ppt_x,ppt_y</p:attrName>
                                        </p:attrNameLst>
                                      </p:cBhvr>
                                      <p:rCtr x="2000" y="800"/>
                                    </p:animMotion>
                                  </p:childTnLst>
                                </p:cTn>
                              </p:par>
                              <p:par>
                                <p:cTn id="129" presetID="0" presetClass="path" presetSubtype="0" accel="50000" decel="50000" fill="hold" grpId="0" nodeType="withEffect">
                                  <p:stCondLst>
                                    <p:cond delay="0"/>
                                  </p:stCondLst>
                                  <p:childTnLst>
                                    <p:animMotion origin="layout" path="M 4.16667E-6 -3.7037E-6 L -0.0382 0.00926 " pathEditMode="relative" rAng="0" ptsTypes="AA">
                                      <p:cBhvr>
                                        <p:cTn id="130" dur="2000" fill="hold"/>
                                        <p:tgtEl>
                                          <p:spTgt spid="21"/>
                                        </p:tgtEl>
                                        <p:attrNameLst>
                                          <p:attrName>ppt_x,ppt_y</p:attrName>
                                        </p:attrNameLst>
                                      </p:cBhvr>
                                      <p:rCtr x="-1900" y="500"/>
                                    </p:animMotion>
                                  </p:childTnLst>
                                </p:cTn>
                              </p:par>
                              <p:par>
                                <p:cTn id="131" presetID="0" presetClass="path" presetSubtype="0" accel="50000" decel="50000" fill="hold" grpId="0" nodeType="withEffect">
                                  <p:stCondLst>
                                    <p:cond delay="0"/>
                                  </p:stCondLst>
                                  <p:childTnLst>
                                    <p:animMotion origin="layout" path="M 5E-6 -3.33333E-6 L -0.04237 -0.01666 " pathEditMode="relative" rAng="0" ptsTypes="AA">
                                      <p:cBhvr>
                                        <p:cTn id="132" dur="2000" fill="hold"/>
                                        <p:tgtEl>
                                          <p:spTgt spid="22"/>
                                        </p:tgtEl>
                                        <p:attrNameLst>
                                          <p:attrName>ppt_x,ppt_y</p:attrName>
                                        </p:attrNameLst>
                                      </p:cBhvr>
                                      <p:rCtr x="-2100" y="-800"/>
                                    </p:animMotion>
                                  </p:childTnLst>
                                </p:cTn>
                              </p:par>
                              <p:par>
                                <p:cTn id="133" presetID="0" presetClass="path" presetSubtype="0" accel="50000" decel="50000" fill="hold" grpId="0" nodeType="withEffect">
                                  <p:stCondLst>
                                    <p:cond delay="0"/>
                                  </p:stCondLst>
                                  <p:childTnLst>
                                    <p:animMotion origin="layout" path="M -4.44444E-6 1.11111E-6 L 0.0158 0.06921 " pathEditMode="relative" rAng="0" ptsTypes="AA">
                                      <p:cBhvr>
                                        <p:cTn id="134" dur="2000" fill="hold"/>
                                        <p:tgtEl>
                                          <p:spTgt spid="23"/>
                                        </p:tgtEl>
                                        <p:attrNameLst>
                                          <p:attrName>ppt_x,ppt_y</p:attrName>
                                        </p:attrNameLst>
                                      </p:cBhvr>
                                      <p:rCtr x="800" y="3400"/>
                                    </p:animMotion>
                                  </p:childTnLst>
                                </p:cTn>
                              </p:par>
                              <p:par>
                                <p:cTn id="135" presetID="0" presetClass="path" presetSubtype="0" accel="50000" decel="50000" fill="hold" grpId="0" nodeType="withEffect">
                                  <p:stCondLst>
                                    <p:cond delay="0"/>
                                  </p:stCondLst>
                                  <p:childTnLst>
                                    <p:animMotion origin="layout" path="M -1.11111E-6 3.7037E-7 L 0.03767 -0.01134 " pathEditMode="relative" rAng="0" ptsTypes="AA">
                                      <p:cBhvr>
                                        <p:cTn id="136" dur="2000" fill="hold"/>
                                        <p:tgtEl>
                                          <p:spTgt spid="24"/>
                                        </p:tgtEl>
                                        <p:attrNameLst>
                                          <p:attrName>ppt_x,ppt_y</p:attrName>
                                        </p:attrNameLst>
                                      </p:cBhvr>
                                      <p:rCtr x="1900" y="-600"/>
                                    </p:animMotion>
                                  </p:childTnLst>
                                </p:cTn>
                              </p:par>
                              <p:par>
                                <p:cTn id="137" presetID="0" presetClass="path" presetSubtype="0" accel="50000" decel="50000" fill="hold" grpId="0" nodeType="withEffect">
                                  <p:stCondLst>
                                    <p:cond delay="0"/>
                                  </p:stCondLst>
                                  <p:childTnLst>
                                    <p:animMotion origin="layout" path="M -1.11111E-6 -1.48148E-6 L 0.0375 0.02408 " pathEditMode="relative" rAng="0" ptsTypes="AA">
                                      <p:cBhvr>
                                        <p:cTn id="138" dur="2000" fill="hold"/>
                                        <p:tgtEl>
                                          <p:spTgt spid="25"/>
                                        </p:tgtEl>
                                        <p:attrNameLst>
                                          <p:attrName>ppt_x,ppt_y</p:attrName>
                                        </p:attrNameLst>
                                      </p:cBhvr>
                                      <p:rCtr x="1900" y="1200"/>
                                    </p:animMotion>
                                  </p:childTnLst>
                                </p:cTn>
                              </p:par>
                              <p:par>
                                <p:cTn id="139" presetID="0" presetClass="path" presetSubtype="0" accel="50000" decel="50000" fill="hold" grpId="0" nodeType="withEffect">
                                  <p:stCondLst>
                                    <p:cond delay="0"/>
                                  </p:stCondLst>
                                  <p:childTnLst>
                                    <p:animMotion origin="layout" path="M 5E-6 4.81481E-6 L -0.04237 0.0162 " pathEditMode="relative" rAng="0" ptsTypes="AA">
                                      <p:cBhvr>
                                        <p:cTn id="140" dur="2000" fill="hold"/>
                                        <p:tgtEl>
                                          <p:spTgt spid="26"/>
                                        </p:tgtEl>
                                        <p:attrNameLst>
                                          <p:attrName>ppt_x,ppt_y</p:attrName>
                                        </p:attrNameLst>
                                      </p:cBhvr>
                                      <p:rCtr x="-2100" y="800"/>
                                    </p:animMotion>
                                  </p:childTnLst>
                                </p:cTn>
                              </p:par>
                              <p:par>
                                <p:cTn id="141" presetID="0" presetClass="path" presetSubtype="0" accel="50000" decel="50000" fill="hold" grpId="0" nodeType="withEffect">
                                  <p:stCondLst>
                                    <p:cond delay="0"/>
                                  </p:stCondLst>
                                  <p:childTnLst>
                                    <p:animMotion origin="layout" path="M 5E-6 -3.33333E-6 L -0.04237 -0.01666 " pathEditMode="relative" rAng="0" ptsTypes="AA">
                                      <p:cBhvr>
                                        <p:cTn id="142" dur="2000" fill="hold"/>
                                        <p:tgtEl>
                                          <p:spTgt spid="27"/>
                                        </p:tgtEl>
                                        <p:attrNameLst>
                                          <p:attrName>ppt_x,ppt_y</p:attrName>
                                        </p:attrNameLst>
                                      </p:cBhvr>
                                      <p:rCtr x="-2100" y="-800"/>
                                    </p:animMotion>
                                  </p:childTnLst>
                                </p:cTn>
                              </p:par>
                              <p:par>
                                <p:cTn id="143" presetID="6" presetClass="entr" presetSubtype="16" fill="hold" grpId="0" nodeType="withEffect">
                                  <p:stCondLst>
                                    <p:cond delay="500"/>
                                  </p:stCondLst>
                                  <p:childTnLst>
                                    <p:set>
                                      <p:cBhvr>
                                        <p:cTn id="144" dur="1" fill="hold">
                                          <p:stCondLst>
                                            <p:cond delay="0"/>
                                          </p:stCondLst>
                                        </p:cTn>
                                        <p:tgtEl>
                                          <p:spTgt spid="31"/>
                                        </p:tgtEl>
                                        <p:attrNameLst>
                                          <p:attrName>style.visibility</p:attrName>
                                        </p:attrNameLst>
                                      </p:cBhvr>
                                      <p:to>
                                        <p:strVal val="visible"/>
                                      </p:to>
                                    </p:set>
                                    <p:animEffect transition="in" filter="circle(in)">
                                      <p:cBhvr>
                                        <p:cTn id="145"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animBg="1"/>
      <p:bldP spid="5" grpId="1" animBg="1"/>
      <p:bldP spid="5" grpId="2" animBg="1"/>
      <p:bldP spid="6" grpId="0" animBg="1"/>
      <p:bldP spid="6" grpId="1" animBg="1"/>
      <p:bldP spid="6" grpId="2" animBg="1"/>
      <p:bldP spid="7" grpId="0" animBg="1"/>
      <p:bldP spid="7" grpId="1" animBg="1"/>
      <p:bldP spid="7" grpId="2"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9" grpId="0"/>
      <p:bldP spid="30"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8"/>
          <p:cNvSpPr>
            <a:spLocks noGrp="1" noChangeArrowheads="1"/>
          </p:cNvSpPr>
          <p:nvPr>
            <p:ph type="title"/>
          </p:nvPr>
        </p:nvSpPr>
        <p:spPr>
          <a:xfrm>
            <a:off x="1042991" y="188917"/>
            <a:ext cx="7058025" cy="719137"/>
          </a:xfrm>
        </p:spPr>
        <p:txBody>
          <a:bodyPr/>
          <a:lstStyle/>
          <a:p>
            <a:pPr>
              <a:defRPr/>
            </a:pPr>
            <a:r>
              <a:rPr lang="zh-CN" altLang="en-US" dirty="0" smtClean="0">
                <a:solidFill>
                  <a:schemeClr val="accent6">
                    <a:lumMod val="75000"/>
                  </a:schemeClr>
                </a:solidFill>
              </a:rPr>
              <a:t>原型演示展示</a:t>
            </a:r>
            <a:endParaRPr lang="zh-CN" altLang="en-US" dirty="0">
              <a:solidFill>
                <a:schemeClr val="accent6">
                  <a:lumMod val="75000"/>
                </a:schemeClr>
              </a:solidFill>
            </a:endParaRPr>
          </a:p>
        </p:txBody>
      </p:sp>
      <p:grpSp>
        <p:nvGrpSpPr>
          <p:cNvPr id="18434" name="Group 3"/>
          <p:cNvGrpSpPr>
            <a:grpSpLocks/>
          </p:cNvGrpSpPr>
          <p:nvPr/>
        </p:nvGrpSpPr>
        <p:grpSpPr bwMode="auto">
          <a:xfrm>
            <a:off x="422628" y="1502896"/>
            <a:ext cx="8068951" cy="867902"/>
            <a:chOff x="385" y="1162"/>
            <a:chExt cx="4325" cy="417"/>
          </a:xfrm>
        </p:grpSpPr>
        <p:sp>
          <p:nvSpPr>
            <p:cNvPr id="18443" name="AutoShape 4"/>
            <p:cNvSpPr>
              <a:spLocks noChangeArrowheads="1"/>
            </p:cNvSpPr>
            <p:nvPr/>
          </p:nvSpPr>
          <p:spPr bwMode="gray">
            <a:xfrm>
              <a:off x="644" y="1229"/>
              <a:ext cx="4066" cy="350"/>
            </a:xfrm>
            <a:prstGeom prst="roundRect">
              <a:avLst>
                <a:gd name="adj" fmla="val 50000"/>
              </a:avLst>
            </a:prstGeom>
            <a:noFill/>
            <a:ln w="38100" algn="ctr">
              <a:solidFill>
                <a:srgbClr val="6E81E0"/>
              </a:solidFill>
              <a:round/>
              <a:headEnd/>
              <a:tailEnd/>
            </a:ln>
          </p:spPr>
          <p:txBody>
            <a:bodyPr vert="eaVert" wrap="none" anchor="ctr"/>
            <a:lstStyle/>
            <a:p>
              <a:pPr fontAlgn="base">
                <a:lnSpc>
                  <a:spcPct val="115000"/>
                </a:lnSpc>
                <a:spcBef>
                  <a:spcPct val="0"/>
                </a:spcBef>
                <a:spcAft>
                  <a:spcPct val="0"/>
                </a:spcAft>
              </a:pPr>
              <a:endParaRPr lang="zh-CN" altLang="en-US" sz="2400">
                <a:solidFill>
                  <a:srgbClr val="000000"/>
                </a:solidFill>
                <a:ea typeface="黑体" pitchFamily="2" charset="-122"/>
              </a:endParaRPr>
            </a:p>
          </p:txBody>
        </p:sp>
        <p:grpSp>
          <p:nvGrpSpPr>
            <p:cNvPr id="18444" name="Group 5"/>
            <p:cNvGrpSpPr>
              <a:grpSpLocks/>
            </p:cNvGrpSpPr>
            <p:nvPr/>
          </p:nvGrpSpPr>
          <p:grpSpPr bwMode="auto">
            <a:xfrm>
              <a:off x="385" y="1162"/>
              <a:ext cx="614" cy="389"/>
              <a:chOff x="720" y="960"/>
              <a:chExt cx="987" cy="795"/>
            </a:xfrm>
          </p:grpSpPr>
          <p:sp>
            <p:nvSpPr>
              <p:cNvPr id="18447" name="Oval 6"/>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fontAlgn="base">
                  <a:lnSpc>
                    <a:spcPct val="115000"/>
                  </a:lnSpc>
                  <a:spcBef>
                    <a:spcPct val="0"/>
                  </a:spcBef>
                  <a:spcAft>
                    <a:spcPct val="0"/>
                  </a:spcAft>
                </a:pPr>
                <a:endParaRPr lang="zh-CN" altLang="en-US" sz="2400">
                  <a:solidFill>
                    <a:srgbClr val="000000"/>
                  </a:solidFill>
                  <a:ea typeface="黑体" pitchFamily="2" charset="-122"/>
                </a:endParaRPr>
              </a:p>
            </p:txBody>
          </p:sp>
          <p:sp>
            <p:nvSpPr>
              <p:cNvPr id="18448" name="Oval 7"/>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fontAlgn="base">
                  <a:lnSpc>
                    <a:spcPct val="115000"/>
                  </a:lnSpc>
                  <a:spcBef>
                    <a:spcPct val="0"/>
                  </a:spcBef>
                  <a:spcAft>
                    <a:spcPct val="0"/>
                  </a:spcAft>
                </a:pPr>
                <a:endParaRPr lang="zh-CN" altLang="en-US" sz="2400">
                  <a:solidFill>
                    <a:srgbClr val="000000"/>
                  </a:solidFill>
                  <a:ea typeface="黑体" pitchFamily="2" charset="-122"/>
                </a:endParaRPr>
              </a:p>
            </p:txBody>
          </p:sp>
          <p:sp>
            <p:nvSpPr>
              <p:cNvPr id="18449" name="Oval 8"/>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fontAlgn="base">
                  <a:lnSpc>
                    <a:spcPct val="115000"/>
                  </a:lnSpc>
                  <a:spcBef>
                    <a:spcPct val="0"/>
                  </a:spcBef>
                  <a:spcAft>
                    <a:spcPct val="0"/>
                  </a:spcAft>
                </a:pPr>
                <a:endParaRPr lang="zh-CN" altLang="en-US" sz="2400">
                  <a:solidFill>
                    <a:srgbClr val="000000"/>
                  </a:solidFill>
                  <a:ea typeface="黑体" pitchFamily="2" charset="-122"/>
                </a:endParaRPr>
              </a:p>
            </p:txBody>
          </p:sp>
        </p:grpSp>
        <p:sp>
          <p:nvSpPr>
            <p:cNvPr id="18445" name="Text Box 9"/>
            <p:cNvSpPr txBox="1">
              <a:spLocks noChangeArrowheads="1"/>
            </p:cNvSpPr>
            <p:nvPr/>
          </p:nvSpPr>
          <p:spPr bwMode="gray">
            <a:xfrm>
              <a:off x="1000" y="1232"/>
              <a:ext cx="3694" cy="316"/>
            </a:xfrm>
            <a:prstGeom prst="rect">
              <a:avLst/>
            </a:prstGeom>
            <a:noFill/>
            <a:ln w="9525" algn="ctr">
              <a:noFill/>
              <a:miter lim="800000"/>
              <a:headEnd/>
              <a:tailEnd/>
            </a:ln>
          </p:spPr>
          <p:txBody>
            <a:bodyPr>
              <a:spAutoFit/>
            </a:bodyPr>
            <a:lstStyle/>
            <a:p>
              <a:pPr fontAlgn="base">
                <a:lnSpc>
                  <a:spcPct val="115000"/>
                </a:lnSpc>
                <a:spcBef>
                  <a:spcPct val="0"/>
                </a:spcBef>
                <a:spcAft>
                  <a:spcPct val="0"/>
                </a:spcAft>
              </a:pPr>
              <a:r>
                <a:rPr lang="zh-CN" altLang="en-US" sz="3200" dirty="0">
                  <a:solidFill>
                    <a:srgbClr val="000000"/>
                  </a:solidFill>
                  <a:ea typeface="黑体" pitchFamily="2" charset="-122"/>
                </a:rPr>
                <a:t>测试环境</a:t>
              </a:r>
            </a:p>
          </p:txBody>
        </p:sp>
        <p:sp>
          <p:nvSpPr>
            <p:cNvPr id="18446" name="Text Box 10"/>
            <p:cNvSpPr txBox="1">
              <a:spLocks noChangeArrowheads="1"/>
            </p:cNvSpPr>
            <p:nvPr/>
          </p:nvSpPr>
          <p:spPr bwMode="gray">
            <a:xfrm>
              <a:off x="529" y="1175"/>
              <a:ext cx="319" cy="291"/>
            </a:xfrm>
            <a:prstGeom prst="rect">
              <a:avLst/>
            </a:prstGeom>
            <a:noFill/>
            <a:ln w="9525" algn="ctr">
              <a:noFill/>
              <a:miter lim="800000"/>
              <a:headEnd/>
              <a:tailEnd/>
            </a:ln>
          </p:spPr>
          <p:txBody>
            <a:bodyPr wrap="none">
              <a:spAutoFit/>
            </a:bodyPr>
            <a:lstStyle/>
            <a:p>
              <a:pPr fontAlgn="base">
                <a:lnSpc>
                  <a:spcPct val="115000"/>
                </a:lnSpc>
                <a:spcBef>
                  <a:spcPct val="0"/>
                </a:spcBef>
                <a:spcAft>
                  <a:spcPct val="0"/>
                </a:spcAft>
              </a:pPr>
              <a:r>
                <a:rPr lang="zh-CN" altLang="en-US" sz="3200" dirty="0" smtClean="0">
                  <a:solidFill>
                    <a:srgbClr val="FFFFFF"/>
                  </a:solidFill>
                  <a:ea typeface="黑体" pitchFamily="2" charset="-122"/>
                </a:rPr>
                <a:t>一</a:t>
              </a:r>
              <a:endParaRPr lang="zh-CN" altLang="en-US" sz="3200" dirty="0">
                <a:solidFill>
                  <a:srgbClr val="FFFFFF"/>
                </a:solidFill>
                <a:ea typeface="黑体" pitchFamily="2" charset="-122"/>
              </a:endParaRPr>
            </a:p>
          </p:txBody>
        </p:sp>
      </p:grpSp>
      <p:grpSp>
        <p:nvGrpSpPr>
          <p:cNvPr id="18435" name="Group 3"/>
          <p:cNvGrpSpPr>
            <a:grpSpLocks/>
          </p:cNvGrpSpPr>
          <p:nvPr/>
        </p:nvGrpSpPr>
        <p:grpSpPr bwMode="auto">
          <a:xfrm>
            <a:off x="467545" y="2897075"/>
            <a:ext cx="8039100" cy="809625"/>
            <a:chOff x="385" y="1162"/>
            <a:chExt cx="4309" cy="389"/>
          </a:xfrm>
        </p:grpSpPr>
        <p:sp>
          <p:nvSpPr>
            <p:cNvPr id="18436" name="AutoShape 4"/>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fontAlgn="base">
                <a:lnSpc>
                  <a:spcPct val="115000"/>
                </a:lnSpc>
                <a:spcBef>
                  <a:spcPct val="0"/>
                </a:spcBef>
                <a:spcAft>
                  <a:spcPct val="0"/>
                </a:spcAft>
              </a:pPr>
              <a:endParaRPr lang="zh-CN" altLang="en-US" sz="2400">
                <a:solidFill>
                  <a:srgbClr val="000000"/>
                </a:solidFill>
                <a:ea typeface="黑体" pitchFamily="2" charset="-122"/>
              </a:endParaRPr>
            </a:p>
          </p:txBody>
        </p:sp>
        <p:grpSp>
          <p:nvGrpSpPr>
            <p:cNvPr id="18437" name="Group 5"/>
            <p:cNvGrpSpPr>
              <a:grpSpLocks/>
            </p:cNvGrpSpPr>
            <p:nvPr/>
          </p:nvGrpSpPr>
          <p:grpSpPr bwMode="auto">
            <a:xfrm>
              <a:off x="385" y="1162"/>
              <a:ext cx="614" cy="389"/>
              <a:chOff x="720" y="960"/>
              <a:chExt cx="987" cy="795"/>
            </a:xfrm>
          </p:grpSpPr>
          <p:sp>
            <p:nvSpPr>
              <p:cNvPr id="18440" name="Oval 6"/>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fontAlgn="base">
                  <a:lnSpc>
                    <a:spcPct val="115000"/>
                  </a:lnSpc>
                  <a:spcBef>
                    <a:spcPct val="0"/>
                  </a:spcBef>
                  <a:spcAft>
                    <a:spcPct val="0"/>
                  </a:spcAft>
                </a:pPr>
                <a:endParaRPr lang="zh-CN" altLang="en-US" sz="2400">
                  <a:solidFill>
                    <a:srgbClr val="000000"/>
                  </a:solidFill>
                  <a:ea typeface="黑体" pitchFamily="2" charset="-122"/>
                </a:endParaRPr>
              </a:p>
            </p:txBody>
          </p:sp>
          <p:sp>
            <p:nvSpPr>
              <p:cNvPr id="18441" name="Oval 7"/>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fontAlgn="base">
                  <a:lnSpc>
                    <a:spcPct val="115000"/>
                  </a:lnSpc>
                  <a:spcBef>
                    <a:spcPct val="0"/>
                  </a:spcBef>
                  <a:spcAft>
                    <a:spcPct val="0"/>
                  </a:spcAft>
                </a:pPr>
                <a:endParaRPr lang="zh-CN" altLang="en-US" sz="2400">
                  <a:solidFill>
                    <a:srgbClr val="000000"/>
                  </a:solidFill>
                  <a:ea typeface="黑体" pitchFamily="2" charset="-122"/>
                </a:endParaRPr>
              </a:p>
            </p:txBody>
          </p:sp>
          <p:sp>
            <p:nvSpPr>
              <p:cNvPr id="18442" name="Oval 8"/>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fontAlgn="base">
                  <a:lnSpc>
                    <a:spcPct val="115000"/>
                  </a:lnSpc>
                  <a:spcBef>
                    <a:spcPct val="0"/>
                  </a:spcBef>
                  <a:spcAft>
                    <a:spcPct val="0"/>
                  </a:spcAft>
                </a:pPr>
                <a:endParaRPr lang="zh-CN" altLang="en-US" sz="2400">
                  <a:solidFill>
                    <a:srgbClr val="000000"/>
                  </a:solidFill>
                  <a:ea typeface="黑体" pitchFamily="2" charset="-122"/>
                </a:endParaRPr>
              </a:p>
            </p:txBody>
          </p:sp>
        </p:grpSp>
        <p:sp>
          <p:nvSpPr>
            <p:cNvPr id="18438" name="Text Box 9"/>
            <p:cNvSpPr txBox="1">
              <a:spLocks noChangeArrowheads="1"/>
            </p:cNvSpPr>
            <p:nvPr/>
          </p:nvSpPr>
          <p:spPr bwMode="gray">
            <a:xfrm>
              <a:off x="1000" y="1201"/>
              <a:ext cx="3694" cy="316"/>
            </a:xfrm>
            <a:prstGeom prst="rect">
              <a:avLst/>
            </a:prstGeom>
            <a:noFill/>
            <a:ln w="9525" algn="ctr">
              <a:noFill/>
              <a:miter lim="800000"/>
              <a:headEnd/>
              <a:tailEnd/>
            </a:ln>
          </p:spPr>
          <p:txBody>
            <a:bodyPr>
              <a:spAutoFit/>
            </a:bodyPr>
            <a:lstStyle/>
            <a:p>
              <a:pPr fontAlgn="base">
                <a:lnSpc>
                  <a:spcPct val="115000"/>
                </a:lnSpc>
                <a:spcBef>
                  <a:spcPct val="0"/>
                </a:spcBef>
                <a:spcAft>
                  <a:spcPct val="0"/>
                </a:spcAft>
              </a:pPr>
              <a:r>
                <a:rPr lang="zh-CN" altLang="en-US" sz="3200" dirty="0">
                  <a:solidFill>
                    <a:srgbClr val="000000"/>
                  </a:solidFill>
                  <a:ea typeface="黑体" pitchFamily="2" charset="-122"/>
                </a:rPr>
                <a:t>测试方案</a:t>
              </a:r>
            </a:p>
          </p:txBody>
        </p:sp>
        <p:sp>
          <p:nvSpPr>
            <p:cNvPr id="18439" name="Text Box 10"/>
            <p:cNvSpPr txBox="1">
              <a:spLocks noChangeArrowheads="1"/>
            </p:cNvSpPr>
            <p:nvPr/>
          </p:nvSpPr>
          <p:spPr bwMode="gray">
            <a:xfrm>
              <a:off x="529" y="1175"/>
              <a:ext cx="319" cy="291"/>
            </a:xfrm>
            <a:prstGeom prst="rect">
              <a:avLst/>
            </a:prstGeom>
            <a:noFill/>
            <a:ln w="9525" algn="ctr">
              <a:noFill/>
              <a:miter lim="800000"/>
              <a:headEnd/>
              <a:tailEnd/>
            </a:ln>
          </p:spPr>
          <p:txBody>
            <a:bodyPr wrap="none">
              <a:spAutoFit/>
            </a:bodyPr>
            <a:lstStyle/>
            <a:p>
              <a:pPr fontAlgn="base">
                <a:lnSpc>
                  <a:spcPct val="115000"/>
                </a:lnSpc>
                <a:spcBef>
                  <a:spcPct val="0"/>
                </a:spcBef>
                <a:spcAft>
                  <a:spcPct val="0"/>
                </a:spcAft>
              </a:pPr>
              <a:r>
                <a:rPr lang="zh-CN" altLang="en-US" sz="3200" dirty="0" smtClean="0">
                  <a:solidFill>
                    <a:srgbClr val="FFFFFF"/>
                  </a:solidFill>
                  <a:ea typeface="黑体" pitchFamily="2" charset="-122"/>
                </a:rPr>
                <a:t>二</a:t>
              </a:r>
              <a:endParaRPr lang="zh-CN" altLang="en-US" sz="3200" dirty="0">
                <a:solidFill>
                  <a:srgbClr val="FFFFFF"/>
                </a:solidFill>
                <a:ea typeface="黑体" pitchFamily="2" charset="-122"/>
              </a:endParaRPr>
            </a:p>
          </p:txBody>
        </p:sp>
      </p:grpSp>
      <p:grpSp>
        <p:nvGrpSpPr>
          <p:cNvPr id="20" name="Group 3"/>
          <p:cNvGrpSpPr>
            <a:grpSpLocks/>
          </p:cNvGrpSpPr>
          <p:nvPr/>
        </p:nvGrpSpPr>
        <p:grpSpPr bwMode="auto">
          <a:xfrm>
            <a:off x="467545" y="5483037"/>
            <a:ext cx="8039100" cy="809625"/>
            <a:chOff x="385" y="1162"/>
            <a:chExt cx="4309" cy="389"/>
          </a:xfrm>
        </p:grpSpPr>
        <p:sp>
          <p:nvSpPr>
            <p:cNvPr id="21" name="AutoShape 4"/>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fontAlgn="base">
                <a:lnSpc>
                  <a:spcPct val="115000"/>
                </a:lnSpc>
                <a:spcBef>
                  <a:spcPct val="0"/>
                </a:spcBef>
                <a:spcAft>
                  <a:spcPct val="0"/>
                </a:spcAft>
              </a:pPr>
              <a:endParaRPr lang="zh-CN" altLang="en-US" sz="2400">
                <a:solidFill>
                  <a:srgbClr val="000000"/>
                </a:solidFill>
                <a:ea typeface="黑体" pitchFamily="2" charset="-122"/>
              </a:endParaRPr>
            </a:p>
          </p:txBody>
        </p:sp>
        <p:grpSp>
          <p:nvGrpSpPr>
            <p:cNvPr id="22" name="Group 5"/>
            <p:cNvGrpSpPr>
              <a:grpSpLocks/>
            </p:cNvGrpSpPr>
            <p:nvPr/>
          </p:nvGrpSpPr>
          <p:grpSpPr bwMode="auto">
            <a:xfrm>
              <a:off x="385" y="1162"/>
              <a:ext cx="614" cy="389"/>
              <a:chOff x="720" y="960"/>
              <a:chExt cx="987" cy="795"/>
            </a:xfrm>
          </p:grpSpPr>
          <p:sp>
            <p:nvSpPr>
              <p:cNvPr id="25" name="Oval 6"/>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fontAlgn="base">
                  <a:lnSpc>
                    <a:spcPct val="115000"/>
                  </a:lnSpc>
                  <a:spcBef>
                    <a:spcPct val="0"/>
                  </a:spcBef>
                  <a:spcAft>
                    <a:spcPct val="0"/>
                  </a:spcAft>
                </a:pPr>
                <a:endParaRPr lang="zh-CN" altLang="en-US" sz="2400">
                  <a:solidFill>
                    <a:srgbClr val="000000"/>
                  </a:solidFill>
                  <a:ea typeface="黑体" pitchFamily="2" charset="-122"/>
                </a:endParaRPr>
              </a:p>
            </p:txBody>
          </p:sp>
          <p:sp>
            <p:nvSpPr>
              <p:cNvPr id="26" name="Oval 7"/>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fontAlgn="base">
                  <a:lnSpc>
                    <a:spcPct val="115000"/>
                  </a:lnSpc>
                  <a:spcBef>
                    <a:spcPct val="0"/>
                  </a:spcBef>
                  <a:spcAft>
                    <a:spcPct val="0"/>
                  </a:spcAft>
                </a:pPr>
                <a:endParaRPr lang="zh-CN" altLang="en-US" sz="2400">
                  <a:solidFill>
                    <a:srgbClr val="000000"/>
                  </a:solidFill>
                  <a:ea typeface="黑体" pitchFamily="2" charset="-122"/>
                </a:endParaRPr>
              </a:p>
            </p:txBody>
          </p:sp>
          <p:sp>
            <p:nvSpPr>
              <p:cNvPr id="27" name="Oval 8"/>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fontAlgn="base">
                  <a:lnSpc>
                    <a:spcPct val="115000"/>
                  </a:lnSpc>
                  <a:spcBef>
                    <a:spcPct val="0"/>
                  </a:spcBef>
                  <a:spcAft>
                    <a:spcPct val="0"/>
                  </a:spcAft>
                </a:pPr>
                <a:endParaRPr lang="zh-CN" altLang="en-US" sz="2400">
                  <a:solidFill>
                    <a:srgbClr val="000000"/>
                  </a:solidFill>
                  <a:ea typeface="黑体" pitchFamily="2" charset="-122"/>
                </a:endParaRPr>
              </a:p>
            </p:txBody>
          </p:sp>
        </p:grpSp>
        <p:sp>
          <p:nvSpPr>
            <p:cNvPr id="23" name="Text Box 9"/>
            <p:cNvSpPr txBox="1">
              <a:spLocks noChangeArrowheads="1"/>
            </p:cNvSpPr>
            <p:nvPr/>
          </p:nvSpPr>
          <p:spPr bwMode="gray">
            <a:xfrm>
              <a:off x="1000" y="1201"/>
              <a:ext cx="3694" cy="316"/>
            </a:xfrm>
            <a:prstGeom prst="rect">
              <a:avLst/>
            </a:prstGeom>
            <a:noFill/>
            <a:ln w="9525" algn="ctr">
              <a:noFill/>
              <a:miter lim="800000"/>
              <a:headEnd/>
              <a:tailEnd/>
            </a:ln>
          </p:spPr>
          <p:txBody>
            <a:bodyPr>
              <a:spAutoFit/>
            </a:bodyPr>
            <a:lstStyle/>
            <a:p>
              <a:pPr fontAlgn="base">
                <a:lnSpc>
                  <a:spcPct val="115000"/>
                </a:lnSpc>
                <a:spcBef>
                  <a:spcPct val="0"/>
                </a:spcBef>
                <a:spcAft>
                  <a:spcPct val="0"/>
                </a:spcAft>
              </a:pPr>
              <a:r>
                <a:rPr lang="zh-CN" altLang="en-US" sz="3200" dirty="0">
                  <a:solidFill>
                    <a:srgbClr val="000000"/>
                  </a:solidFill>
                  <a:ea typeface="黑体" pitchFamily="2" charset="-122"/>
                </a:rPr>
                <a:t>指标测试与对比</a:t>
              </a:r>
            </a:p>
          </p:txBody>
        </p:sp>
        <p:sp>
          <p:nvSpPr>
            <p:cNvPr id="24" name="Text Box 10"/>
            <p:cNvSpPr txBox="1">
              <a:spLocks noChangeArrowheads="1"/>
            </p:cNvSpPr>
            <p:nvPr/>
          </p:nvSpPr>
          <p:spPr bwMode="gray">
            <a:xfrm>
              <a:off x="529" y="1175"/>
              <a:ext cx="319" cy="316"/>
            </a:xfrm>
            <a:prstGeom prst="rect">
              <a:avLst/>
            </a:prstGeom>
            <a:noFill/>
            <a:ln w="9525" algn="ctr">
              <a:noFill/>
              <a:miter lim="800000"/>
              <a:headEnd/>
              <a:tailEnd/>
            </a:ln>
          </p:spPr>
          <p:txBody>
            <a:bodyPr wrap="none">
              <a:spAutoFit/>
            </a:bodyPr>
            <a:lstStyle/>
            <a:p>
              <a:pPr fontAlgn="base">
                <a:lnSpc>
                  <a:spcPct val="115000"/>
                </a:lnSpc>
                <a:spcBef>
                  <a:spcPct val="0"/>
                </a:spcBef>
                <a:spcAft>
                  <a:spcPct val="0"/>
                </a:spcAft>
              </a:pPr>
              <a:r>
                <a:rPr lang="zh-CN" altLang="en-US" sz="3200" dirty="0" smtClean="0">
                  <a:solidFill>
                    <a:srgbClr val="FFFFFF"/>
                  </a:solidFill>
                  <a:ea typeface="黑体" pitchFamily="2" charset="-122"/>
                </a:rPr>
                <a:t>四</a:t>
              </a:r>
              <a:endParaRPr lang="zh-CN" altLang="en-US" sz="3200" dirty="0">
                <a:solidFill>
                  <a:srgbClr val="FFFFFF"/>
                </a:solidFill>
                <a:ea typeface="黑体" pitchFamily="2" charset="-122"/>
              </a:endParaRPr>
            </a:p>
          </p:txBody>
        </p:sp>
      </p:grpSp>
      <p:grpSp>
        <p:nvGrpSpPr>
          <p:cNvPr id="44" name="Group 3"/>
          <p:cNvGrpSpPr>
            <a:grpSpLocks/>
          </p:cNvGrpSpPr>
          <p:nvPr/>
        </p:nvGrpSpPr>
        <p:grpSpPr bwMode="auto">
          <a:xfrm>
            <a:off x="496850" y="4140712"/>
            <a:ext cx="8039100" cy="809625"/>
            <a:chOff x="385" y="1162"/>
            <a:chExt cx="4309" cy="389"/>
          </a:xfrm>
        </p:grpSpPr>
        <p:sp>
          <p:nvSpPr>
            <p:cNvPr id="45" name="AutoShape 4"/>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fontAlgn="base">
                <a:lnSpc>
                  <a:spcPct val="115000"/>
                </a:lnSpc>
                <a:spcBef>
                  <a:spcPct val="0"/>
                </a:spcBef>
                <a:spcAft>
                  <a:spcPct val="0"/>
                </a:spcAft>
              </a:pPr>
              <a:endParaRPr lang="zh-CN" altLang="en-US" sz="2400">
                <a:solidFill>
                  <a:srgbClr val="000000"/>
                </a:solidFill>
                <a:ea typeface="黑体" pitchFamily="2" charset="-122"/>
              </a:endParaRPr>
            </a:p>
          </p:txBody>
        </p:sp>
        <p:grpSp>
          <p:nvGrpSpPr>
            <p:cNvPr id="46" name="Group 5"/>
            <p:cNvGrpSpPr>
              <a:grpSpLocks/>
            </p:cNvGrpSpPr>
            <p:nvPr/>
          </p:nvGrpSpPr>
          <p:grpSpPr bwMode="auto">
            <a:xfrm>
              <a:off x="385" y="1162"/>
              <a:ext cx="614" cy="389"/>
              <a:chOff x="720" y="960"/>
              <a:chExt cx="987" cy="795"/>
            </a:xfrm>
          </p:grpSpPr>
          <p:sp>
            <p:nvSpPr>
              <p:cNvPr id="49" name="Oval 6"/>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fontAlgn="base">
                  <a:lnSpc>
                    <a:spcPct val="115000"/>
                  </a:lnSpc>
                  <a:spcBef>
                    <a:spcPct val="0"/>
                  </a:spcBef>
                  <a:spcAft>
                    <a:spcPct val="0"/>
                  </a:spcAft>
                </a:pPr>
                <a:endParaRPr lang="zh-CN" altLang="en-US" sz="2400">
                  <a:solidFill>
                    <a:srgbClr val="000000"/>
                  </a:solidFill>
                  <a:ea typeface="黑体" pitchFamily="2" charset="-122"/>
                </a:endParaRPr>
              </a:p>
            </p:txBody>
          </p:sp>
          <p:sp>
            <p:nvSpPr>
              <p:cNvPr id="50" name="Oval 7"/>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fontAlgn="base">
                  <a:lnSpc>
                    <a:spcPct val="115000"/>
                  </a:lnSpc>
                  <a:spcBef>
                    <a:spcPct val="0"/>
                  </a:spcBef>
                  <a:spcAft>
                    <a:spcPct val="0"/>
                  </a:spcAft>
                </a:pPr>
                <a:endParaRPr lang="zh-CN" altLang="en-US" sz="2400">
                  <a:solidFill>
                    <a:srgbClr val="000000"/>
                  </a:solidFill>
                  <a:ea typeface="黑体" pitchFamily="2" charset="-122"/>
                </a:endParaRPr>
              </a:p>
            </p:txBody>
          </p:sp>
          <p:sp>
            <p:nvSpPr>
              <p:cNvPr id="51" name="Oval 8"/>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fontAlgn="base">
                  <a:lnSpc>
                    <a:spcPct val="115000"/>
                  </a:lnSpc>
                  <a:spcBef>
                    <a:spcPct val="0"/>
                  </a:spcBef>
                  <a:spcAft>
                    <a:spcPct val="0"/>
                  </a:spcAft>
                </a:pPr>
                <a:endParaRPr lang="zh-CN" altLang="en-US" sz="2400">
                  <a:solidFill>
                    <a:srgbClr val="000000"/>
                  </a:solidFill>
                  <a:ea typeface="黑体" pitchFamily="2" charset="-122"/>
                </a:endParaRPr>
              </a:p>
            </p:txBody>
          </p:sp>
        </p:grpSp>
        <p:sp>
          <p:nvSpPr>
            <p:cNvPr id="47" name="Text Box 9"/>
            <p:cNvSpPr txBox="1">
              <a:spLocks noChangeArrowheads="1"/>
            </p:cNvSpPr>
            <p:nvPr/>
          </p:nvSpPr>
          <p:spPr bwMode="gray">
            <a:xfrm>
              <a:off x="1000" y="1201"/>
              <a:ext cx="3694" cy="293"/>
            </a:xfrm>
            <a:prstGeom prst="rect">
              <a:avLst/>
            </a:prstGeom>
            <a:noFill/>
            <a:ln w="9525" algn="ctr">
              <a:noFill/>
              <a:miter lim="800000"/>
              <a:headEnd/>
              <a:tailEnd/>
            </a:ln>
          </p:spPr>
          <p:txBody>
            <a:bodyPr>
              <a:spAutoFit/>
            </a:bodyPr>
            <a:lstStyle/>
            <a:p>
              <a:pPr fontAlgn="base">
                <a:lnSpc>
                  <a:spcPct val="115000"/>
                </a:lnSpc>
                <a:spcBef>
                  <a:spcPct val="0"/>
                </a:spcBef>
                <a:spcAft>
                  <a:spcPct val="0"/>
                </a:spcAft>
              </a:pPr>
              <a:r>
                <a:rPr lang="zh-CN" altLang="en-US" sz="3200" dirty="0" smtClean="0">
                  <a:solidFill>
                    <a:srgbClr val="000000"/>
                  </a:solidFill>
                  <a:ea typeface="黑体" pitchFamily="2" charset="-122"/>
                </a:rPr>
                <a:t>测试过程</a:t>
              </a:r>
              <a:endParaRPr lang="zh-CN" altLang="en-US" sz="3200" dirty="0">
                <a:solidFill>
                  <a:srgbClr val="000000"/>
                </a:solidFill>
                <a:ea typeface="黑体" pitchFamily="2" charset="-122"/>
              </a:endParaRPr>
            </a:p>
          </p:txBody>
        </p:sp>
        <p:sp>
          <p:nvSpPr>
            <p:cNvPr id="48" name="Text Box 10"/>
            <p:cNvSpPr txBox="1">
              <a:spLocks noChangeArrowheads="1"/>
            </p:cNvSpPr>
            <p:nvPr/>
          </p:nvSpPr>
          <p:spPr bwMode="gray">
            <a:xfrm>
              <a:off x="529" y="1175"/>
              <a:ext cx="319" cy="291"/>
            </a:xfrm>
            <a:prstGeom prst="rect">
              <a:avLst/>
            </a:prstGeom>
            <a:noFill/>
            <a:ln w="9525" algn="ctr">
              <a:noFill/>
              <a:miter lim="800000"/>
              <a:headEnd/>
              <a:tailEnd/>
            </a:ln>
          </p:spPr>
          <p:txBody>
            <a:bodyPr wrap="none">
              <a:spAutoFit/>
            </a:bodyPr>
            <a:lstStyle/>
            <a:p>
              <a:pPr fontAlgn="base">
                <a:lnSpc>
                  <a:spcPct val="115000"/>
                </a:lnSpc>
                <a:spcBef>
                  <a:spcPct val="0"/>
                </a:spcBef>
                <a:spcAft>
                  <a:spcPct val="0"/>
                </a:spcAft>
              </a:pPr>
              <a:r>
                <a:rPr lang="zh-CN" altLang="en-US" sz="3200" dirty="0" smtClean="0">
                  <a:solidFill>
                    <a:srgbClr val="FFFFFF"/>
                  </a:solidFill>
                  <a:ea typeface="黑体" pitchFamily="2" charset="-122"/>
                </a:rPr>
                <a:t>三</a:t>
              </a:r>
              <a:endParaRPr lang="zh-CN" altLang="en-US" sz="3200" dirty="0">
                <a:solidFill>
                  <a:srgbClr val="FFFFFF"/>
                </a:solidFill>
                <a:ea typeface="黑体" pitchFamily="2" charset="-122"/>
              </a:endParaRPr>
            </a:p>
          </p:txBody>
        </p:sp>
      </p:grpSp>
    </p:spTree>
    <p:extLst>
      <p:ext uri="{BB962C8B-B14F-4D97-AF65-F5344CB8AC3E}">
        <p14:creationId xmlns:p14="http://schemas.microsoft.com/office/powerpoint/2010/main" val="4191266611"/>
      </p:ext>
    </p:extLst>
  </p:cSld>
  <p:clrMapOvr>
    <a:masterClrMapping/>
  </p:clrMapOvr>
  <mc:AlternateContent xmlns:mc="http://schemas.openxmlformats.org/markup-compatibility/2006" xmlns:p14="http://schemas.microsoft.com/office/powerpoint/2010/main">
    <mc:Choice Requires="p14">
      <p:transition spd="slow" p14:dur="2000" advTm="1762"/>
    </mc:Choice>
    <mc:Fallback xmlns="">
      <p:transition spd="slow" advTm="176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476855" y="104776"/>
            <a:ext cx="6102757" cy="547688"/>
          </a:xfrm>
        </p:spPr>
        <p:txBody>
          <a:bodyPr/>
          <a:lstStyle/>
          <a:p>
            <a:pPr eaLnBrk="1" hangingPunct="1"/>
            <a:r>
              <a:rPr lang="en-US" altLang="zh-CN" dirty="0"/>
              <a:t>INTRODUCTION</a:t>
            </a:r>
            <a:endParaRPr kumimoji="1" lang="zh-CN" altLang="en-US" dirty="0">
              <a:latin typeface="仿宋" panose="02010609060101010101" pitchFamily="49" charset="-122"/>
              <a:ea typeface="仿宋" panose="02010609060101010101" pitchFamily="49" charset="-122"/>
            </a:endParaRPr>
          </a:p>
        </p:txBody>
      </p:sp>
      <p:sp>
        <p:nvSpPr>
          <p:cNvPr id="49" name="圆角矩形 48"/>
          <p:cNvSpPr/>
          <p:nvPr/>
        </p:nvSpPr>
        <p:spPr>
          <a:xfrm>
            <a:off x="1116929" y="2059582"/>
            <a:ext cx="1653778" cy="414378"/>
          </a:xfrm>
          <a:prstGeom prst="roundRect">
            <a:avLst/>
          </a:prstGeom>
          <a:gradFill flip="none" rotWithShape="1">
            <a:gsLst>
              <a:gs pos="0">
                <a:srgbClr val="D6E1E2">
                  <a:gamma/>
                  <a:tint val="0"/>
                  <a:invGamma/>
                </a:srgbClr>
              </a:gs>
              <a:gs pos="100000">
                <a:srgbClr val="0070C0"/>
              </a:gs>
            </a:gsLst>
            <a:path path="shape">
              <a:fillToRect l="50000" t="50000" r="50000" b="50000"/>
            </a:path>
            <a:tileRect/>
          </a:gradFill>
          <a:ln w="44450">
            <a:solidFill>
              <a:srgbClr val="FF0000"/>
            </a:solidFill>
          </a:ln>
          <a:effectLst/>
        </p:spPr>
        <p:txBody>
          <a:bodyPr wrap="square" anchor="ctr">
            <a:spAutoFit/>
          </a:bodyPr>
          <a:lstStyle/>
          <a:p>
            <a:endParaRPr lang="zh-CN" altLang="en-US">
              <a:solidFill>
                <a:schemeClr val="tx1"/>
              </a:solidFill>
              <a:latin typeface="Arial" pitchFamily="34" charset="0"/>
              <a:ea typeface="宋体" pitchFamily="2" charset="-122"/>
            </a:endParaRPr>
          </a:p>
        </p:txBody>
      </p:sp>
      <p:sp>
        <p:nvSpPr>
          <p:cNvPr id="48" name="圆角矩形 47"/>
          <p:cNvSpPr/>
          <p:nvPr/>
        </p:nvSpPr>
        <p:spPr>
          <a:xfrm rot="16200000">
            <a:off x="1680855" y="1617991"/>
            <a:ext cx="513568" cy="1285912"/>
          </a:xfrm>
          <a:prstGeom prst="roundRect">
            <a:avLst/>
          </a:prstGeom>
          <a:gradFill>
            <a:gsLst>
              <a:gs pos="0">
                <a:srgbClr val="D6E1E2">
                  <a:gamma/>
                  <a:tint val="0"/>
                  <a:invGamma/>
                </a:srgbClr>
              </a:gs>
              <a:gs pos="100000">
                <a:srgbClr val="FF7C80"/>
              </a:gs>
            </a:gsLst>
            <a:path path="shape">
              <a:fillToRect l="50000" t="50000" r="50000" b="50000"/>
            </a:path>
          </a:gradFill>
          <a:ln>
            <a:solidFill>
              <a:srgbClr val="3333CC"/>
            </a:solidFill>
          </a:ln>
          <a:effectLst/>
        </p:spPr>
        <p:txBody>
          <a:bodyPr vert="eaVert" wrap="none" anchor="ctr"/>
          <a:lstStyle/>
          <a:p>
            <a:r>
              <a:rPr lang="en-US" altLang="zh-CN" b="1" dirty="0"/>
              <a:t>A</a:t>
            </a:r>
            <a:r>
              <a:rPr lang="en-US" altLang="zh-CN" b="1" dirty="0" smtClean="0"/>
              <a:t>dvantage</a:t>
            </a:r>
            <a:endParaRPr lang="en-US" altLang="zh-CN" sz="2000" b="1" dirty="0"/>
          </a:p>
        </p:txBody>
      </p:sp>
      <p:sp>
        <p:nvSpPr>
          <p:cNvPr id="50" name="右箭头 49"/>
          <p:cNvSpPr/>
          <p:nvPr/>
        </p:nvSpPr>
        <p:spPr>
          <a:xfrm>
            <a:off x="2868936" y="2079321"/>
            <a:ext cx="442026" cy="351284"/>
          </a:xfrm>
          <a:prstGeom prst="rightArrow">
            <a:avLst/>
          </a:prstGeom>
          <a:solidFill>
            <a:srgbClr val="FF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50"/>
          <p:cNvSpPr/>
          <p:nvPr/>
        </p:nvSpPr>
        <p:spPr>
          <a:xfrm>
            <a:off x="3310963" y="1315233"/>
            <a:ext cx="1708393" cy="1805967"/>
          </a:xfrm>
          <a:prstGeom prst="roundRect">
            <a:avLst/>
          </a:prstGeom>
          <a:gradFill>
            <a:gsLst>
              <a:gs pos="0">
                <a:schemeClr val="accent1">
                  <a:lumMod val="20000"/>
                  <a:lumOff val="80000"/>
                </a:schemeClr>
              </a:gs>
              <a:gs pos="100000">
                <a:schemeClr val="accent1">
                  <a:lumMod val="60000"/>
                  <a:lumOff val="40000"/>
                </a:schemeClr>
              </a:gs>
            </a:gsLst>
            <a:path path="shape">
              <a:fillToRect l="50000" t="50000" r="50000" b="50000"/>
            </a:path>
          </a:grad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schemeClr val="tx1"/>
                </a:solidFill>
              </a:rPr>
              <a:t>High </a:t>
            </a:r>
            <a:r>
              <a:rPr lang="en-US" altLang="zh-CN" sz="3200" b="1" dirty="0">
                <a:solidFill>
                  <a:schemeClr val="tx1"/>
                </a:solidFill>
              </a:rPr>
              <a:t>density </a:t>
            </a:r>
          </a:p>
        </p:txBody>
      </p:sp>
      <p:sp>
        <p:nvSpPr>
          <p:cNvPr id="64" name="圆角矩形 63"/>
          <p:cNvSpPr/>
          <p:nvPr/>
        </p:nvSpPr>
        <p:spPr>
          <a:xfrm>
            <a:off x="5019355" y="1315232"/>
            <a:ext cx="1710000" cy="1805967"/>
          </a:xfrm>
          <a:prstGeom prst="roundRect">
            <a:avLst/>
          </a:prstGeom>
          <a:gradFill>
            <a:gsLst>
              <a:gs pos="0">
                <a:schemeClr val="accent1">
                  <a:lumMod val="20000"/>
                  <a:lumOff val="80000"/>
                </a:schemeClr>
              </a:gs>
              <a:gs pos="100000">
                <a:schemeClr val="accent1">
                  <a:lumMod val="60000"/>
                  <a:lumOff val="40000"/>
                </a:schemeClr>
              </a:gs>
            </a:gsLst>
            <a:path path="shape">
              <a:fillToRect l="50000" t="50000" r="50000" b="50000"/>
            </a:path>
          </a:grad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dirty="0" smtClean="0">
                <a:solidFill>
                  <a:schemeClr val="tx1"/>
                </a:solidFill>
              </a:rPr>
              <a:t>Power-</a:t>
            </a:r>
            <a:r>
              <a:rPr lang="en-US" altLang="zh-CN" sz="2800" b="1" dirty="0" smtClean="0">
                <a:solidFill>
                  <a:schemeClr val="tx1"/>
                </a:solidFill>
              </a:rPr>
              <a:t>economy</a:t>
            </a:r>
            <a:r>
              <a:rPr lang="en-US" altLang="zh-CN" sz="3200" b="1" dirty="0" smtClean="0">
                <a:solidFill>
                  <a:schemeClr val="tx1"/>
                </a:solidFill>
              </a:rPr>
              <a:t> </a:t>
            </a:r>
            <a:endParaRPr lang="en-US" altLang="zh-CN" sz="3200" b="1" dirty="0">
              <a:solidFill>
                <a:schemeClr val="tx1"/>
              </a:solidFill>
            </a:endParaRPr>
          </a:p>
        </p:txBody>
      </p:sp>
      <p:sp>
        <p:nvSpPr>
          <p:cNvPr id="65" name="圆角矩形 64"/>
          <p:cNvSpPr/>
          <p:nvPr/>
        </p:nvSpPr>
        <p:spPr>
          <a:xfrm>
            <a:off x="6709864" y="1315232"/>
            <a:ext cx="1710000" cy="1805967"/>
          </a:xfrm>
          <a:prstGeom prst="roundRect">
            <a:avLst/>
          </a:prstGeom>
          <a:gradFill>
            <a:gsLst>
              <a:gs pos="0">
                <a:schemeClr val="accent1">
                  <a:lumMod val="20000"/>
                  <a:lumOff val="80000"/>
                </a:schemeClr>
              </a:gs>
              <a:gs pos="100000">
                <a:schemeClr val="accent1">
                  <a:lumMod val="60000"/>
                  <a:lumOff val="40000"/>
                </a:schemeClr>
              </a:gs>
            </a:gsLst>
            <a:path path="shape">
              <a:fillToRect l="50000" t="50000" r="50000" b="50000"/>
            </a:path>
          </a:grad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dirty="0" smtClean="0">
                <a:solidFill>
                  <a:schemeClr val="tx1"/>
                </a:solidFill>
              </a:rPr>
              <a:t>Non-volatile </a:t>
            </a:r>
            <a:endParaRPr lang="en-US" altLang="zh-CN" sz="3200" b="1" dirty="0">
              <a:solidFill>
                <a:schemeClr val="tx1"/>
              </a:solidFill>
            </a:endParaRPr>
          </a:p>
        </p:txBody>
      </p:sp>
      <p:sp>
        <p:nvSpPr>
          <p:cNvPr id="66" name="圆角矩形 65"/>
          <p:cNvSpPr/>
          <p:nvPr/>
        </p:nvSpPr>
        <p:spPr>
          <a:xfrm>
            <a:off x="1116929" y="4452605"/>
            <a:ext cx="1653778" cy="414378"/>
          </a:xfrm>
          <a:prstGeom prst="roundRect">
            <a:avLst/>
          </a:prstGeom>
          <a:gradFill flip="none" rotWithShape="1">
            <a:gsLst>
              <a:gs pos="0">
                <a:srgbClr val="D6E1E2">
                  <a:gamma/>
                  <a:tint val="0"/>
                  <a:invGamma/>
                </a:srgbClr>
              </a:gs>
              <a:gs pos="100000">
                <a:srgbClr val="0070C0"/>
              </a:gs>
            </a:gsLst>
            <a:path path="shape">
              <a:fillToRect l="50000" t="50000" r="50000" b="50000"/>
            </a:path>
            <a:tileRect/>
          </a:gradFill>
          <a:ln w="44450">
            <a:solidFill>
              <a:schemeClr val="bg1">
                <a:lumMod val="50000"/>
              </a:schemeClr>
            </a:solidFill>
          </a:ln>
          <a:effectLst/>
        </p:spPr>
        <p:txBody>
          <a:bodyPr wrap="square" anchor="ctr">
            <a:spAutoFit/>
          </a:bodyPr>
          <a:lstStyle/>
          <a:p>
            <a:endParaRPr lang="zh-CN" altLang="en-US">
              <a:solidFill>
                <a:schemeClr val="tx1"/>
              </a:solidFill>
              <a:latin typeface="Arial" pitchFamily="34" charset="0"/>
              <a:ea typeface="宋体" pitchFamily="2" charset="-122"/>
            </a:endParaRPr>
          </a:p>
        </p:txBody>
      </p:sp>
      <p:sp>
        <p:nvSpPr>
          <p:cNvPr id="67" name="圆角矩形 66"/>
          <p:cNvSpPr/>
          <p:nvPr/>
        </p:nvSpPr>
        <p:spPr>
          <a:xfrm rot="16200000">
            <a:off x="1680855" y="4011014"/>
            <a:ext cx="513568" cy="1285912"/>
          </a:xfrm>
          <a:prstGeom prst="roundRect">
            <a:avLst/>
          </a:prstGeom>
          <a:gradFill>
            <a:gsLst>
              <a:gs pos="0">
                <a:srgbClr val="D6E1E2">
                  <a:gamma/>
                  <a:tint val="0"/>
                  <a:invGamma/>
                </a:srgbClr>
              </a:gs>
              <a:gs pos="100000">
                <a:schemeClr val="bg1">
                  <a:lumMod val="50000"/>
                </a:schemeClr>
              </a:gs>
            </a:gsLst>
            <a:path path="shape">
              <a:fillToRect l="50000" t="50000" r="50000" b="50000"/>
            </a:path>
          </a:gradFill>
          <a:ln>
            <a:solidFill>
              <a:srgbClr val="3333CC"/>
            </a:solidFill>
          </a:ln>
          <a:effectLst/>
        </p:spPr>
        <p:txBody>
          <a:bodyPr vert="eaVert" wrap="none" anchor="ctr"/>
          <a:lstStyle/>
          <a:p>
            <a:pPr algn="ctr"/>
            <a:r>
              <a:rPr lang="en-US" altLang="zh-CN" b="1" dirty="0"/>
              <a:t>S</a:t>
            </a:r>
            <a:r>
              <a:rPr lang="en-US" altLang="zh-CN" b="1" dirty="0" smtClean="0"/>
              <a:t>hortage</a:t>
            </a:r>
            <a:endParaRPr lang="zh-CN" altLang="en-US" dirty="0">
              <a:latin typeface="仿宋" panose="02010609060101010101" pitchFamily="49" charset="-122"/>
              <a:ea typeface="仿宋" panose="02010609060101010101" pitchFamily="49" charset="-122"/>
            </a:endParaRPr>
          </a:p>
        </p:txBody>
      </p:sp>
      <p:sp>
        <p:nvSpPr>
          <p:cNvPr id="69" name="圆角矩形 68"/>
          <p:cNvSpPr/>
          <p:nvPr/>
        </p:nvSpPr>
        <p:spPr>
          <a:xfrm>
            <a:off x="3312370" y="3708257"/>
            <a:ext cx="1710000" cy="1805967"/>
          </a:xfrm>
          <a:prstGeom prst="roundRect">
            <a:avLst/>
          </a:prstGeom>
          <a:gradFill>
            <a:gsLst>
              <a:gs pos="0">
                <a:schemeClr val="accent1">
                  <a:lumMod val="20000"/>
                  <a:lumOff val="80000"/>
                </a:schemeClr>
              </a:gs>
              <a:gs pos="100000">
                <a:schemeClr val="accent1">
                  <a:lumMod val="60000"/>
                  <a:lumOff val="40000"/>
                </a:schemeClr>
              </a:gs>
            </a:gsLst>
            <a:path path="shape">
              <a:fillToRect l="50000" t="50000" r="50000" b="50000"/>
            </a:path>
          </a:gra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schemeClr val="tx1"/>
                </a:solidFill>
              </a:rPr>
              <a:t>High</a:t>
            </a:r>
          </a:p>
          <a:p>
            <a:pPr algn="ctr"/>
            <a:r>
              <a:rPr lang="en-US" altLang="zh-CN" sz="3200" b="1" dirty="0" smtClean="0">
                <a:solidFill>
                  <a:schemeClr val="tx1"/>
                </a:solidFill>
              </a:rPr>
              <a:t>Write-power</a:t>
            </a:r>
            <a:endParaRPr lang="zh-CN" altLang="en-US" sz="3200" b="1" dirty="0">
              <a:solidFill>
                <a:schemeClr val="tx1"/>
              </a:solidFill>
            </a:endParaRPr>
          </a:p>
        </p:txBody>
      </p:sp>
      <p:sp>
        <p:nvSpPr>
          <p:cNvPr id="70" name="圆角矩形 69"/>
          <p:cNvSpPr/>
          <p:nvPr/>
        </p:nvSpPr>
        <p:spPr>
          <a:xfrm>
            <a:off x="5019355" y="3708255"/>
            <a:ext cx="1710000" cy="1805967"/>
          </a:xfrm>
          <a:prstGeom prst="roundRect">
            <a:avLst/>
          </a:prstGeom>
          <a:gradFill>
            <a:gsLst>
              <a:gs pos="0">
                <a:schemeClr val="accent1">
                  <a:lumMod val="20000"/>
                  <a:lumOff val="80000"/>
                </a:schemeClr>
              </a:gs>
              <a:gs pos="100000">
                <a:schemeClr val="accent1">
                  <a:lumMod val="60000"/>
                  <a:lumOff val="40000"/>
                </a:schemeClr>
              </a:gs>
            </a:gsLst>
            <a:path path="shape">
              <a:fillToRect l="50000" t="50000" r="50000" b="50000"/>
            </a:path>
          </a:gra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schemeClr val="tx1"/>
                </a:solidFill>
              </a:rPr>
              <a:t>Slow</a:t>
            </a:r>
          </a:p>
          <a:p>
            <a:pPr algn="ctr"/>
            <a:r>
              <a:rPr lang="en-US" altLang="zh-CN" sz="3200" b="1" dirty="0" smtClean="0">
                <a:solidFill>
                  <a:schemeClr val="tx1"/>
                </a:solidFill>
              </a:rPr>
              <a:t>write</a:t>
            </a:r>
            <a:endParaRPr lang="zh-CN" altLang="en-US" sz="3200" b="1" dirty="0">
              <a:solidFill>
                <a:schemeClr val="tx1"/>
              </a:solidFill>
            </a:endParaRPr>
          </a:p>
        </p:txBody>
      </p:sp>
      <p:sp>
        <p:nvSpPr>
          <p:cNvPr id="71" name="圆角矩形 70"/>
          <p:cNvSpPr/>
          <p:nvPr/>
        </p:nvSpPr>
        <p:spPr>
          <a:xfrm>
            <a:off x="6710770" y="3708254"/>
            <a:ext cx="1710000" cy="1805967"/>
          </a:xfrm>
          <a:prstGeom prst="roundRect">
            <a:avLst/>
          </a:prstGeom>
          <a:gradFill>
            <a:gsLst>
              <a:gs pos="0">
                <a:schemeClr val="accent1">
                  <a:lumMod val="20000"/>
                  <a:lumOff val="80000"/>
                </a:schemeClr>
              </a:gs>
              <a:gs pos="100000">
                <a:schemeClr val="accent1">
                  <a:lumMod val="60000"/>
                  <a:lumOff val="40000"/>
                </a:schemeClr>
              </a:gs>
            </a:gsLst>
            <a:path path="shape">
              <a:fillToRect l="50000" t="50000" r="50000" b="50000"/>
            </a:path>
          </a:gra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tx1"/>
                </a:solidFill>
                <a:latin typeface="Arial" panose="020B0604020202020204" pitchFamily="34" charset="0"/>
                <a:cs typeface="Arial" panose="020B0604020202020204" pitchFamily="34" charset="0"/>
              </a:rPr>
              <a:t>Limited</a:t>
            </a:r>
            <a:endParaRPr lang="zh-CN" altLang="en-US" sz="2800" b="1" dirty="0">
              <a:solidFill>
                <a:schemeClr val="tx1"/>
              </a:solidFill>
            </a:endParaRPr>
          </a:p>
          <a:p>
            <a:pPr algn="ctr"/>
            <a:r>
              <a:rPr lang="en-US" altLang="zh-CN" sz="2800" b="1" dirty="0" err="1" smtClean="0">
                <a:solidFill>
                  <a:schemeClr val="tx1"/>
                </a:solidFill>
                <a:latin typeface="Arial" panose="020B0604020202020204" pitchFamily="34" charset="0"/>
                <a:cs typeface="Arial" panose="020B0604020202020204" pitchFamily="34" charset="0"/>
              </a:rPr>
              <a:t>endura-nce</a:t>
            </a:r>
            <a:endParaRPr lang="zh-CN" altLang="en-US" sz="2800" b="1" dirty="0">
              <a:solidFill>
                <a:schemeClr val="tx1"/>
              </a:solidFill>
            </a:endParaRPr>
          </a:p>
        </p:txBody>
      </p:sp>
      <p:sp>
        <p:nvSpPr>
          <p:cNvPr id="72" name="右箭头 71"/>
          <p:cNvSpPr/>
          <p:nvPr/>
        </p:nvSpPr>
        <p:spPr>
          <a:xfrm>
            <a:off x="2868936" y="4435597"/>
            <a:ext cx="442026" cy="35128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Oval 10"/>
          <p:cNvSpPr>
            <a:spLocks noChangeArrowheads="1"/>
          </p:cNvSpPr>
          <p:nvPr/>
        </p:nvSpPr>
        <p:spPr bwMode="auto">
          <a:xfrm>
            <a:off x="1294682" y="2893512"/>
            <a:ext cx="1285913" cy="1144904"/>
          </a:xfrm>
          <a:prstGeom prst="ellipse">
            <a:avLst/>
          </a:prstGeom>
          <a:gradFill rotWithShape="0">
            <a:gsLst>
              <a:gs pos="0">
                <a:schemeClr val="accent1"/>
              </a:gs>
              <a:gs pos="100000">
                <a:srgbClr val="005E46"/>
              </a:gs>
            </a:gsLst>
            <a:path path="shape">
              <a:fillToRect l="50000" t="50000" r="50000" b="50000"/>
            </a:path>
          </a:gradFill>
          <a:ln w="9525">
            <a:solidFill>
              <a:schemeClr val="tx1"/>
            </a:solidFill>
            <a:round/>
            <a:headEnd/>
            <a:tailEnd/>
          </a:ln>
        </p:spPr>
        <p:txBody>
          <a:bodyPr anchor="ctr"/>
          <a:lstStyle>
            <a:lvl1pPr>
              <a:lnSpc>
                <a:spcPct val="150000"/>
              </a:lnSpc>
              <a:spcBef>
                <a:spcPct val="20000"/>
              </a:spcBef>
              <a:buClr>
                <a:schemeClr val="hlink"/>
              </a:buClr>
              <a:buSzPct val="110000"/>
              <a:buFont typeface="Wingdings" panose="05000000000000000000" pitchFamily="2" charset="2"/>
              <a:buChar char="Ø"/>
              <a:defRPr sz="2800" b="1">
                <a:solidFill>
                  <a:schemeClr val="hlink"/>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Clr>
                <a:srgbClr val="800000"/>
              </a:buClr>
              <a:buFont typeface="Wingdings" panose="05000000000000000000" pitchFamily="2" charset="2"/>
              <a:buChar char="l"/>
              <a:defRPr sz="2400" b="1">
                <a:solidFill>
                  <a:srgbClr val="000000"/>
                </a:solidFill>
                <a:latin typeface="Times New Roman" panose="02020603050405020304" pitchFamily="18" charset="0"/>
                <a:ea typeface="楷体_GB2312" pitchFamily="49" charset="-122"/>
              </a:defRPr>
            </a:lvl2pPr>
            <a:lvl3pPr marL="1143000" indent="-228600">
              <a:lnSpc>
                <a:spcPct val="145000"/>
              </a:lnSpc>
              <a:spcBef>
                <a:spcPct val="20000"/>
              </a:spcBef>
              <a:buClr>
                <a:srgbClr val="FF0000"/>
              </a:buClr>
              <a:buFont typeface="Wingdings" panose="05000000000000000000" pitchFamily="2" charset="2"/>
              <a:buChar char="þ"/>
              <a:defRPr sz="2400" b="1">
                <a:solidFill>
                  <a:srgbClr val="A85400"/>
                </a:solidFill>
                <a:latin typeface="Times New Roman" panose="02020603050405020304" pitchFamily="18" charset="0"/>
                <a:ea typeface="宋体" panose="02010600030101010101" pitchFamily="2" charset="-122"/>
              </a:defRPr>
            </a:lvl3pPr>
            <a:lvl4pPr marL="1600200" indent="-228600">
              <a:lnSpc>
                <a:spcPct val="145000"/>
              </a:lnSpc>
              <a:spcBef>
                <a:spcPct val="20000"/>
              </a:spcBef>
              <a:buBlip>
                <a:blip r:embed="rId3"/>
              </a:buBlip>
              <a:defRPr sz="1600" b="1">
                <a:solidFill>
                  <a:srgbClr val="800080"/>
                </a:solidFill>
                <a:latin typeface="Times New Roman" panose="02020603050405020304" pitchFamily="18" charset="0"/>
                <a:ea typeface="楷体_GB2312" pitchFamily="49" charset="-122"/>
              </a:defRPr>
            </a:lvl4pPr>
            <a:lvl5pPr marL="2057400" indent="-228600">
              <a:spcBef>
                <a:spcPct val="20000"/>
              </a:spcBef>
              <a:buChar char="»"/>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1200">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ClrTx/>
              <a:buSzTx/>
              <a:buFontTx/>
              <a:buNone/>
            </a:pPr>
            <a:r>
              <a:rPr lang="en-US" altLang="zh-CN" sz="2367" b="0" dirty="0" smtClean="0">
                <a:solidFill>
                  <a:schemeClr val="tx1"/>
                </a:solidFill>
                <a:latin typeface="Arial" panose="020B0604020202020204" pitchFamily="34" charset="0"/>
              </a:rPr>
              <a:t>PCM</a:t>
            </a:r>
            <a:endParaRPr lang="zh-CN" altLang="en-US" sz="2367" b="0" dirty="0">
              <a:solidFill>
                <a:schemeClr val="tx1"/>
              </a:solidFill>
              <a:latin typeface="Arial" panose="020B0604020202020204" pitchFamily="34" charset="0"/>
            </a:endParaRPr>
          </a:p>
        </p:txBody>
      </p:sp>
      <p:cxnSp>
        <p:nvCxnSpPr>
          <p:cNvPr id="53" name="直接箭头连接符 52"/>
          <p:cNvCxnSpPr>
            <a:stCxn id="73" idx="0"/>
            <a:endCxn id="49" idx="2"/>
          </p:cNvCxnSpPr>
          <p:nvPr/>
        </p:nvCxnSpPr>
        <p:spPr>
          <a:xfrm flipV="1">
            <a:off x="1937639" y="2473960"/>
            <a:ext cx="6179" cy="41955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endCxn id="66" idx="0"/>
          </p:cNvCxnSpPr>
          <p:nvPr/>
        </p:nvCxnSpPr>
        <p:spPr>
          <a:xfrm>
            <a:off x="1939889" y="4035734"/>
            <a:ext cx="3929" cy="41687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3169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par>
                          <p:cTn id="9" fill="hold">
                            <p:stCondLst>
                              <p:cond delay="0"/>
                            </p:stCondLst>
                            <p:childTnLst>
                              <p:par>
                                <p:cTn id="10" presetID="2" presetClass="entr" presetSubtype="4" fill="hold" grpId="0" nodeType="after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additive="base">
                                        <p:cTn id="12" dur="10" fill="hold"/>
                                        <p:tgtEl>
                                          <p:spTgt spid="50"/>
                                        </p:tgtEl>
                                        <p:attrNameLst>
                                          <p:attrName>ppt_x</p:attrName>
                                        </p:attrNameLst>
                                      </p:cBhvr>
                                      <p:tavLst>
                                        <p:tav tm="0">
                                          <p:val>
                                            <p:strVal val="#ppt_x"/>
                                          </p:val>
                                        </p:tav>
                                        <p:tav tm="100000">
                                          <p:val>
                                            <p:strVal val="#ppt_x"/>
                                          </p:val>
                                        </p:tav>
                                      </p:tavLst>
                                    </p:anim>
                                    <p:anim calcmode="lin" valueType="num">
                                      <p:cBhvr additive="base">
                                        <p:cTn id="13" dur="10" fill="hold"/>
                                        <p:tgtEl>
                                          <p:spTgt spid="50"/>
                                        </p:tgtEl>
                                        <p:attrNameLst>
                                          <p:attrName>ppt_y</p:attrName>
                                        </p:attrNameLst>
                                      </p:cBhvr>
                                      <p:tavLst>
                                        <p:tav tm="0">
                                          <p:val>
                                            <p:strVal val="1+#ppt_h/2"/>
                                          </p:val>
                                        </p:tav>
                                        <p:tav tm="100000">
                                          <p:val>
                                            <p:strVal val="#ppt_y"/>
                                          </p:val>
                                        </p:tav>
                                      </p:tavLst>
                                    </p:anim>
                                  </p:childTnLst>
                                </p:cTn>
                              </p:par>
                            </p:childTnLst>
                          </p:cTn>
                        </p:par>
                        <p:par>
                          <p:cTn id="14" fill="hold">
                            <p:stCondLst>
                              <p:cond delay="10"/>
                            </p:stCondLst>
                            <p:childTnLst>
                              <p:par>
                                <p:cTn id="15" presetID="10" presetClass="entr" presetSubtype="0" fill="hold" grpId="0"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1000"/>
                                        <p:tgtEl>
                                          <p:spTgt spid="51"/>
                                        </p:tgtEl>
                                      </p:cBhvr>
                                    </p:animEffect>
                                  </p:childTnLst>
                                </p:cTn>
                              </p:par>
                              <p:par>
                                <p:cTn id="18" presetID="1" presetClass="entr" presetSubtype="0" fill="hold" nodeType="withEffect">
                                  <p:stCondLst>
                                    <p:cond delay="0"/>
                                  </p:stCondLst>
                                  <p:childTnLst>
                                    <p:set>
                                      <p:cBhvr>
                                        <p:cTn id="19" dur="1" fill="hold">
                                          <p:stCondLst>
                                            <p:cond delay="0"/>
                                          </p:stCondLst>
                                        </p:cTn>
                                        <p:tgtEl>
                                          <p:spTgt spid="53"/>
                                        </p:tgtEl>
                                        <p:attrNameLst>
                                          <p:attrName>style.visibility</p:attrName>
                                        </p:attrNameLst>
                                      </p:cBhvr>
                                      <p:to>
                                        <p:strVal val="visible"/>
                                      </p:to>
                                    </p:set>
                                  </p:childTnLst>
                                </p:cTn>
                              </p:par>
                            </p:childTnLst>
                          </p:cTn>
                        </p:par>
                        <p:par>
                          <p:cTn id="20" fill="hold">
                            <p:stCondLst>
                              <p:cond delay="1010"/>
                            </p:stCondLst>
                            <p:childTnLst>
                              <p:par>
                                <p:cTn id="21" presetID="10" presetClass="entr" presetSubtype="0" fill="hold" grpId="0"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1000"/>
                                        <p:tgtEl>
                                          <p:spTgt spid="64"/>
                                        </p:tgtEl>
                                      </p:cBhvr>
                                    </p:animEffect>
                                  </p:childTnLst>
                                </p:cTn>
                              </p:par>
                            </p:childTnLst>
                          </p:cTn>
                        </p:par>
                        <p:par>
                          <p:cTn id="24" fill="hold">
                            <p:stCondLst>
                              <p:cond delay="2010"/>
                            </p:stCondLst>
                            <p:childTnLst>
                              <p:par>
                                <p:cTn id="25" presetID="10" presetClass="entr" presetSubtype="0" fill="hold" grpId="0"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10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9"/>
                                          </p:stCondLst>
                                        </p:cTn>
                                        <p:tgtEl>
                                          <p:spTgt spid="7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7"/>
                                        </p:tgtEl>
                                        <p:attrNameLst>
                                          <p:attrName>style.visibility</p:attrName>
                                        </p:attrNameLst>
                                      </p:cBhvr>
                                      <p:to>
                                        <p:strVal val="visible"/>
                                      </p:to>
                                    </p:set>
                                  </p:childTnLst>
                                </p:cTn>
                              </p:par>
                            </p:childTnLst>
                          </p:cTn>
                        </p:par>
                        <p:par>
                          <p:cTn id="36" fill="hold">
                            <p:stCondLst>
                              <p:cond delay="10"/>
                            </p:stCondLst>
                            <p:childTnLst>
                              <p:par>
                                <p:cTn id="37" presetID="2" presetClass="entr" presetSubtype="4" fill="hold" grpId="0" nodeType="afterEffect">
                                  <p:stCondLst>
                                    <p:cond delay="0"/>
                                  </p:stCondLst>
                                  <p:childTnLst>
                                    <p:set>
                                      <p:cBhvr>
                                        <p:cTn id="38" dur="1" fill="hold">
                                          <p:stCondLst>
                                            <p:cond delay="0"/>
                                          </p:stCondLst>
                                        </p:cTn>
                                        <p:tgtEl>
                                          <p:spTgt spid="72"/>
                                        </p:tgtEl>
                                        <p:attrNameLst>
                                          <p:attrName>style.visibility</p:attrName>
                                        </p:attrNameLst>
                                      </p:cBhvr>
                                      <p:to>
                                        <p:strVal val="visible"/>
                                      </p:to>
                                    </p:set>
                                    <p:anim calcmode="lin" valueType="num">
                                      <p:cBhvr additive="base">
                                        <p:cTn id="39" dur="500" fill="hold"/>
                                        <p:tgtEl>
                                          <p:spTgt spid="72"/>
                                        </p:tgtEl>
                                        <p:attrNameLst>
                                          <p:attrName>ppt_x</p:attrName>
                                        </p:attrNameLst>
                                      </p:cBhvr>
                                      <p:tavLst>
                                        <p:tav tm="0">
                                          <p:val>
                                            <p:strVal val="#ppt_x"/>
                                          </p:val>
                                        </p:tav>
                                        <p:tav tm="100000">
                                          <p:val>
                                            <p:strVal val="#ppt_x"/>
                                          </p:val>
                                        </p:tav>
                                      </p:tavLst>
                                    </p:anim>
                                    <p:anim calcmode="lin" valueType="num">
                                      <p:cBhvr additive="base">
                                        <p:cTn id="40" dur="500" fill="hold"/>
                                        <p:tgtEl>
                                          <p:spTgt spid="72"/>
                                        </p:tgtEl>
                                        <p:attrNameLst>
                                          <p:attrName>ppt_y</p:attrName>
                                        </p:attrNameLst>
                                      </p:cBhvr>
                                      <p:tavLst>
                                        <p:tav tm="0">
                                          <p:val>
                                            <p:strVal val="1+#ppt_h/2"/>
                                          </p:val>
                                        </p:tav>
                                        <p:tav tm="100000">
                                          <p:val>
                                            <p:strVal val="#ppt_y"/>
                                          </p:val>
                                        </p:tav>
                                      </p:tavLst>
                                    </p:anim>
                                  </p:childTnLst>
                                </p:cTn>
                              </p:par>
                            </p:childTnLst>
                          </p:cTn>
                        </p:par>
                        <p:par>
                          <p:cTn id="41" fill="hold">
                            <p:stCondLst>
                              <p:cond delay="510"/>
                            </p:stCondLst>
                            <p:childTnLst>
                              <p:par>
                                <p:cTn id="42" presetID="10" presetClass="entr" presetSubtype="0" fill="hold" grpId="0" nodeType="afterEffect">
                                  <p:stCondLst>
                                    <p:cond delay="0"/>
                                  </p:stCondLst>
                                  <p:childTnLst>
                                    <p:set>
                                      <p:cBhvr>
                                        <p:cTn id="43" dur="1" fill="hold">
                                          <p:stCondLst>
                                            <p:cond delay="0"/>
                                          </p:stCondLst>
                                        </p:cTn>
                                        <p:tgtEl>
                                          <p:spTgt spid="69"/>
                                        </p:tgtEl>
                                        <p:attrNameLst>
                                          <p:attrName>style.visibility</p:attrName>
                                        </p:attrNameLst>
                                      </p:cBhvr>
                                      <p:to>
                                        <p:strVal val="visible"/>
                                      </p:to>
                                    </p:set>
                                    <p:animEffect transition="in" filter="fade">
                                      <p:cBhvr>
                                        <p:cTn id="44" dur="1000"/>
                                        <p:tgtEl>
                                          <p:spTgt spid="69"/>
                                        </p:tgtEl>
                                      </p:cBhvr>
                                    </p:animEffect>
                                  </p:childTnLst>
                                </p:cTn>
                              </p:par>
                            </p:childTnLst>
                          </p:cTn>
                        </p:par>
                        <p:par>
                          <p:cTn id="45" fill="hold">
                            <p:stCondLst>
                              <p:cond delay="1510"/>
                            </p:stCondLst>
                            <p:childTnLst>
                              <p:par>
                                <p:cTn id="46" presetID="10" presetClass="entr" presetSubtype="0" fill="hold" grpId="0" nodeType="after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1000"/>
                                        <p:tgtEl>
                                          <p:spTgt spid="70"/>
                                        </p:tgtEl>
                                      </p:cBhvr>
                                    </p:animEffect>
                                  </p:childTnLst>
                                </p:cTn>
                              </p:par>
                            </p:childTnLst>
                          </p:cTn>
                        </p:par>
                        <p:par>
                          <p:cTn id="49" fill="hold">
                            <p:stCondLst>
                              <p:cond delay="2510"/>
                            </p:stCondLst>
                            <p:childTnLst>
                              <p:par>
                                <p:cTn id="50" presetID="10" presetClass="entr" presetSubtype="0" fill="hold" grpId="0"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fade">
                                      <p:cBhvr>
                                        <p:cTn id="52"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8" grpId="0" animBg="1"/>
      <p:bldP spid="50" grpId="0" animBg="1"/>
      <p:bldP spid="51" grpId="0" animBg="1"/>
      <p:bldP spid="64" grpId="0" animBg="1"/>
      <p:bldP spid="65" grpId="0" animBg="1"/>
      <p:bldP spid="66" grpId="0" animBg="1"/>
      <p:bldP spid="67" grpId="0" animBg="1"/>
      <p:bldP spid="69" grpId="0" animBg="1"/>
      <p:bldP spid="70" grpId="0" animBg="1"/>
      <p:bldP spid="71" grpId="0" animBg="1"/>
      <p:bldP spid="7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62272" y="188640"/>
            <a:ext cx="9468544" cy="630488"/>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altLang="zh-CN" sz="3400" kern="1200" dirty="0" smtClean="0">
                <a:solidFill>
                  <a:srgbClr val="0000CC"/>
                </a:solidFill>
              </a:rPr>
              <a:t>2.  </a:t>
            </a:r>
            <a:r>
              <a:rPr lang="zh-CN" altLang="en-US" sz="3400" kern="1200" dirty="0">
                <a:solidFill>
                  <a:srgbClr val="0000CC"/>
                </a:solidFill>
              </a:rPr>
              <a:t>原型系统的测试方案</a:t>
            </a:r>
          </a:p>
        </p:txBody>
      </p:sp>
      <p:graphicFrame>
        <p:nvGraphicFramePr>
          <p:cNvPr id="10" name="对象 9"/>
          <p:cNvGraphicFramePr>
            <a:graphicFrameLocks noChangeAspect="1"/>
          </p:cNvGraphicFramePr>
          <p:nvPr>
            <p:extLst>
              <p:ext uri="{D42A27DB-BD31-4B8C-83A1-F6EECF244321}">
                <p14:modId xmlns:p14="http://schemas.microsoft.com/office/powerpoint/2010/main" val="2098970823"/>
              </p:ext>
            </p:extLst>
          </p:nvPr>
        </p:nvGraphicFramePr>
        <p:xfrm>
          <a:off x="351693" y="1635369"/>
          <a:ext cx="8440616" cy="5081954"/>
        </p:xfrm>
        <a:graphic>
          <a:graphicData uri="http://schemas.openxmlformats.org/presentationml/2006/ole">
            <mc:AlternateContent xmlns:mc="http://schemas.openxmlformats.org/markup-compatibility/2006">
              <mc:Choice xmlns:v="urn:schemas-microsoft-com:vml" Requires="v">
                <p:oleObj spid="_x0000_s4105" name="Visio" r:id="rId4" imgW="4715010" imgH="3190965" progId="Visio.Drawing.11">
                  <p:embed/>
                </p:oleObj>
              </mc:Choice>
              <mc:Fallback>
                <p:oleObj name="Visio" r:id="rId4" imgW="4715010" imgH="3190965" progId="Visio.Drawing.11">
                  <p:embed/>
                  <p:pic>
                    <p:nvPicPr>
                      <p:cNvPr id="0" name=""/>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351693" y="1635369"/>
                        <a:ext cx="8440616" cy="5081954"/>
                      </a:xfrm>
                      <a:prstGeom prst="rect">
                        <a:avLst/>
                      </a:prstGeom>
                      <a:noFill/>
                      <a:ln>
                        <a:noFill/>
                      </a:ln>
                    </p:spPr>
                  </p:pic>
                </p:oleObj>
              </mc:Fallback>
            </mc:AlternateContent>
          </a:graphicData>
        </a:graphic>
      </p:graphicFrame>
      <p:sp>
        <p:nvSpPr>
          <p:cNvPr id="11" name="矩形 10"/>
          <p:cNvSpPr/>
          <p:nvPr/>
        </p:nvSpPr>
        <p:spPr>
          <a:xfrm>
            <a:off x="1192324" y="1371544"/>
            <a:ext cx="2656496" cy="584775"/>
          </a:xfrm>
          <a:prstGeom prst="rect">
            <a:avLst/>
          </a:prstGeom>
        </p:spPr>
        <p:txBody>
          <a:bodyPr wrap="none">
            <a:spAutoFit/>
          </a:bodyPr>
          <a:lstStyle/>
          <a:p>
            <a:r>
              <a:rPr lang="zh-CN" altLang="en-US" sz="3200" b="1" dirty="0" smtClean="0">
                <a:solidFill>
                  <a:schemeClr val="accent6">
                    <a:lumMod val="75000"/>
                  </a:schemeClr>
                </a:solidFill>
              </a:rPr>
              <a:t>基准程序测试</a:t>
            </a:r>
            <a:endParaRPr lang="zh-CN" altLang="en-US" sz="3200" b="1" dirty="0">
              <a:solidFill>
                <a:schemeClr val="accent6">
                  <a:lumMod val="75000"/>
                </a:schemeClr>
              </a:solidFill>
            </a:endParaRPr>
          </a:p>
        </p:txBody>
      </p:sp>
    </p:spTree>
    <p:extLst>
      <p:ext uri="{BB962C8B-B14F-4D97-AF65-F5344CB8AC3E}">
        <p14:creationId xmlns:p14="http://schemas.microsoft.com/office/powerpoint/2010/main" val="2515207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62272" y="188640"/>
            <a:ext cx="9468544" cy="630488"/>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altLang="zh-CN" sz="3400" kern="1200" dirty="0" smtClean="0">
                <a:solidFill>
                  <a:srgbClr val="0000CC"/>
                </a:solidFill>
              </a:rPr>
              <a:t>2.  </a:t>
            </a:r>
            <a:r>
              <a:rPr lang="zh-CN" altLang="en-US" sz="3400" kern="1200" dirty="0">
                <a:solidFill>
                  <a:srgbClr val="0000CC"/>
                </a:solidFill>
              </a:rPr>
              <a:t>原型系统的测试方案</a:t>
            </a:r>
          </a:p>
        </p:txBody>
      </p:sp>
      <p:graphicFrame>
        <p:nvGraphicFramePr>
          <p:cNvPr id="8" name="对象 7"/>
          <p:cNvGraphicFramePr>
            <a:graphicFrameLocks noChangeAspect="1"/>
          </p:cNvGraphicFramePr>
          <p:nvPr>
            <p:extLst>
              <p:ext uri="{D42A27DB-BD31-4B8C-83A1-F6EECF244321}">
                <p14:modId xmlns:p14="http://schemas.microsoft.com/office/powerpoint/2010/main" val="3922886560"/>
              </p:ext>
            </p:extLst>
          </p:nvPr>
        </p:nvGraphicFramePr>
        <p:xfrm>
          <a:off x="87313" y="1509713"/>
          <a:ext cx="4857750" cy="4425950"/>
        </p:xfrm>
        <a:graphic>
          <a:graphicData uri="http://schemas.openxmlformats.org/presentationml/2006/ole">
            <mc:AlternateContent xmlns:mc="http://schemas.openxmlformats.org/markup-compatibility/2006">
              <mc:Choice xmlns:v="urn:schemas-microsoft-com:vml" Requires="v">
                <p:oleObj spid="_x0000_s5136" name="Visio" r:id="rId4" imgW="7780590" imgH="5548672" progId="Visio.Drawing.11">
                  <p:embed/>
                </p:oleObj>
              </mc:Choice>
              <mc:Fallback>
                <p:oleObj name="Visio" r:id="rId4" imgW="7780590" imgH="554867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13" y="1509713"/>
                        <a:ext cx="4857750"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284401936"/>
              </p:ext>
            </p:extLst>
          </p:nvPr>
        </p:nvGraphicFramePr>
        <p:xfrm>
          <a:off x="5080000" y="1058863"/>
          <a:ext cx="4064000" cy="5226050"/>
        </p:xfrm>
        <a:graphic>
          <a:graphicData uri="http://schemas.openxmlformats.org/presentationml/2006/ole">
            <mc:AlternateContent xmlns:mc="http://schemas.openxmlformats.org/markup-compatibility/2006">
              <mc:Choice xmlns:v="urn:schemas-microsoft-com:vml" Requires="v">
                <p:oleObj spid="_x0000_s5137" name="Visio" r:id="rId6" imgW="6107130" imgH="7345662" progId="Visio.Drawing.11">
                  <p:embed/>
                </p:oleObj>
              </mc:Choice>
              <mc:Fallback>
                <p:oleObj name="Visio" r:id="rId6" imgW="6107130" imgH="7345662"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0000" y="1058863"/>
                        <a:ext cx="4064000" cy="522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963724" y="6136975"/>
            <a:ext cx="3480440" cy="584775"/>
          </a:xfrm>
          <a:prstGeom prst="rect">
            <a:avLst/>
          </a:prstGeom>
        </p:spPr>
        <p:txBody>
          <a:bodyPr wrap="none">
            <a:spAutoFit/>
          </a:bodyPr>
          <a:lstStyle/>
          <a:p>
            <a:r>
              <a:rPr lang="zh-CN" altLang="en-US" sz="3200" b="1" dirty="0" smtClean="0">
                <a:solidFill>
                  <a:schemeClr val="accent6">
                    <a:lumMod val="75000"/>
                  </a:schemeClr>
                </a:solidFill>
              </a:rPr>
              <a:t>基于示波器的测试</a:t>
            </a:r>
            <a:endParaRPr lang="zh-CN" altLang="en-US" sz="3200" b="1" dirty="0">
              <a:solidFill>
                <a:schemeClr val="accent6">
                  <a:lumMod val="75000"/>
                </a:schemeClr>
              </a:solidFill>
            </a:endParaRPr>
          </a:p>
        </p:txBody>
      </p:sp>
    </p:spTree>
    <p:extLst>
      <p:ext uri="{BB962C8B-B14F-4D97-AF65-F5344CB8AC3E}">
        <p14:creationId xmlns:p14="http://schemas.microsoft.com/office/powerpoint/2010/main" val="3461545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62272" y="188640"/>
            <a:ext cx="9468544" cy="630488"/>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altLang="zh-CN" sz="3400" kern="1200" dirty="0" smtClean="0">
                <a:solidFill>
                  <a:srgbClr val="0000CC"/>
                </a:solidFill>
              </a:rPr>
              <a:t>2.  </a:t>
            </a:r>
            <a:r>
              <a:rPr lang="zh-CN" altLang="en-US" sz="3400" kern="1200" dirty="0">
                <a:solidFill>
                  <a:srgbClr val="0000CC"/>
                </a:solidFill>
              </a:rPr>
              <a:t>原型系统的测试方案</a:t>
            </a:r>
          </a:p>
        </p:txBody>
      </p:sp>
      <p:sp>
        <p:nvSpPr>
          <p:cNvPr id="6" name="Rectangle 2"/>
          <p:cNvSpPr>
            <a:spLocks noChangeArrowheads="1"/>
          </p:cNvSpPr>
          <p:nvPr/>
        </p:nvSpPr>
        <p:spPr bwMode="auto">
          <a:xfrm>
            <a:off x="0" y="14068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3482889175"/>
              </p:ext>
            </p:extLst>
          </p:nvPr>
        </p:nvGraphicFramePr>
        <p:xfrm>
          <a:off x="773329" y="1441664"/>
          <a:ext cx="7597341" cy="3483428"/>
        </p:xfrm>
        <a:graphic>
          <a:graphicData uri="http://schemas.openxmlformats.org/presentationml/2006/ole">
            <mc:AlternateContent xmlns:mc="http://schemas.openxmlformats.org/markup-compatibility/2006">
              <mc:Choice xmlns:v="urn:schemas-microsoft-com:vml" Requires="v">
                <p:oleObj spid="_x0000_s6153" name="Visio" r:id="rId4" imgW="7100190" imgH="2877179" progId="Visio.Drawing.11">
                  <p:embed/>
                </p:oleObj>
              </mc:Choice>
              <mc:Fallback>
                <p:oleObj name="Visio" r:id="rId4" imgW="7100190" imgH="287717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329" y="1441664"/>
                        <a:ext cx="7597341" cy="3483428"/>
                      </a:xfrm>
                      <a:prstGeom prst="rect">
                        <a:avLst/>
                      </a:prstGeom>
                      <a:noFill/>
                    </p:spPr>
                  </p:pic>
                </p:oleObj>
              </mc:Fallback>
            </mc:AlternateContent>
          </a:graphicData>
        </a:graphic>
      </p:graphicFrame>
      <p:sp>
        <p:nvSpPr>
          <p:cNvPr id="11" name="矩形 10"/>
          <p:cNvSpPr/>
          <p:nvPr/>
        </p:nvSpPr>
        <p:spPr>
          <a:xfrm>
            <a:off x="2793286" y="5286385"/>
            <a:ext cx="3312125" cy="461665"/>
          </a:xfrm>
          <a:prstGeom prst="rect">
            <a:avLst/>
          </a:prstGeom>
        </p:spPr>
        <p:txBody>
          <a:bodyPr wrap="none">
            <a:spAutoFit/>
          </a:bodyPr>
          <a:lstStyle/>
          <a:p>
            <a:r>
              <a:rPr lang="zh-CN" altLang="zh-CN" sz="2400" b="1" dirty="0">
                <a:solidFill>
                  <a:schemeClr val="accent6">
                    <a:lumMod val="75000"/>
                  </a:schemeClr>
                </a:solidFill>
              </a:rPr>
              <a:t>功率</a:t>
            </a:r>
            <a:r>
              <a:rPr lang="en-US" altLang="zh-CN" sz="2400" b="1" dirty="0">
                <a:solidFill>
                  <a:schemeClr val="accent6">
                    <a:lumMod val="75000"/>
                  </a:schemeClr>
                </a:solidFill>
              </a:rPr>
              <a:t>P</a:t>
            </a:r>
            <a:r>
              <a:rPr lang="en-US" altLang="zh-CN" sz="2400" b="1" baseline="-25000" dirty="0">
                <a:solidFill>
                  <a:schemeClr val="accent6">
                    <a:lumMod val="75000"/>
                  </a:schemeClr>
                </a:solidFill>
              </a:rPr>
              <a:t>all</a:t>
            </a:r>
            <a:r>
              <a:rPr lang="en-US" altLang="zh-CN" sz="2400" b="1" dirty="0">
                <a:solidFill>
                  <a:schemeClr val="accent6">
                    <a:lumMod val="75000"/>
                  </a:schemeClr>
                </a:solidFill>
              </a:rPr>
              <a:t>=</a:t>
            </a:r>
            <a:r>
              <a:rPr lang="zh-CN" altLang="zh-CN" sz="2400" b="1" dirty="0">
                <a:solidFill>
                  <a:schemeClr val="accent6">
                    <a:lumMod val="75000"/>
                  </a:schemeClr>
                </a:solidFill>
              </a:rPr>
              <a:t>电压</a:t>
            </a:r>
            <a:r>
              <a:rPr lang="en-US" altLang="zh-CN" sz="2400" b="1" dirty="0">
                <a:solidFill>
                  <a:schemeClr val="accent6">
                    <a:lumMod val="75000"/>
                  </a:schemeClr>
                </a:solidFill>
              </a:rPr>
              <a:t>U*</a:t>
            </a:r>
            <a:r>
              <a:rPr lang="zh-CN" altLang="zh-CN" sz="2400" b="1" dirty="0">
                <a:solidFill>
                  <a:schemeClr val="accent6">
                    <a:lumMod val="75000"/>
                  </a:schemeClr>
                </a:solidFill>
              </a:rPr>
              <a:t>电流</a:t>
            </a:r>
            <a:r>
              <a:rPr lang="en-US" altLang="zh-CN" sz="2400" b="1" dirty="0" err="1">
                <a:solidFill>
                  <a:schemeClr val="accent6">
                    <a:lumMod val="75000"/>
                  </a:schemeClr>
                </a:solidFill>
              </a:rPr>
              <a:t>I</a:t>
            </a:r>
            <a:r>
              <a:rPr lang="en-US" altLang="zh-CN" sz="2400" b="1" baseline="-25000" dirty="0" err="1">
                <a:solidFill>
                  <a:schemeClr val="accent6">
                    <a:lumMod val="75000"/>
                  </a:schemeClr>
                </a:solidFill>
              </a:rPr>
              <a:t>all</a:t>
            </a:r>
            <a:endParaRPr lang="zh-CN" altLang="en-US" sz="2400" b="1" dirty="0">
              <a:solidFill>
                <a:schemeClr val="accent6">
                  <a:lumMod val="75000"/>
                </a:schemeClr>
              </a:solidFill>
            </a:endParaRPr>
          </a:p>
        </p:txBody>
      </p:sp>
      <p:sp>
        <p:nvSpPr>
          <p:cNvPr id="12" name="矩形 11"/>
          <p:cNvSpPr/>
          <p:nvPr/>
        </p:nvSpPr>
        <p:spPr>
          <a:xfrm>
            <a:off x="2126342" y="6057483"/>
            <a:ext cx="6408057" cy="461665"/>
          </a:xfrm>
          <a:prstGeom prst="rect">
            <a:avLst/>
          </a:prstGeom>
        </p:spPr>
        <p:txBody>
          <a:bodyPr wrap="square">
            <a:spAutoFit/>
          </a:bodyPr>
          <a:lstStyle/>
          <a:p>
            <a:r>
              <a:rPr lang="en-US" altLang="zh-CN" sz="2400" b="1" dirty="0">
                <a:solidFill>
                  <a:schemeClr val="accent6">
                    <a:lumMod val="75000"/>
                  </a:schemeClr>
                </a:solidFill>
              </a:rPr>
              <a:t>P</a:t>
            </a:r>
            <a:r>
              <a:rPr lang="en-US" altLang="zh-CN" sz="2400" b="1" baseline="-25000" dirty="0">
                <a:solidFill>
                  <a:schemeClr val="accent6">
                    <a:lumMod val="75000"/>
                  </a:schemeClr>
                </a:solidFill>
              </a:rPr>
              <a:t>MRAM</a:t>
            </a:r>
            <a:r>
              <a:rPr lang="en-US" altLang="zh-CN" sz="2400" b="1" dirty="0">
                <a:solidFill>
                  <a:schemeClr val="accent6">
                    <a:lumMod val="75000"/>
                  </a:schemeClr>
                </a:solidFill>
              </a:rPr>
              <a:t>=P</a:t>
            </a:r>
            <a:r>
              <a:rPr lang="en-US" altLang="zh-CN" sz="2400" b="1" baseline="-25000" dirty="0">
                <a:solidFill>
                  <a:schemeClr val="accent6">
                    <a:lumMod val="75000"/>
                  </a:schemeClr>
                </a:solidFill>
              </a:rPr>
              <a:t>all</a:t>
            </a:r>
            <a:r>
              <a:rPr lang="en-US" altLang="zh-CN" sz="2400" b="1" dirty="0">
                <a:solidFill>
                  <a:schemeClr val="accent6">
                    <a:lumMod val="75000"/>
                  </a:schemeClr>
                </a:solidFill>
              </a:rPr>
              <a:t>- N *P</a:t>
            </a:r>
            <a:r>
              <a:rPr lang="en-US" altLang="zh-CN" sz="2400" b="1" baseline="-25000" dirty="0">
                <a:solidFill>
                  <a:schemeClr val="accent6">
                    <a:lumMod val="75000"/>
                  </a:schemeClr>
                </a:solidFill>
              </a:rPr>
              <a:t>FPGA	</a:t>
            </a:r>
            <a:r>
              <a:rPr lang="en-US" altLang="zh-CN" sz="2400" b="1" dirty="0" smtClean="0">
                <a:solidFill>
                  <a:schemeClr val="accent6">
                    <a:lumMod val="75000"/>
                  </a:schemeClr>
                </a:solidFill>
              </a:rPr>
              <a:t>N</a:t>
            </a:r>
            <a:r>
              <a:rPr lang="zh-CN" altLang="zh-CN" sz="2400" b="1" dirty="0">
                <a:solidFill>
                  <a:schemeClr val="accent6">
                    <a:lumMod val="75000"/>
                  </a:schemeClr>
                </a:solidFill>
              </a:rPr>
              <a:t>为子板</a:t>
            </a:r>
            <a:r>
              <a:rPr lang="zh-CN" altLang="zh-CN" sz="2400" b="1" dirty="0" smtClean="0">
                <a:solidFill>
                  <a:schemeClr val="accent6">
                    <a:lumMod val="75000"/>
                  </a:schemeClr>
                </a:solidFill>
              </a:rPr>
              <a:t>数量</a:t>
            </a:r>
            <a:endParaRPr lang="zh-CN" altLang="zh-CN" sz="2400" b="1" dirty="0">
              <a:solidFill>
                <a:schemeClr val="accent6">
                  <a:lumMod val="75000"/>
                </a:schemeClr>
              </a:solidFill>
            </a:endParaRPr>
          </a:p>
        </p:txBody>
      </p:sp>
      <p:sp>
        <p:nvSpPr>
          <p:cNvPr id="13" name="矩形 12"/>
          <p:cNvSpPr/>
          <p:nvPr/>
        </p:nvSpPr>
        <p:spPr>
          <a:xfrm>
            <a:off x="5053959" y="1283621"/>
            <a:ext cx="3480440" cy="584775"/>
          </a:xfrm>
          <a:prstGeom prst="rect">
            <a:avLst/>
          </a:prstGeom>
        </p:spPr>
        <p:txBody>
          <a:bodyPr wrap="none">
            <a:spAutoFit/>
          </a:bodyPr>
          <a:lstStyle/>
          <a:p>
            <a:r>
              <a:rPr lang="zh-CN" altLang="en-US" sz="3200" b="1" dirty="0" smtClean="0">
                <a:solidFill>
                  <a:schemeClr val="accent6">
                    <a:lumMod val="75000"/>
                  </a:schemeClr>
                </a:solidFill>
              </a:rPr>
              <a:t>基于万用表的测试</a:t>
            </a:r>
            <a:endParaRPr lang="zh-CN" altLang="en-US" sz="3200" b="1" dirty="0">
              <a:solidFill>
                <a:schemeClr val="accent6">
                  <a:lumMod val="75000"/>
                </a:schemeClr>
              </a:solidFill>
            </a:endParaRPr>
          </a:p>
        </p:txBody>
      </p:sp>
    </p:spTree>
    <p:extLst>
      <p:ext uri="{BB962C8B-B14F-4D97-AF65-F5344CB8AC3E}">
        <p14:creationId xmlns:p14="http://schemas.microsoft.com/office/powerpoint/2010/main" val="3153084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200" dirty="0" smtClean="0">
                <a:solidFill>
                  <a:srgbClr val="0000CC"/>
                </a:solidFill>
              </a:rPr>
              <a:t>3.  </a:t>
            </a:r>
            <a:r>
              <a:rPr lang="zh-CN" altLang="en-US" kern="1200" dirty="0" smtClean="0">
                <a:solidFill>
                  <a:srgbClr val="0000CC"/>
                </a:solidFill>
              </a:rPr>
              <a:t>测试过程</a:t>
            </a:r>
            <a:endParaRPr lang="zh-CN" altLang="en-US" dirty="0"/>
          </a:p>
        </p:txBody>
      </p:sp>
      <p:sp>
        <p:nvSpPr>
          <p:cNvPr id="5" name="矩形 4"/>
          <p:cNvSpPr/>
          <p:nvPr/>
        </p:nvSpPr>
        <p:spPr>
          <a:xfrm>
            <a:off x="583761" y="1316573"/>
            <a:ext cx="2348720" cy="523220"/>
          </a:xfrm>
          <a:prstGeom prst="rect">
            <a:avLst/>
          </a:prstGeom>
        </p:spPr>
        <p:txBody>
          <a:bodyPr wrap="none">
            <a:spAutoFit/>
          </a:bodyPr>
          <a:lstStyle/>
          <a:p>
            <a:r>
              <a:rPr lang="zh-CN" altLang="en-US" sz="2800" b="1" dirty="0" smtClean="0">
                <a:solidFill>
                  <a:schemeClr val="accent6">
                    <a:lumMod val="75000"/>
                  </a:schemeClr>
                </a:solidFill>
              </a:rPr>
              <a:t>基准程序测试</a:t>
            </a:r>
            <a:endParaRPr lang="en-US" altLang="zh-CN" sz="2800" b="1" dirty="0">
              <a:solidFill>
                <a:schemeClr val="accent6">
                  <a:lumMod val="75000"/>
                </a:schemeClr>
              </a:solidFill>
            </a:endParaRP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图表 5"/>
          <p:cNvGraphicFramePr/>
          <p:nvPr>
            <p:extLst>
              <p:ext uri="{D42A27DB-BD31-4B8C-83A1-F6EECF244321}">
                <p14:modId xmlns:p14="http://schemas.microsoft.com/office/powerpoint/2010/main" val="2011459817"/>
              </p:ext>
            </p:extLst>
          </p:nvPr>
        </p:nvGraphicFramePr>
        <p:xfrm>
          <a:off x="0" y="2160720"/>
          <a:ext cx="4572000" cy="43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3"/>
          <p:cNvSpPr>
            <a:spLocks noChangeArrowheads="1"/>
          </p:cNvSpPr>
          <p:nvPr/>
        </p:nvSpPr>
        <p:spPr bwMode="auto">
          <a:xfrm>
            <a:off x="0" y="2628155"/>
            <a:ext cx="9144000"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aphicFrame>
        <p:nvGraphicFramePr>
          <p:cNvPr id="8" name="图表 7"/>
          <p:cNvGraphicFramePr/>
          <p:nvPr>
            <p:extLst>
              <p:ext uri="{D42A27DB-BD31-4B8C-83A1-F6EECF244321}">
                <p14:modId xmlns:p14="http://schemas.microsoft.com/office/powerpoint/2010/main" val="1228568105"/>
              </p:ext>
            </p:extLst>
          </p:nvPr>
        </p:nvGraphicFramePr>
        <p:xfrm>
          <a:off x="4572000" y="2160720"/>
          <a:ext cx="4572000" cy="432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4223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200" dirty="0" smtClean="0">
                <a:solidFill>
                  <a:srgbClr val="0000CC"/>
                </a:solidFill>
              </a:rPr>
              <a:t>3.  </a:t>
            </a:r>
            <a:r>
              <a:rPr lang="zh-CN" altLang="en-US" kern="1200" dirty="0" smtClean="0">
                <a:solidFill>
                  <a:srgbClr val="0000CC"/>
                </a:solidFill>
              </a:rPr>
              <a:t>测试过程</a:t>
            </a:r>
            <a:endParaRPr lang="zh-CN" altLang="en-US" dirty="0"/>
          </a:p>
        </p:txBody>
      </p:sp>
      <p:sp>
        <p:nvSpPr>
          <p:cNvPr id="5" name="矩形 4"/>
          <p:cNvSpPr/>
          <p:nvPr/>
        </p:nvSpPr>
        <p:spPr>
          <a:xfrm>
            <a:off x="583761" y="1316573"/>
            <a:ext cx="2348720" cy="523220"/>
          </a:xfrm>
          <a:prstGeom prst="rect">
            <a:avLst/>
          </a:prstGeom>
        </p:spPr>
        <p:txBody>
          <a:bodyPr wrap="none">
            <a:spAutoFit/>
          </a:bodyPr>
          <a:lstStyle/>
          <a:p>
            <a:r>
              <a:rPr lang="zh-CN" altLang="en-US" sz="2800" b="1" dirty="0" smtClean="0">
                <a:solidFill>
                  <a:schemeClr val="accent6">
                    <a:lumMod val="75000"/>
                  </a:schemeClr>
                </a:solidFill>
              </a:rPr>
              <a:t>基准程序测试</a:t>
            </a:r>
            <a:endParaRPr lang="en-US" altLang="zh-CN" sz="2800" b="1" dirty="0">
              <a:solidFill>
                <a:schemeClr val="accent6">
                  <a:lumMod val="75000"/>
                </a:schemeClr>
              </a:solidFill>
            </a:endParaRP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2628155"/>
            <a:ext cx="9144000"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aphicFrame>
        <p:nvGraphicFramePr>
          <p:cNvPr id="9" name="图表 8"/>
          <p:cNvGraphicFramePr/>
          <p:nvPr>
            <p:extLst>
              <p:ext uri="{D42A27DB-BD31-4B8C-83A1-F6EECF244321}">
                <p14:modId xmlns:p14="http://schemas.microsoft.com/office/powerpoint/2010/main" val="2344161388"/>
              </p:ext>
            </p:extLst>
          </p:nvPr>
        </p:nvGraphicFramePr>
        <p:xfrm>
          <a:off x="0" y="2119906"/>
          <a:ext cx="4572000" cy="43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9"/>
          <p:cNvGraphicFramePr/>
          <p:nvPr>
            <p:extLst>
              <p:ext uri="{D42A27DB-BD31-4B8C-83A1-F6EECF244321}">
                <p14:modId xmlns:p14="http://schemas.microsoft.com/office/powerpoint/2010/main" val="333781007"/>
              </p:ext>
            </p:extLst>
          </p:nvPr>
        </p:nvGraphicFramePr>
        <p:xfrm>
          <a:off x="4572000" y="2119906"/>
          <a:ext cx="4572000" cy="432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22892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200" dirty="0" smtClean="0">
                <a:solidFill>
                  <a:srgbClr val="0000CC"/>
                </a:solidFill>
              </a:rPr>
              <a:t>3.  </a:t>
            </a:r>
            <a:r>
              <a:rPr lang="zh-CN" altLang="en-US" kern="1200" dirty="0" smtClean="0">
                <a:solidFill>
                  <a:srgbClr val="0000CC"/>
                </a:solidFill>
              </a:rPr>
              <a:t>测试过程</a:t>
            </a:r>
            <a:endParaRPr lang="zh-CN" altLang="en-US" dirty="0"/>
          </a:p>
        </p:txBody>
      </p:sp>
      <p:sp>
        <p:nvSpPr>
          <p:cNvPr id="5" name="矩形 4"/>
          <p:cNvSpPr/>
          <p:nvPr/>
        </p:nvSpPr>
        <p:spPr>
          <a:xfrm>
            <a:off x="583761" y="1316573"/>
            <a:ext cx="1988045" cy="523220"/>
          </a:xfrm>
          <a:prstGeom prst="rect">
            <a:avLst/>
          </a:prstGeom>
        </p:spPr>
        <p:txBody>
          <a:bodyPr wrap="none">
            <a:spAutoFit/>
          </a:bodyPr>
          <a:lstStyle/>
          <a:p>
            <a:r>
              <a:rPr lang="zh-CN" altLang="en-US" sz="2800" b="1" dirty="0" smtClean="0">
                <a:solidFill>
                  <a:schemeClr val="accent6">
                    <a:lumMod val="75000"/>
                  </a:schemeClr>
                </a:solidFill>
              </a:rPr>
              <a:t>示波器测试</a:t>
            </a:r>
            <a:endParaRPr lang="en-US" altLang="zh-CN" sz="2800" b="1" dirty="0">
              <a:solidFill>
                <a:schemeClr val="accent6">
                  <a:lumMod val="75000"/>
                </a:schemeClr>
              </a:solidFill>
            </a:endParaRP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2628155"/>
            <a:ext cx="9144000"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993092163"/>
              </p:ext>
            </p:extLst>
          </p:nvPr>
        </p:nvGraphicFramePr>
        <p:xfrm>
          <a:off x="743073" y="2162908"/>
          <a:ext cx="7679958" cy="4343399"/>
        </p:xfrm>
        <a:graphic>
          <a:graphicData uri="http://schemas.openxmlformats.org/drawingml/2006/table">
            <a:tbl>
              <a:tblPr firstRow="1" firstCol="1" bandRow="1">
                <a:tableStyleId>{5C22544A-7EE6-4342-B048-85BDC9FD1C3A}</a:tableStyleId>
              </a:tblPr>
              <a:tblGrid>
                <a:gridCol w="1395909"/>
                <a:gridCol w="1396893"/>
                <a:gridCol w="930617"/>
                <a:gridCol w="1443510"/>
                <a:gridCol w="977234"/>
                <a:gridCol w="1535795"/>
              </a:tblGrid>
              <a:tr h="670250">
                <a:tc gridSpan="2">
                  <a:txBody>
                    <a:bodyPr/>
                    <a:lstStyle/>
                    <a:p>
                      <a:pPr algn="ctr">
                        <a:lnSpc>
                          <a:spcPts val="2500"/>
                        </a:lnSpc>
                        <a:spcAft>
                          <a:spcPts val="0"/>
                        </a:spcAft>
                      </a:pPr>
                      <a:r>
                        <a:rPr lang="zh-CN" sz="1800" kern="100" dirty="0">
                          <a:effectLst/>
                        </a:rPr>
                        <a:t>测试条件</a:t>
                      </a:r>
                      <a:endParaRPr lang="zh-CN" sz="1200" kern="100" dirty="0">
                        <a:effectLst/>
                        <a:latin typeface="Calibri"/>
                        <a:ea typeface="宋体"/>
                        <a:cs typeface="黑体"/>
                      </a:endParaRPr>
                    </a:p>
                  </a:txBody>
                  <a:tcPr marL="68580" marR="68580" marT="0" marB="0" anchor="ctr"/>
                </a:tc>
                <a:tc hMerge="1">
                  <a:txBody>
                    <a:bodyPr/>
                    <a:lstStyle/>
                    <a:p>
                      <a:endParaRPr lang="zh-CN" altLang="en-US"/>
                    </a:p>
                  </a:txBody>
                  <a:tcPr/>
                </a:tc>
                <a:tc rowSpan="2">
                  <a:txBody>
                    <a:bodyPr/>
                    <a:lstStyle/>
                    <a:p>
                      <a:pPr algn="ctr">
                        <a:lnSpc>
                          <a:spcPts val="2500"/>
                        </a:lnSpc>
                        <a:spcAft>
                          <a:spcPts val="0"/>
                        </a:spcAft>
                      </a:pPr>
                      <a:r>
                        <a:rPr lang="zh-CN" sz="1800" kern="100" dirty="0">
                          <a:effectLst/>
                        </a:rPr>
                        <a:t>读Δ</a:t>
                      </a:r>
                      <a:r>
                        <a:rPr lang="en-US" sz="1800" kern="100" dirty="0">
                          <a:effectLst/>
                        </a:rPr>
                        <a:t>t</a:t>
                      </a:r>
                      <a:endParaRPr lang="zh-CN" sz="1200" kern="100" dirty="0">
                        <a:effectLst/>
                      </a:endParaRPr>
                    </a:p>
                    <a:p>
                      <a:pPr algn="ctr">
                        <a:lnSpc>
                          <a:spcPts val="2500"/>
                        </a:lnSpc>
                        <a:spcAft>
                          <a:spcPts val="0"/>
                        </a:spcAft>
                      </a:pPr>
                      <a:r>
                        <a:rPr lang="en-US" sz="1800" kern="100" dirty="0">
                          <a:effectLst/>
                        </a:rPr>
                        <a:t>(us)</a:t>
                      </a:r>
                      <a:endParaRPr lang="zh-CN" sz="1200" kern="100" dirty="0">
                        <a:effectLst/>
                        <a:latin typeface="Calibri"/>
                        <a:ea typeface="宋体"/>
                        <a:cs typeface="黑体"/>
                      </a:endParaRPr>
                    </a:p>
                  </a:txBody>
                  <a:tcPr marL="68580" marR="68580" marT="0" marB="0" anchor="ctr"/>
                </a:tc>
                <a:tc rowSpan="2">
                  <a:txBody>
                    <a:bodyPr/>
                    <a:lstStyle/>
                    <a:p>
                      <a:pPr algn="ctr">
                        <a:lnSpc>
                          <a:spcPts val="2500"/>
                        </a:lnSpc>
                        <a:spcAft>
                          <a:spcPts val="0"/>
                        </a:spcAft>
                      </a:pPr>
                      <a:r>
                        <a:rPr lang="zh-CN" sz="1800" kern="100" dirty="0">
                          <a:effectLst/>
                        </a:rPr>
                        <a:t>读速率（</a:t>
                      </a:r>
                      <a:r>
                        <a:rPr lang="en-US" sz="1800" kern="100" dirty="0">
                          <a:effectLst/>
                        </a:rPr>
                        <a:t>GB/s</a:t>
                      </a:r>
                      <a:r>
                        <a:rPr lang="zh-CN" sz="1800" kern="100" dirty="0">
                          <a:effectLst/>
                        </a:rPr>
                        <a:t>）</a:t>
                      </a:r>
                      <a:endParaRPr lang="zh-CN" sz="1200" kern="100" dirty="0">
                        <a:effectLst/>
                        <a:latin typeface="Calibri"/>
                        <a:ea typeface="宋体"/>
                        <a:cs typeface="黑体"/>
                      </a:endParaRPr>
                    </a:p>
                  </a:txBody>
                  <a:tcPr marL="68580" marR="68580" marT="0" marB="0" anchor="ctr"/>
                </a:tc>
                <a:tc rowSpan="2">
                  <a:txBody>
                    <a:bodyPr/>
                    <a:lstStyle/>
                    <a:p>
                      <a:pPr algn="ctr">
                        <a:lnSpc>
                          <a:spcPts val="2500"/>
                        </a:lnSpc>
                        <a:spcAft>
                          <a:spcPts val="0"/>
                        </a:spcAft>
                      </a:pPr>
                      <a:r>
                        <a:rPr lang="zh-CN" sz="1800" kern="100" dirty="0">
                          <a:effectLst/>
                        </a:rPr>
                        <a:t>写Δ</a:t>
                      </a:r>
                      <a:r>
                        <a:rPr lang="en-US" sz="1800" kern="100" dirty="0">
                          <a:effectLst/>
                        </a:rPr>
                        <a:t>t</a:t>
                      </a:r>
                      <a:endParaRPr lang="zh-CN" sz="1200" kern="100" dirty="0">
                        <a:effectLst/>
                      </a:endParaRPr>
                    </a:p>
                    <a:p>
                      <a:pPr algn="ctr">
                        <a:lnSpc>
                          <a:spcPts val="2500"/>
                        </a:lnSpc>
                        <a:spcAft>
                          <a:spcPts val="0"/>
                        </a:spcAft>
                      </a:pPr>
                      <a:r>
                        <a:rPr lang="en-US" sz="1800" kern="100" dirty="0">
                          <a:effectLst/>
                        </a:rPr>
                        <a:t>(us)</a:t>
                      </a:r>
                      <a:endParaRPr lang="zh-CN" sz="1200" kern="100" dirty="0">
                        <a:effectLst/>
                        <a:latin typeface="Calibri"/>
                        <a:ea typeface="宋体"/>
                        <a:cs typeface="黑体"/>
                      </a:endParaRPr>
                    </a:p>
                  </a:txBody>
                  <a:tcPr marL="68580" marR="68580" marT="0" marB="0" anchor="ctr"/>
                </a:tc>
                <a:tc rowSpan="2">
                  <a:txBody>
                    <a:bodyPr/>
                    <a:lstStyle/>
                    <a:p>
                      <a:pPr algn="ctr">
                        <a:lnSpc>
                          <a:spcPts val="2500"/>
                        </a:lnSpc>
                        <a:spcAft>
                          <a:spcPts val="0"/>
                        </a:spcAft>
                      </a:pPr>
                      <a:r>
                        <a:rPr lang="zh-CN" sz="1800" kern="100">
                          <a:effectLst/>
                        </a:rPr>
                        <a:t>写速率（</a:t>
                      </a:r>
                      <a:r>
                        <a:rPr lang="en-US" sz="1800" kern="100">
                          <a:effectLst/>
                        </a:rPr>
                        <a:t>GB/s</a:t>
                      </a:r>
                      <a:r>
                        <a:rPr lang="zh-CN" sz="1800" kern="100">
                          <a:effectLst/>
                        </a:rPr>
                        <a:t>）</a:t>
                      </a:r>
                      <a:endParaRPr lang="zh-CN" sz="1200" kern="100">
                        <a:effectLst/>
                        <a:latin typeface="Calibri"/>
                        <a:ea typeface="宋体"/>
                        <a:cs typeface="黑体"/>
                      </a:endParaRPr>
                    </a:p>
                  </a:txBody>
                  <a:tcPr marL="68580" marR="68580" marT="0" marB="0" anchor="ctr"/>
                </a:tc>
              </a:tr>
              <a:tr h="1055625">
                <a:tc>
                  <a:txBody>
                    <a:bodyPr/>
                    <a:lstStyle/>
                    <a:p>
                      <a:pPr algn="ctr">
                        <a:lnSpc>
                          <a:spcPts val="1800"/>
                        </a:lnSpc>
                        <a:spcAft>
                          <a:spcPts val="0"/>
                        </a:spcAft>
                      </a:pPr>
                      <a:r>
                        <a:rPr lang="zh-CN" sz="1800" kern="100">
                          <a:effectLst/>
                        </a:rPr>
                        <a:t>数据位宽（</a:t>
                      </a:r>
                      <a:r>
                        <a:rPr lang="en-US" sz="1800" kern="100">
                          <a:effectLst/>
                        </a:rPr>
                        <a:t>bit</a:t>
                      </a:r>
                      <a:r>
                        <a:rPr lang="zh-CN" sz="1800" kern="100">
                          <a:effectLst/>
                        </a:rPr>
                        <a:t>）</a:t>
                      </a:r>
                      <a:endParaRPr lang="zh-CN" sz="1200" kern="100">
                        <a:effectLst/>
                        <a:latin typeface="Calibri"/>
                        <a:ea typeface="宋体"/>
                        <a:cs typeface="黑体"/>
                      </a:endParaRPr>
                    </a:p>
                  </a:txBody>
                  <a:tcPr marL="68580" marR="68580" marT="0" marB="0" anchor="ctr"/>
                </a:tc>
                <a:tc>
                  <a:txBody>
                    <a:bodyPr/>
                    <a:lstStyle/>
                    <a:p>
                      <a:pPr algn="ctr">
                        <a:lnSpc>
                          <a:spcPts val="1800"/>
                        </a:lnSpc>
                        <a:spcAft>
                          <a:spcPts val="0"/>
                        </a:spcAft>
                      </a:pPr>
                      <a:r>
                        <a:rPr lang="zh-CN" sz="1800" kern="100" dirty="0">
                          <a:effectLst/>
                        </a:rPr>
                        <a:t>数据大小</a:t>
                      </a:r>
                      <a:endParaRPr lang="zh-CN" sz="1200" kern="100" dirty="0">
                        <a:effectLst/>
                      </a:endParaRPr>
                    </a:p>
                    <a:p>
                      <a:pPr algn="ctr">
                        <a:lnSpc>
                          <a:spcPts val="1800"/>
                        </a:lnSpc>
                        <a:spcAft>
                          <a:spcPts val="0"/>
                        </a:spcAft>
                      </a:pPr>
                      <a:r>
                        <a:rPr lang="zh-CN" sz="1800" kern="100" dirty="0">
                          <a:effectLst/>
                        </a:rPr>
                        <a:t>（</a:t>
                      </a:r>
                      <a:r>
                        <a:rPr lang="en-US" sz="1800" kern="100" dirty="0">
                          <a:effectLst/>
                        </a:rPr>
                        <a:t>KB</a:t>
                      </a:r>
                      <a:r>
                        <a:rPr lang="zh-CN" sz="1800" kern="100" dirty="0">
                          <a:effectLst/>
                        </a:rPr>
                        <a:t>）</a:t>
                      </a:r>
                      <a:endParaRPr lang="zh-CN" sz="1200" kern="100" dirty="0">
                        <a:effectLst/>
                        <a:latin typeface="Calibri"/>
                        <a:ea typeface="宋体"/>
                        <a:cs typeface="黑体"/>
                      </a:endParaRPr>
                    </a:p>
                  </a:txBody>
                  <a:tcPr marL="68580" marR="68580"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1360145">
                <a:tc>
                  <a:txBody>
                    <a:bodyPr/>
                    <a:lstStyle/>
                    <a:p>
                      <a:pPr algn="ctr">
                        <a:spcAft>
                          <a:spcPts val="0"/>
                        </a:spcAft>
                      </a:pPr>
                      <a:r>
                        <a:rPr lang="en-US" sz="1800" kern="100" dirty="0">
                          <a:effectLst/>
                        </a:rPr>
                        <a:t>768</a:t>
                      </a:r>
                      <a:endParaRPr lang="zh-CN" sz="1200" kern="100" dirty="0">
                        <a:effectLst/>
                        <a:latin typeface="Calibri"/>
                        <a:ea typeface="宋体"/>
                        <a:cs typeface="黑体"/>
                      </a:endParaRPr>
                    </a:p>
                  </a:txBody>
                  <a:tcPr marL="68580" marR="68580" marT="0" marB="0" anchor="ctr"/>
                </a:tc>
                <a:tc>
                  <a:txBody>
                    <a:bodyPr/>
                    <a:lstStyle/>
                    <a:p>
                      <a:pPr algn="ctr">
                        <a:spcAft>
                          <a:spcPts val="0"/>
                        </a:spcAft>
                      </a:pPr>
                      <a:r>
                        <a:rPr lang="en-US" sz="1800" kern="100">
                          <a:effectLst/>
                        </a:rPr>
                        <a:t>240</a:t>
                      </a:r>
                      <a:endParaRPr lang="zh-CN" sz="1200" kern="100">
                        <a:effectLst/>
                        <a:latin typeface="Calibri"/>
                        <a:ea typeface="宋体"/>
                        <a:cs typeface="黑体"/>
                      </a:endParaRPr>
                    </a:p>
                  </a:txBody>
                  <a:tcPr marL="68580" marR="68580" marT="0" marB="0" anchor="ctr"/>
                </a:tc>
                <a:tc>
                  <a:txBody>
                    <a:bodyPr/>
                    <a:lstStyle/>
                    <a:p>
                      <a:pPr algn="ctr">
                        <a:spcAft>
                          <a:spcPts val="0"/>
                        </a:spcAft>
                      </a:pPr>
                      <a:r>
                        <a:rPr lang="en-US" sz="1800" kern="100">
                          <a:effectLst/>
                        </a:rPr>
                        <a:t>114</a:t>
                      </a:r>
                      <a:endParaRPr lang="zh-CN" sz="1200" kern="100">
                        <a:effectLst/>
                        <a:latin typeface="Calibri"/>
                        <a:ea typeface="宋体"/>
                        <a:cs typeface="黑体"/>
                      </a:endParaRPr>
                    </a:p>
                  </a:txBody>
                  <a:tcPr marL="68580" marR="68580" marT="0" marB="0" anchor="ctr"/>
                </a:tc>
                <a:tc>
                  <a:txBody>
                    <a:bodyPr/>
                    <a:lstStyle/>
                    <a:p>
                      <a:pPr algn="ctr">
                        <a:spcAft>
                          <a:spcPts val="0"/>
                        </a:spcAft>
                      </a:pPr>
                      <a:r>
                        <a:rPr lang="en-US" sz="1800" kern="100" dirty="0">
                          <a:effectLst/>
                        </a:rPr>
                        <a:t>2.0068</a:t>
                      </a:r>
                      <a:endParaRPr lang="zh-CN" sz="1200" kern="100" dirty="0">
                        <a:effectLst/>
                        <a:latin typeface="Calibri"/>
                        <a:ea typeface="宋体"/>
                        <a:cs typeface="黑体"/>
                      </a:endParaRPr>
                    </a:p>
                  </a:txBody>
                  <a:tcPr marL="68580" marR="68580" marT="0" marB="0" anchor="ctr"/>
                </a:tc>
                <a:tc>
                  <a:txBody>
                    <a:bodyPr/>
                    <a:lstStyle/>
                    <a:p>
                      <a:pPr algn="ctr">
                        <a:spcAft>
                          <a:spcPts val="0"/>
                        </a:spcAft>
                      </a:pPr>
                      <a:r>
                        <a:rPr lang="en-US" sz="1800" kern="100" dirty="0">
                          <a:effectLst/>
                        </a:rPr>
                        <a:t>126</a:t>
                      </a:r>
                      <a:endParaRPr lang="zh-CN" sz="1200" kern="100" dirty="0">
                        <a:effectLst/>
                        <a:latin typeface="Calibri"/>
                        <a:ea typeface="宋体"/>
                        <a:cs typeface="黑体"/>
                      </a:endParaRPr>
                    </a:p>
                  </a:txBody>
                  <a:tcPr marL="68580" marR="68580" marT="0" marB="0" anchor="ctr"/>
                </a:tc>
                <a:tc>
                  <a:txBody>
                    <a:bodyPr/>
                    <a:lstStyle/>
                    <a:p>
                      <a:pPr algn="ctr">
                        <a:spcAft>
                          <a:spcPts val="0"/>
                        </a:spcAft>
                      </a:pPr>
                      <a:r>
                        <a:rPr lang="en-US" sz="1800" kern="100">
                          <a:effectLst/>
                        </a:rPr>
                        <a:t>1.8604</a:t>
                      </a:r>
                      <a:endParaRPr lang="zh-CN" sz="1200" kern="100">
                        <a:effectLst/>
                        <a:latin typeface="Calibri"/>
                        <a:ea typeface="宋体"/>
                        <a:cs typeface="黑体"/>
                      </a:endParaRPr>
                    </a:p>
                  </a:txBody>
                  <a:tcPr marL="68580" marR="68580" marT="0" marB="0" anchor="ctr"/>
                </a:tc>
              </a:tr>
              <a:tr h="1257379">
                <a:tc>
                  <a:txBody>
                    <a:bodyPr/>
                    <a:lstStyle/>
                    <a:p>
                      <a:pPr algn="ctr">
                        <a:spcAft>
                          <a:spcPts val="0"/>
                        </a:spcAft>
                      </a:pPr>
                      <a:r>
                        <a:rPr lang="en-US" sz="1800" kern="100">
                          <a:effectLst/>
                        </a:rPr>
                        <a:t>768</a:t>
                      </a:r>
                      <a:endParaRPr lang="zh-CN" sz="1200" kern="100">
                        <a:effectLst/>
                        <a:latin typeface="Calibri"/>
                        <a:ea typeface="宋体"/>
                        <a:cs typeface="黑体"/>
                      </a:endParaRPr>
                    </a:p>
                  </a:txBody>
                  <a:tcPr marL="68580" marR="68580" marT="0" marB="0" anchor="ctr"/>
                </a:tc>
                <a:tc>
                  <a:txBody>
                    <a:bodyPr/>
                    <a:lstStyle/>
                    <a:p>
                      <a:pPr algn="ctr">
                        <a:spcAft>
                          <a:spcPts val="0"/>
                        </a:spcAft>
                      </a:pPr>
                      <a:r>
                        <a:rPr lang="en-US" sz="1800" kern="100">
                          <a:effectLst/>
                        </a:rPr>
                        <a:t>240</a:t>
                      </a:r>
                      <a:endParaRPr lang="zh-CN" sz="1200" kern="100">
                        <a:effectLst/>
                        <a:latin typeface="Calibri"/>
                        <a:ea typeface="宋体"/>
                        <a:cs typeface="黑体"/>
                      </a:endParaRPr>
                    </a:p>
                  </a:txBody>
                  <a:tcPr marL="68580" marR="68580" marT="0" marB="0" anchor="ctr"/>
                </a:tc>
                <a:tc>
                  <a:txBody>
                    <a:bodyPr/>
                    <a:lstStyle/>
                    <a:p>
                      <a:pPr algn="ctr">
                        <a:spcAft>
                          <a:spcPts val="0"/>
                        </a:spcAft>
                      </a:pPr>
                      <a:r>
                        <a:rPr lang="en-US" sz="1800" kern="100">
                          <a:effectLst/>
                        </a:rPr>
                        <a:t>114</a:t>
                      </a:r>
                      <a:endParaRPr lang="zh-CN" sz="1200" kern="100">
                        <a:effectLst/>
                        <a:latin typeface="Calibri"/>
                        <a:ea typeface="宋体"/>
                        <a:cs typeface="黑体"/>
                      </a:endParaRPr>
                    </a:p>
                  </a:txBody>
                  <a:tcPr marL="68580" marR="68580" marT="0" marB="0" anchor="ctr"/>
                </a:tc>
                <a:tc>
                  <a:txBody>
                    <a:bodyPr/>
                    <a:lstStyle/>
                    <a:p>
                      <a:pPr algn="ctr">
                        <a:spcAft>
                          <a:spcPts val="0"/>
                        </a:spcAft>
                      </a:pPr>
                      <a:r>
                        <a:rPr lang="en-US" sz="1800" kern="100">
                          <a:effectLst/>
                        </a:rPr>
                        <a:t>2.0068</a:t>
                      </a:r>
                      <a:endParaRPr lang="zh-CN" sz="1200" kern="100">
                        <a:effectLst/>
                        <a:latin typeface="Calibri"/>
                        <a:ea typeface="宋体"/>
                        <a:cs typeface="黑体"/>
                      </a:endParaRPr>
                    </a:p>
                  </a:txBody>
                  <a:tcPr marL="68580" marR="68580" marT="0" marB="0" anchor="ctr"/>
                </a:tc>
                <a:tc>
                  <a:txBody>
                    <a:bodyPr/>
                    <a:lstStyle/>
                    <a:p>
                      <a:pPr algn="ctr">
                        <a:spcAft>
                          <a:spcPts val="0"/>
                        </a:spcAft>
                      </a:pPr>
                      <a:r>
                        <a:rPr lang="en-US" sz="1800" kern="100" dirty="0">
                          <a:effectLst/>
                        </a:rPr>
                        <a:t>120</a:t>
                      </a:r>
                      <a:endParaRPr lang="zh-CN" sz="1200" kern="100" dirty="0">
                        <a:effectLst/>
                        <a:latin typeface="Calibri"/>
                        <a:ea typeface="宋体"/>
                        <a:cs typeface="黑体"/>
                      </a:endParaRPr>
                    </a:p>
                  </a:txBody>
                  <a:tcPr marL="68580" marR="68580" marT="0" marB="0" anchor="ctr"/>
                </a:tc>
                <a:tc>
                  <a:txBody>
                    <a:bodyPr/>
                    <a:lstStyle/>
                    <a:p>
                      <a:pPr algn="ctr">
                        <a:spcAft>
                          <a:spcPts val="0"/>
                        </a:spcAft>
                      </a:pPr>
                      <a:r>
                        <a:rPr lang="en-US" sz="1800" kern="100" dirty="0">
                          <a:effectLst/>
                        </a:rPr>
                        <a:t>1.9022</a:t>
                      </a:r>
                      <a:endParaRPr lang="zh-CN" sz="1200" kern="100" dirty="0">
                        <a:effectLst/>
                        <a:latin typeface="Calibri"/>
                        <a:ea typeface="宋体"/>
                        <a:cs typeface="黑体"/>
                      </a:endParaRPr>
                    </a:p>
                  </a:txBody>
                  <a:tcPr marL="68580" marR="68580" marT="0" marB="0" anchor="ctr"/>
                </a:tc>
              </a:tr>
            </a:tbl>
          </a:graphicData>
        </a:graphic>
      </p:graphicFrame>
    </p:spTree>
    <p:extLst>
      <p:ext uri="{BB962C8B-B14F-4D97-AF65-F5344CB8AC3E}">
        <p14:creationId xmlns:p14="http://schemas.microsoft.com/office/powerpoint/2010/main" val="4100016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200" dirty="0" smtClean="0">
                <a:solidFill>
                  <a:srgbClr val="0000CC"/>
                </a:solidFill>
              </a:rPr>
              <a:t>3.  </a:t>
            </a:r>
            <a:r>
              <a:rPr lang="zh-CN" altLang="en-US" kern="1200" dirty="0" smtClean="0">
                <a:solidFill>
                  <a:srgbClr val="0000CC"/>
                </a:solidFill>
              </a:rPr>
              <a:t>测试过程</a:t>
            </a:r>
            <a:endParaRPr lang="zh-CN" altLang="en-US" dirty="0"/>
          </a:p>
        </p:txBody>
      </p:sp>
      <p:sp>
        <p:nvSpPr>
          <p:cNvPr id="5" name="矩形 4"/>
          <p:cNvSpPr/>
          <p:nvPr/>
        </p:nvSpPr>
        <p:spPr>
          <a:xfrm>
            <a:off x="583761" y="1316573"/>
            <a:ext cx="1988045" cy="523220"/>
          </a:xfrm>
          <a:prstGeom prst="rect">
            <a:avLst/>
          </a:prstGeom>
        </p:spPr>
        <p:txBody>
          <a:bodyPr wrap="none">
            <a:spAutoFit/>
          </a:bodyPr>
          <a:lstStyle/>
          <a:p>
            <a:r>
              <a:rPr lang="zh-CN" altLang="en-US" sz="2800" b="1" dirty="0" smtClean="0">
                <a:solidFill>
                  <a:schemeClr val="accent6">
                    <a:lumMod val="75000"/>
                  </a:schemeClr>
                </a:solidFill>
              </a:rPr>
              <a:t>万用表测试</a:t>
            </a:r>
            <a:endParaRPr lang="en-US" altLang="zh-CN" sz="2800" b="1" dirty="0">
              <a:solidFill>
                <a:schemeClr val="accent6">
                  <a:lumMod val="75000"/>
                </a:schemeClr>
              </a:solidFill>
            </a:endParaRP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3"/>
          <p:cNvSpPr>
            <a:spLocks noChangeArrowheads="1"/>
          </p:cNvSpPr>
          <p:nvPr/>
        </p:nvSpPr>
        <p:spPr bwMode="auto">
          <a:xfrm>
            <a:off x="0" y="2628155"/>
            <a:ext cx="9144000"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357746304"/>
              </p:ext>
            </p:extLst>
          </p:nvPr>
        </p:nvGraphicFramePr>
        <p:xfrm>
          <a:off x="609600" y="2306291"/>
          <a:ext cx="7924799" cy="3180108"/>
        </p:xfrm>
        <a:graphic>
          <a:graphicData uri="http://schemas.openxmlformats.org/drawingml/2006/table">
            <a:tbl>
              <a:tblPr firstRow="1" firstCol="1" bandRow="1">
                <a:tableStyleId>{5C22544A-7EE6-4342-B048-85BDC9FD1C3A}</a:tableStyleId>
              </a:tblPr>
              <a:tblGrid>
                <a:gridCol w="1378915"/>
                <a:gridCol w="1512052"/>
                <a:gridCol w="1344046"/>
                <a:gridCol w="1844893"/>
                <a:gridCol w="1844893"/>
              </a:tblGrid>
              <a:tr h="1060036">
                <a:tc>
                  <a:txBody>
                    <a:bodyPr/>
                    <a:lstStyle/>
                    <a:p>
                      <a:pPr indent="266700" algn="ctr">
                        <a:spcAft>
                          <a:spcPts val="0"/>
                        </a:spcAft>
                      </a:pPr>
                      <a:r>
                        <a:rPr lang="zh-CN" sz="2000" kern="100" dirty="0">
                          <a:effectLst/>
                        </a:rPr>
                        <a:t>状态</a:t>
                      </a:r>
                      <a:endParaRPr lang="zh-CN" sz="1400" kern="100" dirty="0">
                        <a:solidFill>
                          <a:srgbClr val="000000"/>
                        </a:solidFill>
                        <a:effectLst/>
                        <a:latin typeface="Calibri"/>
                        <a:ea typeface="宋体"/>
                        <a:cs typeface="黑体"/>
                      </a:endParaRPr>
                    </a:p>
                  </a:txBody>
                  <a:tcPr marL="68580" marR="68580" marT="0" marB="0" anchor="ctr"/>
                </a:tc>
                <a:tc>
                  <a:txBody>
                    <a:bodyPr/>
                    <a:lstStyle/>
                    <a:p>
                      <a:pPr indent="266700" algn="ctr">
                        <a:spcAft>
                          <a:spcPts val="0"/>
                        </a:spcAft>
                      </a:pPr>
                      <a:r>
                        <a:rPr lang="zh-CN" sz="2000" kern="100" dirty="0">
                          <a:effectLst/>
                        </a:rPr>
                        <a:t>电压</a:t>
                      </a:r>
                      <a:endParaRPr lang="zh-CN" sz="1400" kern="100" dirty="0">
                        <a:solidFill>
                          <a:srgbClr val="000000"/>
                        </a:solidFill>
                        <a:effectLst/>
                        <a:latin typeface="Calibri"/>
                        <a:ea typeface="宋体"/>
                        <a:cs typeface="黑体"/>
                      </a:endParaRPr>
                    </a:p>
                  </a:txBody>
                  <a:tcPr marL="68580" marR="68580" marT="0" marB="0" anchor="ctr"/>
                </a:tc>
                <a:tc>
                  <a:txBody>
                    <a:bodyPr/>
                    <a:lstStyle/>
                    <a:p>
                      <a:pPr indent="266700" algn="ctr">
                        <a:spcAft>
                          <a:spcPts val="0"/>
                        </a:spcAft>
                      </a:pPr>
                      <a:r>
                        <a:rPr lang="zh-CN" sz="2000" kern="100">
                          <a:effectLst/>
                        </a:rPr>
                        <a:t>电流</a:t>
                      </a:r>
                      <a:endParaRPr lang="zh-CN" sz="1400" kern="100">
                        <a:solidFill>
                          <a:srgbClr val="000000"/>
                        </a:solidFill>
                        <a:effectLst/>
                        <a:latin typeface="Calibri"/>
                        <a:ea typeface="宋体"/>
                        <a:cs typeface="黑体"/>
                      </a:endParaRPr>
                    </a:p>
                  </a:txBody>
                  <a:tcPr marL="68580" marR="68580" marT="0" marB="0" anchor="ctr"/>
                </a:tc>
                <a:tc>
                  <a:txBody>
                    <a:bodyPr/>
                    <a:lstStyle/>
                    <a:p>
                      <a:pPr indent="266700" algn="ctr">
                        <a:spcAft>
                          <a:spcPts val="0"/>
                        </a:spcAft>
                      </a:pPr>
                      <a:r>
                        <a:rPr lang="zh-CN" sz="2000" kern="100">
                          <a:effectLst/>
                        </a:rPr>
                        <a:t>总功率</a:t>
                      </a:r>
                      <a:endParaRPr lang="zh-CN" sz="1400" kern="100">
                        <a:solidFill>
                          <a:srgbClr val="000000"/>
                        </a:solidFill>
                        <a:effectLst/>
                        <a:latin typeface="Calibri"/>
                        <a:ea typeface="宋体"/>
                        <a:cs typeface="黑体"/>
                      </a:endParaRPr>
                    </a:p>
                  </a:txBody>
                  <a:tcPr marL="68580" marR="68580" marT="0" marB="0" anchor="ctr"/>
                </a:tc>
                <a:tc>
                  <a:txBody>
                    <a:bodyPr/>
                    <a:lstStyle/>
                    <a:p>
                      <a:pPr indent="266700" algn="ctr">
                        <a:spcAft>
                          <a:spcPts val="0"/>
                        </a:spcAft>
                      </a:pPr>
                      <a:r>
                        <a:rPr lang="zh-CN" sz="2000" kern="100">
                          <a:effectLst/>
                        </a:rPr>
                        <a:t>子板数量</a:t>
                      </a:r>
                      <a:endParaRPr lang="zh-CN" sz="1400" kern="100">
                        <a:solidFill>
                          <a:srgbClr val="000000"/>
                        </a:solidFill>
                        <a:effectLst/>
                        <a:latin typeface="Calibri"/>
                        <a:ea typeface="宋体"/>
                        <a:cs typeface="黑体"/>
                      </a:endParaRPr>
                    </a:p>
                  </a:txBody>
                  <a:tcPr marL="68580" marR="68580" marT="0" marB="0" anchor="ctr"/>
                </a:tc>
              </a:tr>
              <a:tr h="1060036">
                <a:tc>
                  <a:txBody>
                    <a:bodyPr/>
                    <a:lstStyle/>
                    <a:p>
                      <a:pPr indent="266700" algn="ctr">
                        <a:spcAft>
                          <a:spcPts val="0"/>
                        </a:spcAft>
                      </a:pPr>
                      <a:r>
                        <a:rPr lang="zh-CN" sz="2000" kern="100">
                          <a:effectLst/>
                        </a:rPr>
                        <a:t>读写</a:t>
                      </a:r>
                      <a:endParaRPr lang="zh-CN" sz="1400" kern="100">
                        <a:solidFill>
                          <a:srgbClr val="000000"/>
                        </a:solidFill>
                        <a:effectLst/>
                        <a:latin typeface="Calibri"/>
                        <a:ea typeface="宋体"/>
                        <a:cs typeface="黑体"/>
                      </a:endParaRPr>
                    </a:p>
                  </a:txBody>
                  <a:tcPr marL="68580" marR="68580" marT="0" marB="0" anchor="ctr"/>
                </a:tc>
                <a:tc>
                  <a:txBody>
                    <a:bodyPr/>
                    <a:lstStyle/>
                    <a:p>
                      <a:pPr indent="266700" algn="ctr">
                        <a:spcAft>
                          <a:spcPts val="0"/>
                        </a:spcAft>
                      </a:pPr>
                      <a:r>
                        <a:rPr lang="en-US" sz="2000" kern="100" dirty="0">
                          <a:effectLst/>
                        </a:rPr>
                        <a:t>12V</a:t>
                      </a:r>
                      <a:endParaRPr lang="zh-CN" sz="1400" kern="100" dirty="0">
                        <a:solidFill>
                          <a:srgbClr val="000000"/>
                        </a:solidFill>
                        <a:effectLst/>
                        <a:latin typeface="Calibri"/>
                        <a:ea typeface="宋体"/>
                        <a:cs typeface="黑体"/>
                      </a:endParaRPr>
                    </a:p>
                  </a:txBody>
                  <a:tcPr marL="68580" marR="68580" marT="0" marB="0" anchor="ctr"/>
                </a:tc>
                <a:tc>
                  <a:txBody>
                    <a:bodyPr/>
                    <a:lstStyle/>
                    <a:p>
                      <a:pPr indent="266700" algn="ctr">
                        <a:spcAft>
                          <a:spcPts val="0"/>
                        </a:spcAft>
                      </a:pPr>
                      <a:r>
                        <a:rPr lang="en-US" sz="2000" kern="100" dirty="0">
                          <a:effectLst/>
                        </a:rPr>
                        <a:t>612mA</a:t>
                      </a:r>
                      <a:endParaRPr lang="zh-CN" sz="1400" kern="100" dirty="0">
                        <a:solidFill>
                          <a:srgbClr val="000000"/>
                        </a:solidFill>
                        <a:effectLst/>
                        <a:latin typeface="Calibri"/>
                        <a:ea typeface="宋体"/>
                        <a:cs typeface="黑体"/>
                      </a:endParaRPr>
                    </a:p>
                  </a:txBody>
                  <a:tcPr marL="68580" marR="68580" marT="0" marB="0" anchor="ctr"/>
                </a:tc>
                <a:tc>
                  <a:txBody>
                    <a:bodyPr/>
                    <a:lstStyle/>
                    <a:p>
                      <a:pPr indent="266700" algn="ctr">
                        <a:spcAft>
                          <a:spcPts val="0"/>
                        </a:spcAft>
                      </a:pPr>
                      <a:r>
                        <a:rPr lang="en-US" sz="2000" kern="100" dirty="0">
                          <a:effectLst/>
                        </a:rPr>
                        <a:t>7.344W</a:t>
                      </a:r>
                      <a:endParaRPr lang="zh-CN" sz="1400" kern="100" dirty="0">
                        <a:solidFill>
                          <a:srgbClr val="000000"/>
                        </a:solidFill>
                        <a:effectLst/>
                        <a:latin typeface="Calibri"/>
                        <a:ea typeface="宋体"/>
                        <a:cs typeface="黑体"/>
                      </a:endParaRPr>
                    </a:p>
                  </a:txBody>
                  <a:tcPr marL="68580" marR="68580" marT="0" marB="0" anchor="ctr"/>
                </a:tc>
                <a:tc>
                  <a:txBody>
                    <a:bodyPr/>
                    <a:lstStyle/>
                    <a:p>
                      <a:pPr indent="266700" algn="ctr">
                        <a:spcAft>
                          <a:spcPts val="0"/>
                        </a:spcAft>
                      </a:pPr>
                      <a:r>
                        <a:rPr lang="en-US" sz="2000" kern="100">
                          <a:effectLst/>
                        </a:rPr>
                        <a:t>4</a:t>
                      </a:r>
                      <a:endParaRPr lang="zh-CN" sz="1400" kern="100">
                        <a:solidFill>
                          <a:srgbClr val="000000"/>
                        </a:solidFill>
                        <a:effectLst/>
                        <a:latin typeface="Calibri"/>
                        <a:ea typeface="宋体"/>
                        <a:cs typeface="黑体"/>
                      </a:endParaRPr>
                    </a:p>
                  </a:txBody>
                  <a:tcPr marL="68580" marR="68580" marT="0" marB="0" anchor="ctr"/>
                </a:tc>
              </a:tr>
              <a:tr h="1060036">
                <a:tc>
                  <a:txBody>
                    <a:bodyPr/>
                    <a:lstStyle/>
                    <a:p>
                      <a:pPr indent="266700" algn="ctr">
                        <a:spcAft>
                          <a:spcPts val="0"/>
                        </a:spcAft>
                      </a:pPr>
                      <a:r>
                        <a:rPr lang="zh-CN" sz="2000" kern="100">
                          <a:effectLst/>
                        </a:rPr>
                        <a:t>空闲</a:t>
                      </a:r>
                      <a:endParaRPr lang="zh-CN" sz="1400" kern="100">
                        <a:solidFill>
                          <a:srgbClr val="000000"/>
                        </a:solidFill>
                        <a:effectLst/>
                        <a:latin typeface="Calibri"/>
                        <a:ea typeface="宋体"/>
                        <a:cs typeface="黑体"/>
                      </a:endParaRPr>
                    </a:p>
                  </a:txBody>
                  <a:tcPr marL="68580" marR="68580" marT="0" marB="0" anchor="ctr"/>
                </a:tc>
                <a:tc>
                  <a:txBody>
                    <a:bodyPr/>
                    <a:lstStyle/>
                    <a:p>
                      <a:pPr indent="266700" algn="ctr">
                        <a:spcAft>
                          <a:spcPts val="0"/>
                        </a:spcAft>
                      </a:pPr>
                      <a:r>
                        <a:rPr lang="en-US" sz="2000" kern="100">
                          <a:effectLst/>
                        </a:rPr>
                        <a:t>12V</a:t>
                      </a:r>
                      <a:endParaRPr lang="zh-CN" sz="1400" kern="100">
                        <a:solidFill>
                          <a:srgbClr val="000000"/>
                        </a:solidFill>
                        <a:effectLst/>
                        <a:latin typeface="Calibri"/>
                        <a:ea typeface="宋体"/>
                        <a:cs typeface="黑体"/>
                      </a:endParaRPr>
                    </a:p>
                  </a:txBody>
                  <a:tcPr marL="68580" marR="68580" marT="0" marB="0" anchor="ctr"/>
                </a:tc>
                <a:tc>
                  <a:txBody>
                    <a:bodyPr/>
                    <a:lstStyle/>
                    <a:p>
                      <a:pPr indent="266700" algn="ctr">
                        <a:spcAft>
                          <a:spcPts val="0"/>
                        </a:spcAft>
                      </a:pPr>
                      <a:r>
                        <a:rPr lang="en-US" sz="2000" kern="100" dirty="0">
                          <a:effectLst/>
                        </a:rPr>
                        <a:t>300mA</a:t>
                      </a:r>
                      <a:endParaRPr lang="zh-CN" sz="1400" kern="100" dirty="0">
                        <a:solidFill>
                          <a:srgbClr val="000000"/>
                        </a:solidFill>
                        <a:effectLst/>
                        <a:latin typeface="Calibri"/>
                        <a:ea typeface="宋体"/>
                        <a:cs typeface="黑体"/>
                      </a:endParaRPr>
                    </a:p>
                  </a:txBody>
                  <a:tcPr marL="68580" marR="68580" marT="0" marB="0" anchor="ctr"/>
                </a:tc>
                <a:tc>
                  <a:txBody>
                    <a:bodyPr/>
                    <a:lstStyle/>
                    <a:p>
                      <a:pPr indent="266700" algn="ctr">
                        <a:spcAft>
                          <a:spcPts val="0"/>
                        </a:spcAft>
                      </a:pPr>
                      <a:r>
                        <a:rPr lang="en-US" sz="2000" kern="100" dirty="0">
                          <a:effectLst/>
                        </a:rPr>
                        <a:t>3.6W</a:t>
                      </a:r>
                      <a:endParaRPr lang="zh-CN" sz="1400" kern="100" dirty="0">
                        <a:solidFill>
                          <a:srgbClr val="000000"/>
                        </a:solidFill>
                        <a:effectLst/>
                        <a:latin typeface="Calibri"/>
                        <a:ea typeface="宋体"/>
                        <a:cs typeface="黑体"/>
                      </a:endParaRPr>
                    </a:p>
                  </a:txBody>
                  <a:tcPr marL="68580" marR="68580" marT="0" marB="0" anchor="ctr"/>
                </a:tc>
                <a:tc>
                  <a:txBody>
                    <a:bodyPr/>
                    <a:lstStyle/>
                    <a:p>
                      <a:pPr indent="266700" algn="ctr">
                        <a:spcAft>
                          <a:spcPts val="0"/>
                        </a:spcAft>
                      </a:pPr>
                      <a:r>
                        <a:rPr lang="en-US" sz="2000" kern="100" dirty="0">
                          <a:effectLst/>
                        </a:rPr>
                        <a:t>4</a:t>
                      </a:r>
                      <a:endParaRPr lang="zh-CN" sz="1400" kern="100" dirty="0">
                        <a:solidFill>
                          <a:srgbClr val="000000"/>
                        </a:solidFill>
                        <a:effectLst/>
                        <a:latin typeface="Calibri"/>
                        <a:ea typeface="宋体"/>
                        <a:cs typeface="黑体"/>
                      </a:endParaRPr>
                    </a:p>
                  </a:txBody>
                  <a:tcPr marL="68580" marR="68580" marT="0" marB="0" anchor="ctr"/>
                </a:tc>
              </a:tr>
            </a:tbl>
          </a:graphicData>
        </a:graphic>
      </p:graphicFrame>
    </p:spTree>
    <p:extLst>
      <p:ext uri="{BB962C8B-B14F-4D97-AF65-F5344CB8AC3E}">
        <p14:creationId xmlns:p14="http://schemas.microsoft.com/office/powerpoint/2010/main" val="935061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482449652"/>
              </p:ext>
            </p:extLst>
          </p:nvPr>
        </p:nvGraphicFramePr>
        <p:xfrm>
          <a:off x="248569" y="1499845"/>
          <a:ext cx="8616589" cy="4865232"/>
        </p:xfrm>
        <a:graphic>
          <a:graphicData uri="http://schemas.openxmlformats.org/drawingml/2006/table">
            <a:tbl>
              <a:tblPr firstRow="1" firstCol="1" bandRow="1">
                <a:tableStyleId>{5C22544A-7EE6-4342-B048-85BDC9FD1C3A}</a:tableStyleId>
              </a:tblPr>
              <a:tblGrid>
                <a:gridCol w="2542109"/>
                <a:gridCol w="3018680"/>
                <a:gridCol w="3055800"/>
              </a:tblGrid>
              <a:tr h="1124972">
                <a:tc>
                  <a:txBody>
                    <a:bodyPr/>
                    <a:lstStyle/>
                    <a:p>
                      <a:pPr algn="ctr">
                        <a:spcAft>
                          <a:spcPts val="0"/>
                        </a:spcAft>
                      </a:pPr>
                      <a:r>
                        <a:rPr lang="zh-CN" sz="2400" kern="100" dirty="0">
                          <a:effectLst/>
                        </a:rPr>
                        <a:t>指标内容</a:t>
                      </a:r>
                      <a:endParaRPr lang="zh-CN" sz="1800" kern="100" dirty="0">
                        <a:effectLst/>
                        <a:latin typeface="Calibri"/>
                        <a:ea typeface="宋体"/>
                        <a:cs typeface="黑体"/>
                      </a:endParaRPr>
                    </a:p>
                  </a:txBody>
                  <a:tcPr marL="68580" marR="68580" marT="0" marB="0" anchor="ctr"/>
                </a:tc>
                <a:tc>
                  <a:txBody>
                    <a:bodyPr/>
                    <a:lstStyle/>
                    <a:p>
                      <a:pPr algn="ctr">
                        <a:spcAft>
                          <a:spcPts val="0"/>
                        </a:spcAft>
                      </a:pPr>
                      <a:r>
                        <a:rPr lang="zh-CN" sz="2400" kern="100">
                          <a:effectLst/>
                        </a:rPr>
                        <a:t>拟达到技术指标要求</a:t>
                      </a:r>
                      <a:endParaRPr lang="zh-CN" sz="1800" kern="100">
                        <a:effectLst/>
                        <a:latin typeface="Calibri"/>
                        <a:ea typeface="宋体"/>
                        <a:cs typeface="黑体"/>
                      </a:endParaRPr>
                    </a:p>
                  </a:txBody>
                  <a:tcPr marL="68580" marR="68580" marT="0" marB="0" anchor="ctr"/>
                </a:tc>
                <a:tc>
                  <a:txBody>
                    <a:bodyPr/>
                    <a:lstStyle/>
                    <a:p>
                      <a:pPr algn="ctr">
                        <a:spcAft>
                          <a:spcPts val="0"/>
                        </a:spcAft>
                      </a:pPr>
                      <a:r>
                        <a:rPr lang="zh-CN" sz="2400" kern="100">
                          <a:effectLst/>
                        </a:rPr>
                        <a:t>实际技术指标</a:t>
                      </a:r>
                      <a:endParaRPr lang="zh-CN" sz="1800" kern="100">
                        <a:effectLst/>
                        <a:latin typeface="Calibri"/>
                        <a:ea typeface="宋体"/>
                        <a:cs typeface="黑体"/>
                      </a:endParaRPr>
                    </a:p>
                  </a:txBody>
                  <a:tcPr marL="68580" marR="68580" marT="0" marB="0" anchor="ctr"/>
                </a:tc>
              </a:tr>
              <a:tr h="935065">
                <a:tc>
                  <a:txBody>
                    <a:bodyPr/>
                    <a:lstStyle/>
                    <a:p>
                      <a:pPr algn="ctr">
                        <a:spcAft>
                          <a:spcPts val="0"/>
                        </a:spcAft>
                      </a:pPr>
                      <a:r>
                        <a:rPr lang="zh-CN" sz="2400" kern="100">
                          <a:effectLst/>
                        </a:rPr>
                        <a:t>读操作平均速率</a:t>
                      </a:r>
                      <a:endParaRPr lang="zh-CN" sz="1800" kern="100">
                        <a:effectLst/>
                        <a:latin typeface="Calibri"/>
                        <a:ea typeface="宋体"/>
                        <a:cs typeface="黑体"/>
                      </a:endParaRPr>
                    </a:p>
                  </a:txBody>
                  <a:tcPr marL="68580" marR="68580" marT="0" marB="0" anchor="ctr"/>
                </a:tc>
                <a:tc>
                  <a:txBody>
                    <a:bodyPr/>
                    <a:lstStyle/>
                    <a:p>
                      <a:pPr algn="ctr">
                        <a:spcAft>
                          <a:spcPts val="0"/>
                        </a:spcAft>
                      </a:pPr>
                      <a:r>
                        <a:rPr lang="en-US" sz="2400" kern="100" dirty="0">
                          <a:effectLst/>
                        </a:rPr>
                        <a:t>2GB/s</a:t>
                      </a:r>
                      <a:endParaRPr lang="zh-CN" sz="1800" kern="100" dirty="0">
                        <a:effectLst/>
                        <a:latin typeface="Calibri"/>
                        <a:ea typeface="宋体"/>
                        <a:cs typeface="黑体"/>
                      </a:endParaRPr>
                    </a:p>
                  </a:txBody>
                  <a:tcPr marL="68580" marR="68580" marT="0" marB="0" anchor="ctr"/>
                </a:tc>
                <a:tc>
                  <a:txBody>
                    <a:bodyPr/>
                    <a:lstStyle/>
                    <a:p>
                      <a:pPr algn="ctr">
                        <a:spcAft>
                          <a:spcPts val="0"/>
                        </a:spcAft>
                      </a:pPr>
                      <a:r>
                        <a:rPr lang="en-US" sz="2400" kern="100" dirty="0">
                          <a:effectLst/>
                        </a:rPr>
                        <a:t>2.0450 GB/S</a:t>
                      </a:r>
                      <a:endParaRPr lang="zh-CN" sz="1800" kern="100" dirty="0">
                        <a:effectLst/>
                        <a:latin typeface="Calibri"/>
                        <a:ea typeface="宋体"/>
                        <a:cs typeface="黑体"/>
                      </a:endParaRPr>
                    </a:p>
                  </a:txBody>
                  <a:tcPr marL="68580" marR="68580" marT="0" marB="0" anchor="ctr"/>
                </a:tc>
              </a:tr>
              <a:tr h="935065">
                <a:tc>
                  <a:txBody>
                    <a:bodyPr/>
                    <a:lstStyle/>
                    <a:p>
                      <a:pPr algn="ctr">
                        <a:spcAft>
                          <a:spcPts val="0"/>
                        </a:spcAft>
                      </a:pPr>
                      <a:r>
                        <a:rPr lang="zh-CN" sz="2400" kern="100">
                          <a:effectLst/>
                        </a:rPr>
                        <a:t>写操作平均速率</a:t>
                      </a:r>
                      <a:endParaRPr lang="zh-CN" sz="1800" kern="100">
                        <a:effectLst/>
                        <a:latin typeface="Calibri"/>
                        <a:ea typeface="宋体"/>
                        <a:cs typeface="黑体"/>
                      </a:endParaRPr>
                    </a:p>
                  </a:txBody>
                  <a:tcPr marL="68580" marR="68580" marT="0" marB="0" anchor="ctr"/>
                </a:tc>
                <a:tc>
                  <a:txBody>
                    <a:bodyPr/>
                    <a:lstStyle/>
                    <a:p>
                      <a:pPr algn="ctr">
                        <a:spcAft>
                          <a:spcPts val="0"/>
                        </a:spcAft>
                      </a:pPr>
                      <a:r>
                        <a:rPr lang="en-US" sz="2400" kern="100" dirty="0">
                          <a:effectLst/>
                        </a:rPr>
                        <a:t>400MB/s</a:t>
                      </a:r>
                      <a:endParaRPr lang="zh-CN" sz="1800" kern="100" dirty="0">
                        <a:effectLst/>
                        <a:latin typeface="Calibri"/>
                        <a:ea typeface="宋体"/>
                        <a:cs typeface="黑体"/>
                      </a:endParaRPr>
                    </a:p>
                  </a:txBody>
                  <a:tcPr marL="68580" marR="68580" marT="0" marB="0" anchor="ctr"/>
                </a:tc>
                <a:tc>
                  <a:txBody>
                    <a:bodyPr/>
                    <a:lstStyle/>
                    <a:p>
                      <a:pPr algn="ctr">
                        <a:spcAft>
                          <a:spcPts val="0"/>
                        </a:spcAft>
                      </a:pPr>
                      <a:r>
                        <a:rPr lang="en-US" sz="2400" kern="100" dirty="0">
                          <a:effectLst/>
                        </a:rPr>
                        <a:t>1.9808 GB/S</a:t>
                      </a:r>
                      <a:endParaRPr lang="zh-CN" sz="1800" kern="100" dirty="0">
                        <a:effectLst/>
                        <a:latin typeface="Calibri"/>
                        <a:ea typeface="宋体"/>
                        <a:cs typeface="黑体"/>
                      </a:endParaRPr>
                    </a:p>
                  </a:txBody>
                  <a:tcPr marL="68580" marR="68580" marT="0" marB="0" anchor="ctr"/>
                </a:tc>
              </a:tr>
              <a:tr h="935065">
                <a:tc>
                  <a:txBody>
                    <a:bodyPr/>
                    <a:lstStyle/>
                    <a:p>
                      <a:pPr algn="ctr">
                        <a:spcAft>
                          <a:spcPts val="0"/>
                        </a:spcAft>
                      </a:pPr>
                      <a:r>
                        <a:rPr lang="zh-CN" sz="2400" kern="100">
                          <a:effectLst/>
                        </a:rPr>
                        <a:t>读写平均功耗</a:t>
                      </a:r>
                      <a:endParaRPr lang="zh-CN" sz="1800" kern="100">
                        <a:effectLst/>
                        <a:latin typeface="Calibri"/>
                        <a:ea typeface="宋体"/>
                        <a:cs typeface="黑体"/>
                      </a:endParaRPr>
                    </a:p>
                  </a:txBody>
                  <a:tcPr marL="68580" marR="68580" marT="0" marB="0" anchor="ctr"/>
                </a:tc>
                <a:tc>
                  <a:txBody>
                    <a:bodyPr/>
                    <a:lstStyle/>
                    <a:p>
                      <a:pPr algn="ctr">
                        <a:spcAft>
                          <a:spcPts val="0"/>
                        </a:spcAft>
                      </a:pPr>
                      <a:r>
                        <a:rPr lang="en-US" sz="2400" kern="100">
                          <a:effectLst/>
                        </a:rPr>
                        <a:t>&lt;1W</a:t>
                      </a:r>
                      <a:endParaRPr lang="zh-CN" sz="1800" kern="100">
                        <a:effectLst/>
                        <a:latin typeface="Calibri"/>
                        <a:ea typeface="宋体"/>
                        <a:cs typeface="黑体"/>
                      </a:endParaRPr>
                    </a:p>
                  </a:txBody>
                  <a:tcPr marL="68580" marR="68580" marT="0" marB="0" anchor="ctr"/>
                </a:tc>
                <a:tc>
                  <a:txBody>
                    <a:bodyPr/>
                    <a:lstStyle/>
                    <a:p>
                      <a:pPr algn="ctr">
                        <a:spcAft>
                          <a:spcPts val="0"/>
                        </a:spcAft>
                      </a:pPr>
                      <a:r>
                        <a:rPr lang="en-US" sz="2400" kern="100" dirty="0">
                          <a:effectLst/>
                        </a:rPr>
                        <a:t>0.746W/</a:t>
                      </a:r>
                      <a:r>
                        <a:rPr lang="zh-CN" sz="1400" kern="100" dirty="0">
                          <a:effectLst/>
                        </a:rPr>
                        <a:t>子板</a:t>
                      </a:r>
                      <a:endParaRPr lang="zh-CN" sz="1800" kern="100" dirty="0">
                        <a:effectLst/>
                        <a:latin typeface="Calibri"/>
                        <a:ea typeface="宋体"/>
                        <a:cs typeface="黑体"/>
                      </a:endParaRPr>
                    </a:p>
                  </a:txBody>
                  <a:tcPr marL="68580" marR="68580" marT="0" marB="0" anchor="ctr"/>
                </a:tc>
              </a:tr>
              <a:tr h="935065">
                <a:tc>
                  <a:txBody>
                    <a:bodyPr/>
                    <a:lstStyle/>
                    <a:p>
                      <a:pPr algn="ctr">
                        <a:spcAft>
                          <a:spcPts val="0"/>
                        </a:spcAft>
                      </a:pPr>
                      <a:r>
                        <a:rPr lang="zh-CN" sz="2400" kern="100">
                          <a:effectLst/>
                        </a:rPr>
                        <a:t>空闲平均功耗</a:t>
                      </a:r>
                      <a:endParaRPr lang="zh-CN" sz="1800" kern="100">
                        <a:effectLst/>
                        <a:latin typeface="Calibri"/>
                        <a:ea typeface="宋体"/>
                        <a:cs typeface="黑体"/>
                      </a:endParaRPr>
                    </a:p>
                  </a:txBody>
                  <a:tcPr marL="68580" marR="68580" marT="0" marB="0" anchor="ctr"/>
                </a:tc>
                <a:tc>
                  <a:txBody>
                    <a:bodyPr/>
                    <a:lstStyle/>
                    <a:p>
                      <a:pPr algn="ctr">
                        <a:spcAft>
                          <a:spcPts val="0"/>
                        </a:spcAft>
                      </a:pPr>
                      <a:r>
                        <a:rPr lang="en-US" sz="2400" kern="100">
                          <a:effectLst/>
                        </a:rPr>
                        <a:t>&lt;0.5W</a:t>
                      </a:r>
                      <a:endParaRPr lang="zh-CN" sz="1800" kern="100">
                        <a:effectLst/>
                        <a:latin typeface="Calibri"/>
                        <a:ea typeface="宋体"/>
                        <a:cs typeface="黑体"/>
                      </a:endParaRPr>
                    </a:p>
                  </a:txBody>
                  <a:tcPr marL="68580" marR="68580" marT="0" marB="0" anchor="ctr"/>
                </a:tc>
                <a:tc>
                  <a:txBody>
                    <a:bodyPr/>
                    <a:lstStyle/>
                    <a:p>
                      <a:pPr algn="ctr">
                        <a:spcAft>
                          <a:spcPts val="0"/>
                        </a:spcAft>
                      </a:pPr>
                      <a:r>
                        <a:rPr lang="en-US" sz="2400" kern="100" dirty="0">
                          <a:effectLst/>
                        </a:rPr>
                        <a:t>0.429W/</a:t>
                      </a:r>
                      <a:r>
                        <a:rPr lang="zh-CN" sz="1400" kern="100" dirty="0">
                          <a:effectLst/>
                        </a:rPr>
                        <a:t>子板</a:t>
                      </a:r>
                      <a:endParaRPr lang="zh-CN" sz="1800" kern="100" dirty="0">
                        <a:effectLst/>
                        <a:latin typeface="Calibri"/>
                        <a:ea typeface="宋体"/>
                        <a:cs typeface="黑体"/>
                      </a:endParaRPr>
                    </a:p>
                  </a:txBody>
                  <a:tcPr marL="68580" marR="68580" marT="0" marB="0" anchor="ctr"/>
                </a:tc>
              </a:tr>
            </a:tbl>
          </a:graphicData>
        </a:graphic>
      </p:graphicFrame>
      <p:sp>
        <p:nvSpPr>
          <p:cNvPr id="7" name="标题 1"/>
          <p:cNvSpPr txBox="1">
            <a:spLocks/>
          </p:cNvSpPr>
          <p:nvPr/>
        </p:nvSpPr>
        <p:spPr bwMode="auto">
          <a:xfrm>
            <a:off x="731221" y="63879"/>
            <a:ext cx="7599362"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mj-lt"/>
                <a:ea typeface="黑体" pitchFamily="49" charset="-122"/>
                <a:cs typeface="+mj-cs"/>
              </a:defRPr>
            </a:lvl1pPr>
            <a:lvl2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0" fontAlgn="base" hangingPunct="0">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189" algn="l" rtl="0" fontAlgn="base">
              <a:spcBef>
                <a:spcPct val="0"/>
              </a:spcBef>
              <a:spcAft>
                <a:spcPct val="0"/>
              </a:spcAft>
              <a:defRPr sz="4000">
                <a:solidFill>
                  <a:schemeClr val="tx2"/>
                </a:solidFill>
                <a:latin typeface="Arial" charset="0"/>
                <a:ea typeface="黑体" pitchFamily="49" charset="-122"/>
              </a:defRPr>
            </a:lvl6pPr>
            <a:lvl7pPr marL="914377" algn="l" rtl="0" fontAlgn="base">
              <a:spcBef>
                <a:spcPct val="0"/>
              </a:spcBef>
              <a:spcAft>
                <a:spcPct val="0"/>
              </a:spcAft>
              <a:defRPr sz="4000">
                <a:solidFill>
                  <a:schemeClr val="tx2"/>
                </a:solidFill>
                <a:latin typeface="Arial" charset="0"/>
                <a:ea typeface="黑体" pitchFamily="49" charset="-122"/>
              </a:defRPr>
            </a:lvl7pPr>
            <a:lvl8pPr marL="1371566" algn="l" rtl="0" fontAlgn="base">
              <a:spcBef>
                <a:spcPct val="0"/>
              </a:spcBef>
              <a:spcAft>
                <a:spcPct val="0"/>
              </a:spcAft>
              <a:defRPr sz="4000">
                <a:solidFill>
                  <a:schemeClr val="tx2"/>
                </a:solidFill>
                <a:latin typeface="Arial" charset="0"/>
                <a:ea typeface="黑体" pitchFamily="49" charset="-122"/>
              </a:defRPr>
            </a:lvl8pPr>
            <a:lvl9pPr marL="1828754" algn="l" rtl="0" fontAlgn="base">
              <a:spcBef>
                <a:spcPct val="0"/>
              </a:spcBef>
              <a:spcAft>
                <a:spcPct val="0"/>
              </a:spcAft>
              <a:defRPr sz="4000">
                <a:solidFill>
                  <a:schemeClr val="tx2"/>
                </a:solidFill>
                <a:latin typeface="Arial" charset="0"/>
                <a:ea typeface="黑体" pitchFamily="49" charset="-122"/>
              </a:defRPr>
            </a:lvl9pPr>
          </a:lstStyle>
          <a:p>
            <a:r>
              <a:rPr lang="en-US" altLang="zh-CN" kern="1200" dirty="0" smtClean="0">
                <a:solidFill>
                  <a:srgbClr val="0000CC"/>
                </a:solidFill>
              </a:rPr>
              <a:t>4.</a:t>
            </a:r>
            <a:r>
              <a:rPr lang="zh-CN" altLang="en-US" dirty="0">
                <a:solidFill>
                  <a:srgbClr val="0000CC"/>
                </a:solidFill>
              </a:rPr>
              <a:t>指标测试与对比</a:t>
            </a:r>
          </a:p>
        </p:txBody>
      </p:sp>
    </p:spTree>
    <p:extLst>
      <p:ext uri="{BB962C8B-B14F-4D97-AF65-F5344CB8AC3E}">
        <p14:creationId xmlns:p14="http://schemas.microsoft.com/office/powerpoint/2010/main" val="3507370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测试方法</a:t>
            </a:r>
            <a:r>
              <a:rPr lang="en-US" altLang="zh-CN" dirty="0" smtClean="0"/>
              <a:t>-</a:t>
            </a:r>
            <a:r>
              <a:rPr lang="zh-CN" altLang="en-US" sz="2400" dirty="0" smtClean="0"/>
              <a:t>示波器</a:t>
            </a:r>
            <a:endParaRPr lang="zh-CN" altLang="en-US" sz="2400"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947384482"/>
              </p:ext>
            </p:extLst>
          </p:nvPr>
        </p:nvGraphicFramePr>
        <p:xfrm>
          <a:off x="87084" y="1509485"/>
          <a:ext cx="4857750" cy="4426857"/>
        </p:xfrm>
        <a:graphic>
          <a:graphicData uri="http://schemas.openxmlformats.org/presentationml/2006/ole">
            <mc:AlternateContent xmlns:mc="http://schemas.openxmlformats.org/markup-compatibility/2006">
              <mc:Choice xmlns:v="urn:schemas-microsoft-com:vml" Requires="v">
                <p:oleObj spid="_x0000_s7184" name="Visio" r:id="rId3" imgW="7780590" imgH="5548672" progId="Visio.Drawing.11">
                  <p:embed/>
                </p:oleObj>
              </mc:Choice>
              <mc:Fallback>
                <p:oleObj name="Visio" r:id="rId3" imgW="7780590" imgH="554867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84" y="1509485"/>
                        <a:ext cx="4857750" cy="4426857"/>
                      </a:xfrm>
                      <a:prstGeom prst="rect">
                        <a:avLst/>
                      </a:prstGeom>
                      <a:noFill/>
                    </p:spPr>
                  </p:pic>
                </p:oleObj>
              </mc:Fallback>
            </mc:AlternateContent>
          </a:graphicData>
        </a:graphic>
      </p:graphicFrame>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085327105"/>
              </p:ext>
            </p:extLst>
          </p:nvPr>
        </p:nvGraphicFramePr>
        <p:xfrm>
          <a:off x="5080000" y="1059542"/>
          <a:ext cx="4064000" cy="5225142"/>
        </p:xfrm>
        <a:graphic>
          <a:graphicData uri="http://schemas.openxmlformats.org/presentationml/2006/ole">
            <mc:AlternateContent xmlns:mc="http://schemas.openxmlformats.org/markup-compatibility/2006">
              <mc:Choice xmlns:v="urn:schemas-microsoft-com:vml" Requires="v">
                <p:oleObj spid="_x0000_s7185" name="Visio" r:id="rId5" imgW="6107130" imgH="7345662" progId="Visio.Drawing.11">
                  <p:embed/>
                </p:oleObj>
              </mc:Choice>
              <mc:Fallback>
                <p:oleObj name="Visio" r:id="rId5" imgW="6107130" imgH="7345662"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0000" y="1059542"/>
                        <a:ext cx="4064000" cy="5225142"/>
                      </a:xfrm>
                      <a:prstGeom prst="rect">
                        <a:avLst/>
                      </a:prstGeom>
                      <a:noFill/>
                    </p:spPr>
                  </p:pic>
                </p:oleObj>
              </mc:Fallback>
            </mc:AlternateContent>
          </a:graphicData>
        </a:graphic>
      </p:graphicFrame>
    </p:spTree>
    <p:extLst>
      <p:ext uri="{BB962C8B-B14F-4D97-AF65-F5344CB8AC3E}">
        <p14:creationId xmlns:p14="http://schemas.microsoft.com/office/powerpoint/2010/main" val="361408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55764700"/>
              </p:ext>
            </p:extLst>
          </p:nvPr>
        </p:nvGraphicFramePr>
        <p:xfrm>
          <a:off x="451156" y="1204687"/>
          <a:ext cx="8373530" cy="4912309"/>
        </p:xfrm>
        <a:graphic>
          <a:graphicData uri="http://schemas.openxmlformats.org/presentationml/2006/ole">
            <mc:AlternateContent xmlns:mc="http://schemas.openxmlformats.org/markup-compatibility/2006">
              <mc:Choice xmlns:v="urn:schemas-microsoft-com:vml" Requires="v">
                <p:oleObj spid="_x0000_s8201" name="Visio" r:id="rId3" imgW="4715010" imgH="3190965" progId="Visio.Drawing.11">
                  <p:embed/>
                </p:oleObj>
              </mc:Choice>
              <mc:Fallback>
                <p:oleObj name="Visio" r:id="rId3" imgW="4715010" imgH="3190965" progId="Visio.Drawing.11">
                  <p:embed/>
                  <p:pic>
                    <p:nvPicPr>
                      <p:cNvPr id="0" name=""/>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51156" y="1204687"/>
                        <a:ext cx="8373530" cy="4912309"/>
                      </a:xfrm>
                      <a:prstGeom prst="rect">
                        <a:avLst/>
                      </a:prstGeom>
                      <a:noFill/>
                    </p:spPr>
                  </p:pic>
                </p:oleObj>
              </mc:Fallback>
            </mc:AlternateContent>
          </a:graphicData>
        </a:graphic>
      </p:graphicFrame>
      <p:sp>
        <p:nvSpPr>
          <p:cNvPr id="6" name="标题 1"/>
          <p:cNvSpPr>
            <a:spLocks noGrp="1"/>
          </p:cNvSpPr>
          <p:nvPr>
            <p:ph type="title"/>
          </p:nvPr>
        </p:nvSpPr>
        <p:spPr/>
        <p:txBody>
          <a:bodyPr/>
          <a:lstStyle/>
          <a:p>
            <a:r>
              <a:rPr lang="zh-CN" altLang="en-US" dirty="0" smtClean="0"/>
              <a:t>测试方法</a:t>
            </a:r>
            <a:r>
              <a:rPr lang="en-US" altLang="zh-CN" dirty="0" smtClean="0"/>
              <a:t>-</a:t>
            </a:r>
            <a:r>
              <a:rPr lang="zh-CN" altLang="en-US" sz="2000" dirty="0" smtClean="0"/>
              <a:t>基准测试程序</a:t>
            </a:r>
            <a:endParaRPr lang="zh-CN" altLang="en-US" sz="1400" dirty="0"/>
          </a:p>
        </p:txBody>
      </p:sp>
    </p:spTree>
    <p:extLst>
      <p:ext uri="{BB962C8B-B14F-4D97-AF65-F5344CB8AC3E}">
        <p14:creationId xmlns:p14="http://schemas.microsoft.com/office/powerpoint/2010/main" val="2638011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INTRODUCTION</a:t>
            </a:r>
            <a:endParaRPr lang="zh-CN" altLang="en-US" dirty="0"/>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817250111"/>
                  </p:ext>
                </p:extLst>
              </p:nvPr>
            </p:nvGraphicFramePr>
            <p:xfrm>
              <a:off x="220715" y="1554656"/>
              <a:ext cx="8702569" cy="4122598"/>
            </p:xfrm>
            <a:graphic>
              <a:graphicData uri="http://schemas.openxmlformats.org/drawingml/2006/table">
                <a:tbl>
                  <a:tblPr firstRow="1" bandRow="1">
                    <a:tableStyleId>{5C22544A-7EE6-4342-B048-85BDC9FD1C3A}</a:tableStyleId>
                  </a:tblPr>
                  <a:tblGrid>
                    <a:gridCol w="1040526"/>
                    <a:gridCol w="1008993"/>
                    <a:gridCol w="1545021"/>
                    <a:gridCol w="1546243"/>
                    <a:gridCol w="1075338"/>
                    <a:gridCol w="1162143"/>
                    <a:gridCol w="1324305"/>
                  </a:tblGrid>
                  <a:tr h="1425027">
                    <a:tc>
                      <a:txBody>
                        <a:bodyPr/>
                        <a:lstStyle/>
                        <a:p>
                          <a:pPr algn="ct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Non-</a:t>
                          </a:r>
                          <a:r>
                            <a:rPr lang="en-US" altLang="zh-CN" sz="1800" baseline="0" dirty="0" smtClean="0"/>
                            <a:t> </a:t>
                          </a:r>
                          <a:r>
                            <a:rPr lang="en-US" altLang="zh-CN" sz="1800" dirty="0" smtClean="0"/>
                            <a:t>Volatile</a:t>
                          </a:r>
                          <a:endParaRPr lang="en-US" altLang="zh-CN" sz="1800" dirty="0" smtClean="0">
                            <a:solidFill>
                              <a:schemeClr val="tx1"/>
                            </a:solidFill>
                            <a:latin typeface="Arial" panose="020B0604020202020204" pitchFamily="34" charset="0"/>
                            <a:cs typeface="Arial" panose="020B0604020202020204" pitchFamily="34" charset="0"/>
                          </a:endParaRPr>
                        </a:p>
                        <a:p>
                          <a:pPr algn="ctr"/>
                          <a:endParaRPr lang="zh-CN" altLang="en-US" dirty="0"/>
                        </a:p>
                      </a:txBody>
                      <a:tcPr anchor="ctr"/>
                    </a:tc>
                    <a:tc>
                      <a:txBody>
                        <a:bodyPr/>
                        <a:lstStyle/>
                        <a:p>
                          <a:pPr algn="ctr"/>
                          <a:r>
                            <a:rPr lang="en-US" altLang="zh-CN" sz="1800" dirty="0" smtClean="0"/>
                            <a:t>Density</a:t>
                          </a:r>
                          <a:endParaRPr lang="zh-CN" altLang="en-US" dirty="0"/>
                        </a:p>
                      </a:txBody>
                      <a:tcPr anchor="ctr"/>
                    </a:tc>
                    <a:tc>
                      <a:txBody>
                        <a:bodyPr/>
                        <a:lstStyle/>
                        <a:p>
                          <a:pPr algn="ctr"/>
                          <a:r>
                            <a:rPr lang="en-US" altLang="zh-CN" sz="1800" dirty="0" smtClean="0"/>
                            <a:t>Speed</a:t>
                          </a:r>
                        </a:p>
                        <a:p>
                          <a:pPr algn="ctr"/>
                          <a:r>
                            <a:rPr lang="en-US" altLang="zh-CN" sz="1800" dirty="0" smtClean="0"/>
                            <a:t>(Latency)</a:t>
                          </a:r>
                          <a:endParaRPr lang="zh-CN" altLang="en-US" dirty="0"/>
                        </a:p>
                      </a:txBody>
                      <a:tcPr anchor="ctr"/>
                    </a:tc>
                    <a:tc>
                      <a:txBody>
                        <a:bodyPr/>
                        <a:lstStyle/>
                        <a:p>
                          <a:pPr algn="ctr"/>
                          <a:r>
                            <a:rPr lang="en-US" altLang="zh-CN" sz="1800" dirty="0" smtClean="0"/>
                            <a:t>Dynamic</a:t>
                          </a:r>
                          <a:endParaRPr lang="en-US" altLang="zh-CN" sz="1800" baseline="0" dirty="0" smtClean="0"/>
                        </a:p>
                        <a:p>
                          <a:pPr algn="ctr"/>
                          <a:r>
                            <a:rPr lang="en-US" altLang="zh-CN" sz="1800" baseline="0" dirty="0" smtClean="0"/>
                            <a:t>Power</a:t>
                          </a:r>
                        </a:p>
                        <a:p>
                          <a:pPr algn="ctr"/>
                          <a:r>
                            <a:rPr lang="en-US" altLang="zh-CN" sz="1800" baseline="0" dirty="0" smtClean="0"/>
                            <a:t>(</a:t>
                          </a:r>
                          <a:r>
                            <a:rPr lang="en-US" altLang="zh-CN" sz="1800" baseline="0" dirty="0" err="1" smtClean="0"/>
                            <a:t>nj</a:t>
                          </a:r>
                          <a:r>
                            <a:rPr lang="en-US" altLang="zh-CN" sz="1800" baseline="0" dirty="0" smtClean="0"/>
                            <a:t>/b)</a:t>
                          </a:r>
                          <a:endParaRPr lang="en-US" altLang="zh-CN" sz="1800" dirty="0" smtClean="0">
                            <a:solidFill>
                              <a:schemeClr val="tx1"/>
                            </a:solidFill>
                            <a:latin typeface="Arial" panose="020B0604020202020204" pitchFamily="34" charset="0"/>
                            <a:cs typeface="Arial" panose="020B0604020202020204" pitchFamily="34" charset="0"/>
                          </a:endParaRPr>
                        </a:p>
                        <a:p>
                          <a:pPr algn="ctr"/>
                          <a:endParaRPr lang="zh-CN" altLang="en-US" dirty="0"/>
                        </a:p>
                      </a:txBody>
                      <a:tcPr anchor="ctr"/>
                    </a:tc>
                    <a:tc>
                      <a:txBody>
                        <a:bodyPr/>
                        <a:lstStyle/>
                        <a:p>
                          <a:pPr algn="ctr"/>
                          <a:r>
                            <a:rPr lang="en-US" altLang="zh-CN" sz="1800" dirty="0" smtClean="0"/>
                            <a:t>Leakage Power</a:t>
                          </a:r>
                        </a:p>
                        <a:p>
                          <a:pPr algn="ctr"/>
                          <a:r>
                            <a:rPr lang="en-US" altLang="zh-CN" sz="1800" dirty="0" smtClean="0"/>
                            <a:t>(W/GB)</a:t>
                          </a:r>
                          <a:endParaRPr lang="en-US" altLang="zh-CN" sz="1800" dirty="0" smtClean="0">
                            <a:solidFill>
                              <a:schemeClr val="tx1"/>
                            </a:solidFill>
                            <a:latin typeface="Arial" panose="020B0604020202020204" pitchFamily="34" charset="0"/>
                            <a:cs typeface="Arial" panose="020B0604020202020204" pitchFamily="34" charset="0"/>
                          </a:endParaRPr>
                        </a:p>
                        <a:p>
                          <a:pPr algn="ctr"/>
                          <a:endParaRPr lang="zh-CN" altLang="en-US" dirty="0"/>
                        </a:p>
                      </a:txBody>
                      <a:tcPr anchor="ctr"/>
                    </a:tc>
                    <a:tc>
                      <a:txBody>
                        <a:bodyPr/>
                        <a:lstStyle/>
                        <a:p>
                          <a:pPr algn="ctr"/>
                          <a:r>
                            <a:rPr lang="en-US" altLang="zh-CN" sz="1800" dirty="0" smtClean="0"/>
                            <a:t>Write </a:t>
                          </a:r>
                        </a:p>
                        <a:p>
                          <a:pPr algn="ctr"/>
                          <a:r>
                            <a:rPr lang="en-US" altLang="zh-CN" sz="1800" dirty="0" smtClean="0"/>
                            <a:t>Endurance</a:t>
                          </a:r>
                          <a:endParaRPr lang="en-US" altLang="zh-CN" sz="1800" dirty="0" smtClean="0">
                            <a:solidFill>
                              <a:schemeClr val="tx1"/>
                            </a:solidFill>
                            <a:latin typeface="Arial" panose="020B0604020202020204" pitchFamily="34" charset="0"/>
                            <a:cs typeface="Arial" panose="020B0604020202020204" pitchFamily="34" charset="0"/>
                          </a:endParaRPr>
                        </a:p>
                        <a:p>
                          <a:pPr algn="ctr"/>
                          <a:endParaRPr lang="zh-CN" altLang="en-US" dirty="0"/>
                        </a:p>
                      </a:txBody>
                      <a:tcPr anchor="ctr"/>
                    </a:tc>
                  </a:tr>
                  <a:tr h="132977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t>PCM</a:t>
                          </a:r>
                          <a:endParaRPr lang="en-US" altLang="zh-CN" sz="1800" b="1" dirty="0" smtClean="0">
                            <a:latin typeface="Arial" panose="020B0604020202020204" pitchFamily="34" charset="0"/>
                            <a:cs typeface="Arial" panose="020B0604020202020204" pitchFamily="34" charset="0"/>
                          </a:endParaRPr>
                        </a:p>
                        <a:p>
                          <a:pPr algn="ctr"/>
                          <a:endParaRPr lang="zh-CN" altLang="en-US" b="1" dirty="0"/>
                        </a:p>
                      </a:txBody>
                      <a:tcPr anchor="ctr"/>
                    </a:tc>
                    <a:tc>
                      <a:txBody>
                        <a:bodyPr/>
                        <a:lstStyle/>
                        <a:p>
                          <a:pPr algn="ctr"/>
                          <a:r>
                            <a:rPr lang="en-US" altLang="zh-CN" dirty="0" smtClean="0"/>
                            <a:t>Yes</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t>Very High</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latin typeface="Arial" panose="020B0604020202020204" pitchFamily="34" charset="0"/>
                              <a:cs typeface="Arial" panose="020B0604020202020204" pitchFamily="34" charset="0"/>
                            </a:rPr>
                            <a:t>(4X DRAM)</a:t>
                          </a:r>
                          <a:endParaRPr lang="zh-CN" altLang="en-US" dirty="0"/>
                        </a:p>
                      </a:txBody>
                      <a:tcPr anchor="ctr"/>
                    </a:tc>
                    <a:tc>
                      <a:txBody>
                        <a:bodyPr/>
                        <a:lstStyle/>
                        <a:p>
                          <a:pPr algn="ctr"/>
                          <a:r>
                            <a:rPr lang="en-US" altLang="zh-CN" sz="1600" b="1" dirty="0" smtClean="0"/>
                            <a:t>Fast Read</a:t>
                          </a:r>
                          <a:r>
                            <a:rPr lang="en-US" altLang="zh-CN" sz="1600" b="1" dirty="0" smtClean="0">
                              <a:solidFill>
                                <a:schemeClr val="tx1"/>
                              </a:solidFill>
                            </a:rPr>
                            <a:t>(</a:t>
                          </a:r>
                          <a:r>
                            <a:rPr lang="en-US" altLang="zh-CN" sz="1600" b="1" dirty="0" smtClean="0">
                              <a:solidFill>
                                <a:schemeClr val="accent2"/>
                              </a:solidFill>
                            </a:rPr>
                            <a:t>20ns</a:t>
                          </a:r>
                          <a:r>
                            <a:rPr lang="en-US" altLang="zh-CN" sz="1600" b="1" dirty="0" smtClean="0"/>
                            <a:t>)</a:t>
                          </a:r>
                        </a:p>
                        <a:p>
                          <a:pPr algn="ctr"/>
                          <a:endParaRPr lang="en-US" altLang="zh-CN" sz="1600" b="1" dirty="0" smtClean="0"/>
                        </a:p>
                        <a:p>
                          <a:pPr algn="ctr"/>
                          <a:r>
                            <a:rPr lang="en-US" altLang="zh-CN" sz="1600" b="1" dirty="0" smtClean="0"/>
                            <a:t>Slow Write(</a:t>
                          </a:r>
                          <a:r>
                            <a:rPr lang="en-US" altLang="zh-CN" sz="1600" b="1" dirty="0" smtClean="0">
                              <a:solidFill>
                                <a:schemeClr val="accent2"/>
                              </a:solidFill>
                            </a:rPr>
                            <a:t>150ns</a:t>
                          </a:r>
                          <a:r>
                            <a:rPr lang="en-US" altLang="zh-CN" sz="1600" b="1" dirty="0" smtClean="0"/>
                            <a:t>)</a:t>
                          </a:r>
                          <a:endParaRPr lang="en-US" altLang="zh-CN" sz="1600" b="1" dirty="0" smtClean="0">
                            <a:latin typeface="Arial" panose="020B0604020202020204" pitchFamily="34" charset="0"/>
                            <a:cs typeface="Arial" panose="020B0604020202020204" pitchFamily="34" charset="0"/>
                          </a:endParaRPr>
                        </a:p>
                      </a:txBody>
                      <a:tcPr anchor="ctr"/>
                    </a:tc>
                    <a:tc>
                      <a:txBody>
                        <a:bodyPr/>
                        <a:lstStyle/>
                        <a:p>
                          <a:pPr algn="ctr"/>
                          <a:r>
                            <a:rPr lang="en-US" altLang="zh-CN" sz="1600" b="1" dirty="0" smtClean="0"/>
                            <a:t>Low Read(0.2)</a:t>
                          </a:r>
                        </a:p>
                        <a:p>
                          <a:pPr algn="ctr"/>
                          <a:endParaRPr lang="en-US" altLang="zh-CN" sz="1600" b="1" dirty="0" smtClean="0"/>
                        </a:p>
                        <a:p>
                          <a:pPr algn="ctr"/>
                          <a:r>
                            <a:rPr lang="en-US" altLang="zh-CN" sz="1600" b="1" dirty="0" smtClean="0"/>
                            <a:t>High Write(1.0)</a:t>
                          </a:r>
                          <a:endParaRPr lang="en-US" altLang="zh-CN" sz="1600" b="1" dirty="0" smtClean="0">
                            <a:latin typeface="Arial" panose="020B0604020202020204" pitchFamily="34" charset="0"/>
                            <a:cs typeface="Arial" panose="020B0604020202020204" pitchFamily="34" charset="0"/>
                          </a:endParaRPr>
                        </a:p>
                      </a:txBody>
                      <a:tcPr anchor="ctr"/>
                    </a:tc>
                    <a:tc>
                      <a:txBody>
                        <a:bodyPr/>
                        <a:lstStyle/>
                        <a:p>
                          <a:pPr algn="ctr"/>
                          <a:r>
                            <a:rPr lang="en-US" altLang="zh-CN" sz="1600" b="1" dirty="0" smtClean="0"/>
                            <a:t>Low</a:t>
                          </a:r>
                        </a:p>
                        <a:p>
                          <a:pPr algn="ctr"/>
                          <a:r>
                            <a:rPr lang="en-US" altLang="zh-CN" sz="1600" b="1" dirty="0" smtClean="0">
                              <a:latin typeface="Arial" panose="020B0604020202020204" pitchFamily="34" charset="0"/>
                              <a:cs typeface="Arial" panose="020B0604020202020204" pitchFamily="34" charset="0"/>
                            </a:rPr>
                            <a:t>(0.05)</a:t>
                          </a:r>
                          <a:endParaRPr lang="en-US" altLang="zh-CN" sz="1600" b="1"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1600" b="1" i="1" dirty="0" smtClean="0">
                                        <a:latin typeface="Cambria Math"/>
                                      </a:rPr>
                                    </m:ctrlPr>
                                  </m:sSupPr>
                                  <m:e>
                                    <m:r>
                                      <a:rPr lang="en-US" altLang="zh-CN" sz="1600" b="1" i="1" dirty="0" smtClean="0">
                                        <a:latin typeface="Cambria Math"/>
                                      </a:rPr>
                                      <m:t>𝟏𝟎</m:t>
                                    </m:r>
                                  </m:e>
                                  <m:sup>
                                    <m:r>
                                      <a:rPr lang="en-US" altLang="zh-CN" sz="1600" b="1" i="1" dirty="0" smtClean="0">
                                        <a:latin typeface="Cambria Math"/>
                                      </a:rPr>
                                      <m:t>𝟗</m:t>
                                    </m:r>
                                  </m:sup>
                                </m:sSup>
                              </m:oMath>
                            </m:oMathPara>
                          </a14:m>
                          <a:endParaRPr lang="en-US" sz="1600" b="1" dirty="0">
                            <a:latin typeface="Arial" panose="020B0604020202020204" pitchFamily="34" charset="0"/>
                            <a:cs typeface="Arial" panose="020B0604020202020204" pitchFamily="34" charset="0"/>
                          </a:endParaRPr>
                        </a:p>
                      </a:txBody>
                      <a:tcPr anchor="ctr"/>
                    </a:tc>
                  </a:tr>
                  <a:tr h="1329779">
                    <a:tc>
                      <a:txBody>
                        <a:bodyPr/>
                        <a:lstStyle/>
                        <a:p>
                          <a:pPr algn="ctr"/>
                          <a:r>
                            <a:rPr lang="en-US" altLang="zh-CN" sz="1800" b="1" dirty="0" smtClean="0"/>
                            <a:t>DRAM</a:t>
                          </a:r>
                          <a:endParaRPr lang="zh-CN" altLang="en-US" b="1" dirty="0"/>
                        </a:p>
                      </a:txBody>
                      <a:tcPr anchor="ctr"/>
                    </a:tc>
                    <a:tc>
                      <a:txBody>
                        <a:bodyPr/>
                        <a:lstStyle/>
                        <a:p>
                          <a:pPr algn="ctr"/>
                          <a:r>
                            <a:rPr lang="en-US" altLang="zh-CN" dirty="0" smtClean="0"/>
                            <a:t>No</a:t>
                          </a:r>
                          <a:endParaRPr lang="zh-CN" altLang="en-US" dirty="0"/>
                        </a:p>
                      </a:txBody>
                      <a:tcPr anchor="ctr"/>
                    </a:tc>
                    <a:tc>
                      <a:txBody>
                        <a:bodyPr/>
                        <a:lstStyle/>
                        <a:p>
                          <a:pPr algn="ctr"/>
                          <a:r>
                            <a:rPr lang="en-US" altLang="zh-CN" sz="1800" b="1" dirty="0" smtClean="0"/>
                            <a:t>Medium</a:t>
                          </a:r>
                          <a:endParaRPr lang="zh-CN" altLang="en-US" dirty="0"/>
                        </a:p>
                      </a:txBody>
                      <a:tcPr anchor="ctr"/>
                    </a:tc>
                    <a:tc>
                      <a:txBody>
                        <a:bodyPr/>
                        <a:lstStyle/>
                        <a:p>
                          <a:pPr algn="ctr"/>
                          <a:r>
                            <a:rPr lang="en-US" sz="1600" b="1" dirty="0" smtClean="0"/>
                            <a:t>Fast(</a:t>
                          </a:r>
                          <a:r>
                            <a:rPr lang="en-US" sz="1600" b="1" dirty="0" smtClean="0">
                              <a:solidFill>
                                <a:schemeClr val="accent2"/>
                              </a:solidFill>
                            </a:rPr>
                            <a:t>15ns</a:t>
                          </a:r>
                          <a:r>
                            <a:rPr lang="en-US" sz="1600" b="1" dirty="0" smtClean="0"/>
                            <a:t>)</a:t>
                          </a:r>
                          <a:endParaRPr lang="en-US" sz="1600" b="1" dirty="0">
                            <a:latin typeface="Arial" panose="020B0604020202020204" pitchFamily="34" charset="0"/>
                            <a:cs typeface="Arial" panose="020B0604020202020204" pitchFamily="34" charset="0"/>
                          </a:endParaRPr>
                        </a:p>
                      </a:txBody>
                      <a:tcPr anchor="ctr"/>
                    </a:tc>
                    <a:tc>
                      <a:txBody>
                        <a:bodyPr/>
                        <a:lstStyle/>
                        <a:p>
                          <a:pPr algn="ctr"/>
                          <a:r>
                            <a:rPr lang="en-US" sz="1600" b="1" dirty="0" smtClean="0"/>
                            <a:t>Medium(0.1)</a:t>
                          </a:r>
                          <a:endParaRPr lang="en-US" sz="1600" b="1" dirty="0">
                            <a:latin typeface="Arial" panose="020B0604020202020204" pitchFamily="34" charset="0"/>
                            <a:cs typeface="Arial" panose="020B0604020202020204" pitchFamily="34" charset="0"/>
                          </a:endParaRPr>
                        </a:p>
                      </a:txBody>
                      <a:tcPr anchor="ctr"/>
                    </a:tc>
                    <a:tc>
                      <a:txBody>
                        <a:bodyPr/>
                        <a:lstStyle/>
                        <a:p>
                          <a:pPr algn="ctr"/>
                          <a:r>
                            <a:rPr lang="en-US" sz="1600" b="1" dirty="0" smtClean="0"/>
                            <a:t>High</a:t>
                          </a:r>
                        </a:p>
                        <a:p>
                          <a:pPr algn="ctr"/>
                          <a:r>
                            <a:rPr lang="en-US" sz="1600" b="1" dirty="0" smtClean="0">
                              <a:latin typeface="Arial" panose="020B0604020202020204" pitchFamily="34" charset="0"/>
                              <a:cs typeface="Arial" panose="020B0604020202020204" pitchFamily="34" charset="0"/>
                            </a:rPr>
                            <a:t>(1.3)</a:t>
                          </a:r>
                          <a:endParaRPr lang="en-US" sz="1600" b="1" dirty="0">
                            <a:latin typeface="Arial" panose="020B0604020202020204" pitchFamily="34" charset="0"/>
                            <a:cs typeface="Arial" panose="020B0604020202020204" pitchFamily="34" charset="0"/>
                          </a:endParaRPr>
                        </a:p>
                      </a:txBody>
                      <a:tcPr anchor="ctr"/>
                    </a:tc>
                    <a:tc>
                      <a:txBody>
                        <a:bodyPr/>
                        <a:lstStyle/>
                        <a:p>
                          <a:pPr algn="ctr"/>
                          <a:r>
                            <a:rPr lang="en-US" sz="1600" b="1" dirty="0" smtClean="0"/>
                            <a:t>unlimited</a:t>
                          </a:r>
                          <a:endParaRPr lang="en-US" sz="1600" b="1" dirty="0">
                            <a:latin typeface="Arial" panose="020B0604020202020204" pitchFamily="34" charset="0"/>
                            <a:cs typeface="Arial" panose="020B0604020202020204" pitchFamily="34" charset="0"/>
                          </a:endParaRPr>
                        </a:p>
                      </a:txBody>
                      <a:tcPr anchor="ctr"/>
                    </a:tc>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3873737649"/>
                  </p:ext>
                </p:extLst>
              </p:nvPr>
            </p:nvGraphicFramePr>
            <p:xfrm>
              <a:off x="220715" y="1554656"/>
              <a:ext cx="8702569" cy="4084585"/>
            </p:xfrm>
            <a:graphic>
              <a:graphicData uri="http://schemas.openxmlformats.org/drawingml/2006/table">
                <a:tbl>
                  <a:tblPr firstRow="1" bandRow="1">
                    <a:tableStyleId>{5C22544A-7EE6-4342-B048-85BDC9FD1C3A}</a:tableStyleId>
                  </a:tblPr>
                  <a:tblGrid>
                    <a:gridCol w="1040526"/>
                    <a:gridCol w="1008993"/>
                    <a:gridCol w="1545021"/>
                    <a:gridCol w="1546243"/>
                    <a:gridCol w="1075338"/>
                    <a:gridCol w="1162143"/>
                    <a:gridCol w="1324305"/>
                  </a:tblGrid>
                  <a:tr h="1425027">
                    <a:tc>
                      <a:txBody>
                        <a:bodyPr/>
                        <a:lstStyle/>
                        <a:p>
                          <a:pPr algn="ct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Non-</a:t>
                          </a:r>
                          <a:r>
                            <a:rPr lang="en-US" altLang="zh-CN" sz="1800" baseline="0" dirty="0" smtClean="0"/>
                            <a:t> </a:t>
                          </a:r>
                          <a:r>
                            <a:rPr lang="en-US" altLang="zh-CN" sz="1800" dirty="0" smtClean="0"/>
                            <a:t>Volatile</a:t>
                          </a:r>
                          <a:endParaRPr lang="en-US" altLang="zh-CN" sz="1800" dirty="0" smtClean="0">
                            <a:solidFill>
                              <a:schemeClr val="tx1"/>
                            </a:solidFill>
                            <a:latin typeface="Arial" panose="020B0604020202020204" pitchFamily="34" charset="0"/>
                            <a:cs typeface="Arial" panose="020B0604020202020204" pitchFamily="34" charset="0"/>
                          </a:endParaRPr>
                        </a:p>
                        <a:p>
                          <a:pPr algn="ctr"/>
                          <a:endParaRPr lang="zh-CN" altLang="en-US" dirty="0"/>
                        </a:p>
                      </a:txBody>
                      <a:tcPr anchor="ctr"/>
                    </a:tc>
                    <a:tc>
                      <a:txBody>
                        <a:bodyPr/>
                        <a:lstStyle/>
                        <a:p>
                          <a:pPr algn="ctr"/>
                          <a:r>
                            <a:rPr lang="en-US" altLang="zh-CN" sz="1800" dirty="0" smtClean="0"/>
                            <a:t>Density</a:t>
                          </a:r>
                          <a:endParaRPr lang="zh-CN" altLang="en-US" dirty="0"/>
                        </a:p>
                      </a:txBody>
                      <a:tcPr anchor="ctr"/>
                    </a:tc>
                    <a:tc>
                      <a:txBody>
                        <a:bodyPr/>
                        <a:lstStyle/>
                        <a:p>
                          <a:pPr algn="ctr"/>
                          <a:r>
                            <a:rPr lang="en-US" altLang="zh-CN" sz="1800" dirty="0" smtClean="0"/>
                            <a:t>Speed</a:t>
                          </a:r>
                        </a:p>
                        <a:p>
                          <a:pPr algn="ctr"/>
                          <a:r>
                            <a:rPr lang="en-US" altLang="zh-CN" sz="1800" dirty="0" smtClean="0"/>
                            <a:t>(Latency)</a:t>
                          </a:r>
                          <a:endParaRPr lang="zh-CN" altLang="en-US" dirty="0"/>
                        </a:p>
                      </a:txBody>
                      <a:tcPr anchor="ctr"/>
                    </a:tc>
                    <a:tc>
                      <a:txBody>
                        <a:bodyPr/>
                        <a:lstStyle/>
                        <a:p>
                          <a:pPr algn="ctr"/>
                          <a:r>
                            <a:rPr lang="en-US" altLang="zh-CN" sz="1800" dirty="0" smtClean="0"/>
                            <a:t>Dynamic</a:t>
                          </a:r>
                          <a:endParaRPr lang="en-US" altLang="zh-CN" sz="1800" baseline="0" dirty="0" smtClean="0"/>
                        </a:p>
                        <a:p>
                          <a:pPr algn="ctr"/>
                          <a:r>
                            <a:rPr lang="en-US" altLang="zh-CN" sz="1800" baseline="0" dirty="0" smtClean="0"/>
                            <a:t>Power</a:t>
                          </a:r>
                        </a:p>
                        <a:p>
                          <a:pPr algn="ctr"/>
                          <a:r>
                            <a:rPr lang="en-US" altLang="zh-CN" sz="1800" baseline="0" dirty="0" smtClean="0"/>
                            <a:t>(</a:t>
                          </a:r>
                          <a:r>
                            <a:rPr lang="en-US" altLang="zh-CN" sz="1800" baseline="0" dirty="0" err="1" smtClean="0"/>
                            <a:t>nj</a:t>
                          </a:r>
                          <a:r>
                            <a:rPr lang="en-US" altLang="zh-CN" sz="1800" baseline="0" dirty="0" smtClean="0"/>
                            <a:t>/b)</a:t>
                          </a:r>
                          <a:endParaRPr lang="en-US" altLang="zh-CN" sz="1800" dirty="0" smtClean="0">
                            <a:solidFill>
                              <a:schemeClr val="tx1"/>
                            </a:solidFill>
                            <a:latin typeface="Arial" panose="020B0604020202020204" pitchFamily="34" charset="0"/>
                            <a:cs typeface="Arial" panose="020B0604020202020204" pitchFamily="34" charset="0"/>
                          </a:endParaRPr>
                        </a:p>
                        <a:p>
                          <a:pPr algn="ctr"/>
                          <a:endParaRPr lang="zh-CN" altLang="en-US" dirty="0"/>
                        </a:p>
                      </a:txBody>
                      <a:tcPr anchor="ctr"/>
                    </a:tc>
                    <a:tc>
                      <a:txBody>
                        <a:bodyPr/>
                        <a:lstStyle/>
                        <a:p>
                          <a:pPr algn="ctr"/>
                          <a:r>
                            <a:rPr lang="en-US" altLang="zh-CN" sz="1800" dirty="0" smtClean="0"/>
                            <a:t>Leakage Power</a:t>
                          </a:r>
                        </a:p>
                        <a:p>
                          <a:pPr algn="ctr"/>
                          <a:r>
                            <a:rPr lang="en-US" altLang="zh-CN" sz="1800" dirty="0" smtClean="0"/>
                            <a:t>(W/GB)</a:t>
                          </a:r>
                          <a:endParaRPr lang="en-US" altLang="zh-CN" sz="1800" dirty="0" smtClean="0">
                            <a:solidFill>
                              <a:schemeClr val="tx1"/>
                            </a:solidFill>
                            <a:latin typeface="Arial" panose="020B0604020202020204" pitchFamily="34" charset="0"/>
                            <a:cs typeface="Arial" panose="020B0604020202020204" pitchFamily="34" charset="0"/>
                          </a:endParaRPr>
                        </a:p>
                        <a:p>
                          <a:pPr algn="ctr"/>
                          <a:endParaRPr lang="zh-CN" altLang="en-US" dirty="0"/>
                        </a:p>
                      </a:txBody>
                      <a:tcPr anchor="ctr"/>
                    </a:tc>
                    <a:tc>
                      <a:txBody>
                        <a:bodyPr/>
                        <a:lstStyle/>
                        <a:p>
                          <a:pPr algn="ctr"/>
                          <a:r>
                            <a:rPr lang="en-US" altLang="zh-CN" sz="1800" dirty="0" smtClean="0"/>
                            <a:t>Write </a:t>
                          </a:r>
                        </a:p>
                        <a:p>
                          <a:pPr algn="ctr"/>
                          <a:r>
                            <a:rPr lang="en-US" altLang="zh-CN" sz="1800" dirty="0" smtClean="0"/>
                            <a:t>Endurance</a:t>
                          </a:r>
                          <a:endParaRPr lang="en-US" altLang="zh-CN" sz="1800" dirty="0" smtClean="0">
                            <a:solidFill>
                              <a:schemeClr val="tx1"/>
                            </a:solidFill>
                            <a:latin typeface="Arial" panose="020B0604020202020204" pitchFamily="34" charset="0"/>
                            <a:cs typeface="Arial" panose="020B0604020202020204" pitchFamily="34" charset="0"/>
                          </a:endParaRPr>
                        </a:p>
                        <a:p>
                          <a:pPr algn="ctr"/>
                          <a:endParaRPr lang="zh-CN" altLang="en-US" dirty="0"/>
                        </a:p>
                      </a:txBody>
                      <a:tcPr anchor="ctr"/>
                    </a:tc>
                  </a:tr>
                  <a:tr h="132977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t>PCM</a:t>
                          </a:r>
                          <a:endParaRPr lang="en-US" altLang="zh-CN" sz="1800" b="1" dirty="0" smtClean="0">
                            <a:latin typeface="Arial" panose="020B0604020202020204" pitchFamily="34" charset="0"/>
                            <a:cs typeface="Arial" panose="020B0604020202020204" pitchFamily="34" charset="0"/>
                          </a:endParaRPr>
                        </a:p>
                        <a:p>
                          <a:pPr algn="ctr"/>
                          <a:endParaRPr lang="zh-CN" altLang="en-US" b="1" dirty="0"/>
                        </a:p>
                      </a:txBody>
                      <a:tcPr anchor="ctr"/>
                    </a:tc>
                    <a:tc>
                      <a:txBody>
                        <a:bodyPr/>
                        <a:lstStyle/>
                        <a:p>
                          <a:pPr algn="ctr"/>
                          <a:r>
                            <a:rPr lang="en-US" altLang="zh-CN" dirty="0" smtClean="0"/>
                            <a:t>Yes</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t>Very High</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latin typeface="Arial" panose="020B0604020202020204" pitchFamily="34" charset="0"/>
                              <a:cs typeface="Arial" panose="020B0604020202020204" pitchFamily="34" charset="0"/>
                            </a:rPr>
                            <a:t>(4X DRAM)</a:t>
                          </a:r>
                          <a:endParaRPr lang="zh-CN" altLang="en-US" dirty="0"/>
                        </a:p>
                      </a:txBody>
                      <a:tcPr anchor="ctr"/>
                    </a:tc>
                    <a:tc>
                      <a:txBody>
                        <a:bodyPr/>
                        <a:lstStyle/>
                        <a:p>
                          <a:pPr algn="ctr"/>
                          <a:r>
                            <a:rPr lang="en-US" altLang="zh-CN" sz="1600" b="1" dirty="0" smtClean="0"/>
                            <a:t>Fast Read</a:t>
                          </a:r>
                          <a:r>
                            <a:rPr lang="en-US" altLang="zh-CN" sz="1600" b="1" dirty="0" smtClean="0">
                              <a:solidFill>
                                <a:schemeClr val="tx1"/>
                              </a:solidFill>
                            </a:rPr>
                            <a:t>(</a:t>
                          </a:r>
                          <a:r>
                            <a:rPr lang="en-US" altLang="zh-CN" sz="1600" b="1" dirty="0" smtClean="0">
                              <a:solidFill>
                                <a:schemeClr val="accent2"/>
                              </a:solidFill>
                            </a:rPr>
                            <a:t>20ns</a:t>
                          </a:r>
                          <a:r>
                            <a:rPr lang="en-US" altLang="zh-CN" sz="1600" b="1" dirty="0" smtClean="0"/>
                            <a:t>)</a:t>
                          </a:r>
                        </a:p>
                        <a:p>
                          <a:pPr algn="ctr"/>
                          <a:endParaRPr lang="en-US" altLang="zh-CN" sz="1600" b="1" dirty="0" smtClean="0"/>
                        </a:p>
                        <a:p>
                          <a:pPr algn="ctr"/>
                          <a:r>
                            <a:rPr lang="en-US" altLang="zh-CN" sz="1600" b="1" dirty="0" smtClean="0"/>
                            <a:t>Slow Write(</a:t>
                          </a:r>
                          <a:r>
                            <a:rPr lang="en-US" altLang="zh-CN" sz="1600" b="1" dirty="0" smtClean="0">
                              <a:solidFill>
                                <a:schemeClr val="accent2"/>
                              </a:solidFill>
                            </a:rPr>
                            <a:t>150ns</a:t>
                          </a:r>
                          <a:r>
                            <a:rPr lang="en-US" altLang="zh-CN" sz="1600" b="1" dirty="0" smtClean="0"/>
                            <a:t>)</a:t>
                          </a:r>
                          <a:endParaRPr lang="en-US" altLang="zh-CN" sz="1600" b="1" dirty="0" smtClean="0">
                            <a:latin typeface="Arial" panose="020B0604020202020204" pitchFamily="34" charset="0"/>
                            <a:cs typeface="Arial" panose="020B0604020202020204" pitchFamily="34" charset="0"/>
                          </a:endParaRPr>
                        </a:p>
                      </a:txBody>
                      <a:tcPr anchor="ctr"/>
                    </a:tc>
                    <a:tc>
                      <a:txBody>
                        <a:bodyPr/>
                        <a:lstStyle/>
                        <a:p>
                          <a:pPr algn="ctr"/>
                          <a:r>
                            <a:rPr lang="en-US" altLang="zh-CN" sz="1600" b="1" dirty="0" smtClean="0"/>
                            <a:t>Low Read(0.2)</a:t>
                          </a:r>
                        </a:p>
                        <a:p>
                          <a:pPr algn="ctr"/>
                          <a:endParaRPr lang="en-US" altLang="zh-CN" sz="1600" b="1" dirty="0" smtClean="0"/>
                        </a:p>
                        <a:p>
                          <a:pPr algn="ctr"/>
                          <a:r>
                            <a:rPr lang="en-US" altLang="zh-CN" sz="1600" b="1" dirty="0" smtClean="0"/>
                            <a:t>High Write(1.0)</a:t>
                          </a:r>
                          <a:endParaRPr lang="en-US" altLang="zh-CN" sz="1600" b="1" dirty="0" smtClean="0">
                            <a:latin typeface="Arial" panose="020B0604020202020204" pitchFamily="34" charset="0"/>
                            <a:cs typeface="Arial" panose="020B0604020202020204" pitchFamily="34" charset="0"/>
                          </a:endParaRPr>
                        </a:p>
                      </a:txBody>
                      <a:tcPr anchor="ctr"/>
                    </a:tc>
                    <a:tc>
                      <a:txBody>
                        <a:bodyPr/>
                        <a:lstStyle/>
                        <a:p>
                          <a:pPr algn="ctr"/>
                          <a:r>
                            <a:rPr lang="en-US" altLang="zh-CN" sz="1600" b="1" dirty="0" smtClean="0"/>
                            <a:t>Low</a:t>
                          </a:r>
                        </a:p>
                        <a:p>
                          <a:pPr algn="ctr"/>
                          <a:r>
                            <a:rPr lang="en-US" altLang="zh-CN" sz="1600" b="1" dirty="0" smtClean="0">
                              <a:latin typeface="Arial" panose="020B0604020202020204" pitchFamily="34" charset="0"/>
                              <a:cs typeface="Arial" panose="020B0604020202020204" pitchFamily="34" charset="0"/>
                            </a:rPr>
                            <a:t>(0.05)</a:t>
                          </a:r>
                          <a:endParaRPr lang="en-US" altLang="zh-CN" sz="1600" b="1" dirty="0">
                            <a:latin typeface="Arial" panose="020B0604020202020204" pitchFamily="34" charset="0"/>
                            <a:cs typeface="Arial" panose="020B0604020202020204" pitchFamily="34" charset="0"/>
                          </a:endParaRPr>
                        </a:p>
                      </a:txBody>
                      <a:tcPr anchor="ctr"/>
                    </a:tc>
                    <a:tc>
                      <a:txBody>
                        <a:bodyPr/>
                        <a:lstStyle/>
                        <a:p>
                          <a:endParaRPr lang="zh-CN"/>
                        </a:p>
                      </a:txBody>
                      <a:tcPr anchor="ctr">
                        <a:blipFill rotWithShape="1">
                          <a:blip r:embed="rId3"/>
                          <a:stretch>
                            <a:fillRect l="-558065" t="-107339" b="-100459"/>
                          </a:stretch>
                        </a:blipFill>
                      </a:tcPr>
                    </a:tc>
                  </a:tr>
                  <a:tr h="1329779">
                    <a:tc>
                      <a:txBody>
                        <a:bodyPr/>
                        <a:lstStyle/>
                        <a:p>
                          <a:pPr algn="ctr"/>
                          <a:r>
                            <a:rPr lang="en-US" altLang="zh-CN" sz="1800" b="1" dirty="0" smtClean="0"/>
                            <a:t>DRAM</a:t>
                          </a:r>
                          <a:endParaRPr lang="zh-CN" altLang="en-US" b="1" dirty="0"/>
                        </a:p>
                      </a:txBody>
                      <a:tcPr anchor="ctr"/>
                    </a:tc>
                    <a:tc>
                      <a:txBody>
                        <a:bodyPr/>
                        <a:lstStyle/>
                        <a:p>
                          <a:pPr algn="ctr"/>
                          <a:r>
                            <a:rPr lang="en-US" altLang="zh-CN" dirty="0" smtClean="0"/>
                            <a:t>No</a:t>
                          </a:r>
                          <a:endParaRPr lang="zh-CN" altLang="en-US" dirty="0"/>
                        </a:p>
                      </a:txBody>
                      <a:tcPr anchor="ctr"/>
                    </a:tc>
                    <a:tc>
                      <a:txBody>
                        <a:bodyPr/>
                        <a:lstStyle/>
                        <a:p>
                          <a:pPr algn="ctr"/>
                          <a:r>
                            <a:rPr lang="en-US" altLang="zh-CN" sz="1800" b="1" dirty="0" smtClean="0"/>
                            <a:t>Medium</a:t>
                          </a:r>
                          <a:endParaRPr lang="zh-CN" altLang="en-US" dirty="0"/>
                        </a:p>
                      </a:txBody>
                      <a:tcPr anchor="ctr"/>
                    </a:tc>
                    <a:tc>
                      <a:txBody>
                        <a:bodyPr/>
                        <a:lstStyle/>
                        <a:p>
                          <a:pPr algn="ctr"/>
                          <a:r>
                            <a:rPr lang="en-US" sz="1600" b="1" dirty="0" smtClean="0"/>
                            <a:t>Fast(</a:t>
                          </a:r>
                          <a:r>
                            <a:rPr lang="en-US" sz="1600" b="1" dirty="0" smtClean="0">
                              <a:solidFill>
                                <a:schemeClr val="accent2"/>
                              </a:solidFill>
                            </a:rPr>
                            <a:t>15ns</a:t>
                          </a:r>
                          <a:r>
                            <a:rPr lang="en-US" sz="1600" b="1" dirty="0" smtClean="0"/>
                            <a:t>)</a:t>
                          </a:r>
                          <a:endParaRPr lang="en-US" sz="1600" b="1" dirty="0">
                            <a:latin typeface="Arial" panose="020B0604020202020204" pitchFamily="34" charset="0"/>
                            <a:cs typeface="Arial" panose="020B0604020202020204" pitchFamily="34" charset="0"/>
                          </a:endParaRPr>
                        </a:p>
                      </a:txBody>
                      <a:tcPr anchor="ctr"/>
                    </a:tc>
                    <a:tc>
                      <a:txBody>
                        <a:bodyPr/>
                        <a:lstStyle/>
                        <a:p>
                          <a:pPr algn="ctr"/>
                          <a:r>
                            <a:rPr lang="en-US" sz="1600" b="1" dirty="0" smtClean="0"/>
                            <a:t>Medium(0.1)</a:t>
                          </a:r>
                          <a:endParaRPr lang="en-US" sz="1600" b="1" dirty="0">
                            <a:latin typeface="Arial" panose="020B0604020202020204" pitchFamily="34" charset="0"/>
                            <a:cs typeface="Arial" panose="020B0604020202020204" pitchFamily="34" charset="0"/>
                          </a:endParaRPr>
                        </a:p>
                      </a:txBody>
                      <a:tcPr anchor="ctr"/>
                    </a:tc>
                    <a:tc>
                      <a:txBody>
                        <a:bodyPr/>
                        <a:lstStyle/>
                        <a:p>
                          <a:pPr algn="ctr"/>
                          <a:r>
                            <a:rPr lang="en-US" sz="1600" b="1" dirty="0" smtClean="0"/>
                            <a:t>High</a:t>
                          </a:r>
                        </a:p>
                        <a:p>
                          <a:pPr algn="ctr"/>
                          <a:r>
                            <a:rPr lang="en-US" sz="1600" b="1" dirty="0" smtClean="0">
                              <a:latin typeface="Arial" panose="020B0604020202020204" pitchFamily="34" charset="0"/>
                              <a:cs typeface="Arial" panose="020B0604020202020204" pitchFamily="34" charset="0"/>
                            </a:rPr>
                            <a:t>(1.3)</a:t>
                          </a:r>
                          <a:endParaRPr lang="en-US" sz="1600" b="1" dirty="0">
                            <a:latin typeface="Arial" panose="020B0604020202020204" pitchFamily="34" charset="0"/>
                            <a:cs typeface="Arial" panose="020B0604020202020204" pitchFamily="34" charset="0"/>
                          </a:endParaRPr>
                        </a:p>
                      </a:txBody>
                      <a:tcPr anchor="ctr"/>
                    </a:tc>
                    <a:tc>
                      <a:txBody>
                        <a:bodyPr/>
                        <a:lstStyle/>
                        <a:p>
                          <a:pPr algn="ctr"/>
                          <a:r>
                            <a:rPr lang="en-US" sz="1600" b="1" dirty="0" smtClean="0"/>
                            <a:t>unlimited</a:t>
                          </a:r>
                          <a:endParaRPr lang="en-US" sz="1600" b="1" dirty="0">
                            <a:latin typeface="Arial" panose="020B0604020202020204" pitchFamily="34" charset="0"/>
                            <a:cs typeface="Arial" panose="020B0604020202020204" pitchFamily="34" charset="0"/>
                          </a:endParaRPr>
                        </a:p>
                      </a:txBody>
                      <a:tcPr anchor="ctr"/>
                    </a:tc>
                  </a:tr>
                </a:tbl>
              </a:graphicData>
            </a:graphic>
          </p:graphicFrame>
        </mc:Fallback>
      </mc:AlternateContent>
      <p:sp>
        <p:nvSpPr>
          <p:cNvPr id="5" name="矩形 4"/>
          <p:cNvSpPr/>
          <p:nvPr/>
        </p:nvSpPr>
        <p:spPr>
          <a:xfrm>
            <a:off x="2427890" y="3641836"/>
            <a:ext cx="1213944" cy="315310"/>
          </a:xfrm>
          <a:prstGeom prst="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873061" y="3829074"/>
            <a:ext cx="1345324" cy="536030"/>
          </a:xfrm>
          <a:prstGeom prst="rect">
            <a:avLst/>
          </a:prstGeom>
          <a:noFill/>
          <a:ln w="3810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521785" y="3655589"/>
            <a:ext cx="966835" cy="349475"/>
          </a:xfrm>
          <a:prstGeom prst="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761888" y="3456623"/>
            <a:ext cx="966835" cy="349475"/>
          </a:xfrm>
          <a:prstGeom prst="rect">
            <a:avLst/>
          </a:prstGeom>
          <a:noFill/>
          <a:ln w="3810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412827" y="3760118"/>
            <a:ext cx="972208" cy="536030"/>
          </a:xfrm>
          <a:prstGeom prst="rect">
            <a:avLst/>
          </a:prstGeom>
          <a:noFill/>
          <a:ln w="3810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0356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测试方法</a:t>
            </a:r>
            <a:r>
              <a:rPr lang="en-US" altLang="zh-CN" dirty="0" smtClean="0"/>
              <a:t>-</a:t>
            </a:r>
            <a:r>
              <a:rPr lang="zh-CN" altLang="en-US" sz="2400" dirty="0" smtClean="0"/>
              <a:t>万用表</a:t>
            </a:r>
            <a:endParaRPr lang="zh-CN" altLang="en-US" sz="2400"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036089061"/>
              </p:ext>
            </p:extLst>
          </p:nvPr>
        </p:nvGraphicFramePr>
        <p:xfrm>
          <a:off x="773329" y="1248229"/>
          <a:ext cx="7597341" cy="3483428"/>
        </p:xfrm>
        <a:graphic>
          <a:graphicData uri="http://schemas.openxmlformats.org/presentationml/2006/ole">
            <mc:AlternateContent xmlns:mc="http://schemas.openxmlformats.org/markup-compatibility/2006">
              <mc:Choice xmlns:v="urn:schemas-microsoft-com:vml" Requires="v">
                <p:oleObj spid="_x0000_s9225" name="Visio" r:id="rId3" imgW="7100190" imgH="2877179" progId="Visio.Drawing.11">
                  <p:embed/>
                </p:oleObj>
              </mc:Choice>
              <mc:Fallback>
                <p:oleObj name="Visio" r:id="rId3" imgW="7100190" imgH="287717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329" y="1248229"/>
                        <a:ext cx="7597341" cy="3483428"/>
                      </a:xfrm>
                      <a:prstGeom prst="rect">
                        <a:avLst/>
                      </a:prstGeom>
                      <a:noFill/>
                    </p:spPr>
                  </p:pic>
                </p:oleObj>
              </mc:Fallback>
            </mc:AlternateContent>
          </a:graphicData>
        </a:graphic>
      </p:graphicFrame>
      <p:sp>
        <p:nvSpPr>
          <p:cNvPr id="6" name="矩形 5"/>
          <p:cNvSpPr/>
          <p:nvPr/>
        </p:nvSpPr>
        <p:spPr>
          <a:xfrm>
            <a:off x="2793286" y="5145705"/>
            <a:ext cx="3312125" cy="461665"/>
          </a:xfrm>
          <a:prstGeom prst="rect">
            <a:avLst/>
          </a:prstGeom>
        </p:spPr>
        <p:txBody>
          <a:bodyPr wrap="none">
            <a:spAutoFit/>
          </a:bodyPr>
          <a:lstStyle/>
          <a:p>
            <a:r>
              <a:rPr lang="zh-CN" altLang="zh-CN" sz="2400" b="1" dirty="0">
                <a:solidFill>
                  <a:schemeClr val="accent6"/>
                </a:solidFill>
              </a:rPr>
              <a:t>功率</a:t>
            </a:r>
            <a:r>
              <a:rPr lang="en-US" altLang="zh-CN" sz="2400" b="1" dirty="0">
                <a:solidFill>
                  <a:schemeClr val="accent6"/>
                </a:solidFill>
              </a:rPr>
              <a:t>P</a:t>
            </a:r>
            <a:r>
              <a:rPr lang="en-US" altLang="zh-CN" sz="2400" b="1" baseline="-25000" dirty="0">
                <a:solidFill>
                  <a:schemeClr val="accent6"/>
                </a:solidFill>
              </a:rPr>
              <a:t>all</a:t>
            </a:r>
            <a:r>
              <a:rPr lang="en-US" altLang="zh-CN" sz="2400" b="1" dirty="0">
                <a:solidFill>
                  <a:schemeClr val="accent6"/>
                </a:solidFill>
              </a:rPr>
              <a:t>=</a:t>
            </a:r>
            <a:r>
              <a:rPr lang="zh-CN" altLang="zh-CN" sz="2400" b="1" dirty="0">
                <a:solidFill>
                  <a:schemeClr val="accent6"/>
                </a:solidFill>
              </a:rPr>
              <a:t>电压</a:t>
            </a:r>
            <a:r>
              <a:rPr lang="en-US" altLang="zh-CN" sz="2400" b="1" dirty="0">
                <a:solidFill>
                  <a:schemeClr val="accent6"/>
                </a:solidFill>
              </a:rPr>
              <a:t>U*</a:t>
            </a:r>
            <a:r>
              <a:rPr lang="zh-CN" altLang="zh-CN" sz="2400" b="1" dirty="0">
                <a:solidFill>
                  <a:schemeClr val="accent6"/>
                </a:solidFill>
              </a:rPr>
              <a:t>电流</a:t>
            </a:r>
            <a:r>
              <a:rPr lang="en-US" altLang="zh-CN" sz="2400" b="1" dirty="0" err="1">
                <a:solidFill>
                  <a:schemeClr val="accent6"/>
                </a:solidFill>
              </a:rPr>
              <a:t>I</a:t>
            </a:r>
            <a:r>
              <a:rPr lang="en-US" altLang="zh-CN" sz="2400" b="1" baseline="-25000" dirty="0" err="1">
                <a:solidFill>
                  <a:schemeClr val="accent6"/>
                </a:solidFill>
              </a:rPr>
              <a:t>all</a:t>
            </a:r>
            <a:endParaRPr lang="zh-CN" altLang="en-US" sz="2400" b="1" dirty="0">
              <a:solidFill>
                <a:schemeClr val="accent6"/>
              </a:solidFill>
            </a:endParaRPr>
          </a:p>
        </p:txBody>
      </p:sp>
      <p:sp>
        <p:nvSpPr>
          <p:cNvPr id="7" name="矩形 6"/>
          <p:cNvSpPr/>
          <p:nvPr/>
        </p:nvSpPr>
        <p:spPr>
          <a:xfrm>
            <a:off x="2126342" y="5916803"/>
            <a:ext cx="6408057" cy="461665"/>
          </a:xfrm>
          <a:prstGeom prst="rect">
            <a:avLst/>
          </a:prstGeom>
        </p:spPr>
        <p:txBody>
          <a:bodyPr wrap="square">
            <a:spAutoFit/>
          </a:bodyPr>
          <a:lstStyle/>
          <a:p>
            <a:r>
              <a:rPr lang="en-US" altLang="zh-CN" sz="2400" b="1" dirty="0">
                <a:solidFill>
                  <a:schemeClr val="accent6"/>
                </a:solidFill>
              </a:rPr>
              <a:t>P</a:t>
            </a:r>
            <a:r>
              <a:rPr lang="en-US" altLang="zh-CN" sz="2400" b="1" baseline="-25000" dirty="0">
                <a:solidFill>
                  <a:schemeClr val="accent6"/>
                </a:solidFill>
              </a:rPr>
              <a:t>MRAM</a:t>
            </a:r>
            <a:r>
              <a:rPr lang="en-US" altLang="zh-CN" sz="2400" b="1" dirty="0">
                <a:solidFill>
                  <a:schemeClr val="accent6"/>
                </a:solidFill>
              </a:rPr>
              <a:t>=P</a:t>
            </a:r>
            <a:r>
              <a:rPr lang="en-US" altLang="zh-CN" sz="2400" b="1" baseline="-25000" dirty="0">
                <a:solidFill>
                  <a:schemeClr val="accent6"/>
                </a:solidFill>
              </a:rPr>
              <a:t>all</a:t>
            </a:r>
            <a:r>
              <a:rPr lang="en-US" altLang="zh-CN" sz="2400" b="1" dirty="0">
                <a:solidFill>
                  <a:schemeClr val="accent6"/>
                </a:solidFill>
              </a:rPr>
              <a:t>- N *P</a:t>
            </a:r>
            <a:r>
              <a:rPr lang="en-US" altLang="zh-CN" sz="2400" b="1" baseline="-25000" dirty="0">
                <a:solidFill>
                  <a:schemeClr val="accent6"/>
                </a:solidFill>
              </a:rPr>
              <a:t>FPGA	</a:t>
            </a:r>
            <a:r>
              <a:rPr lang="en-US" altLang="zh-CN" sz="2400" b="1" dirty="0" smtClean="0">
                <a:solidFill>
                  <a:schemeClr val="accent6"/>
                </a:solidFill>
              </a:rPr>
              <a:t>N</a:t>
            </a:r>
            <a:r>
              <a:rPr lang="zh-CN" altLang="zh-CN" sz="2400" b="1" dirty="0">
                <a:solidFill>
                  <a:schemeClr val="accent6"/>
                </a:solidFill>
              </a:rPr>
              <a:t>为子板</a:t>
            </a:r>
            <a:r>
              <a:rPr lang="zh-CN" altLang="zh-CN" sz="2400" b="1" dirty="0" smtClean="0">
                <a:solidFill>
                  <a:schemeClr val="accent6"/>
                </a:solidFill>
              </a:rPr>
              <a:t>数量</a:t>
            </a:r>
            <a:endParaRPr lang="zh-CN" altLang="zh-CN" sz="2400" b="1" dirty="0">
              <a:solidFill>
                <a:schemeClr val="accent6"/>
              </a:solidFill>
            </a:endParaRPr>
          </a:p>
        </p:txBody>
      </p:sp>
    </p:spTree>
    <p:extLst>
      <p:ext uri="{BB962C8B-B14F-4D97-AF65-F5344CB8AC3E}">
        <p14:creationId xmlns:p14="http://schemas.microsoft.com/office/powerpoint/2010/main" val="3896527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a:xfrm>
            <a:off x="1117600" y="206375"/>
            <a:ext cx="7791450" cy="547688"/>
          </a:xfrm>
        </p:spPr>
        <p:txBody>
          <a:bodyPr/>
          <a:lstStyle/>
          <a:p>
            <a:r>
              <a:rPr lang="zh-CN" altLang="en-US" smtClean="0"/>
              <a:t>总体设计方案</a:t>
            </a:r>
          </a:p>
        </p:txBody>
      </p:sp>
      <p:pic>
        <p:nvPicPr>
          <p:cNvPr id="5123"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931" y="925745"/>
            <a:ext cx="8343900" cy="544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8005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a:xfrm>
            <a:off x="1117600" y="206375"/>
            <a:ext cx="7791450" cy="547688"/>
          </a:xfrm>
        </p:spPr>
        <p:txBody>
          <a:bodyPr/>
          <a:lstStyle/>
          <a:p>
            <a:r>
              <a:rPr lang="zh-CN" altLang="en-US" smtClean="0"/>
              <a:t>阵列设计</a:t>
            </a:r>
            <a:r>
              <a:rPr lang="en-US" altLang="zh-CN" smtClean="0"/>
              <a:t>--</a:t>
            </a:r>
            <a:r>
              <a:rPr lang="zh-CN" altLang="en-US" sz="2800" smtClean="0"/>
              <a:t>分级控制</a:t>
            </a:r>
          </a:p>
        </p:txBody>
      </p:sp>
      <p:pic>
        <p:nvPicPr>
          <p:cNvPr id="9219"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1176338"/>
            <a:ext cx="8847138"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3"/>
          <p:cNvSpPr txBox="1">
            <a:spLocks noChangeArrowheads="1"/>
          </p:cNvSpPr>
          <p:nvPr/>
        </p:nvSpPr>
        <p:spPr bwMode="auto">
          <a:xfrm>
            <a:off x="355600" y="5281613"/>
            <a:ext cx="8385175" cy="124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a:lnSpc>
                <a:spcPct val="150000"/>
              </a:lnSpc>
              <a:buClr>
                <a:schemeClr val="hlink"/>
              </a:buClr>
              <a:buSzPct val="110000"/>
              <a:buFont typeface="Wingdings" pitchFamily="2" charset="2"/>
              <a:buChar char="l"/>
            </a:pPr>
            <a:r>
              <a:rPr lang="zh-CN" altLang="en-US" sz="2400" b="1">
                <a:solidFill>
                  <a:srgbClr val="1A48A4"/>
                </a:solidFill>
                <a:latin typeface="Times New Roman" pitchFamily="18" charset="0"/>
              </a:rPr>
              <a:t>单级连接架构受引脚数目影响，无法实现高并行设计</a:t>
            </a:r>
            <a:endParaRPr lang="en-US" altLang="zh-CN" sz="2400" b="1">
              <a:solidFill>
                <a:srgbClr val="1A48A4"/>
              </a:solidFill>
              <a:latin typeface="Times New Roman" pitchFamily="18" charset="0"/>
            </a:endParaRPr>
          </a:p>
          <a:p>
            <a:pPr eaLnBrk="1">
              <a:lnSpc>
                <a:spcPct val="150000"/>
              </a:lnSpc>
              <a:buClr>
                <a:schemeClr val="hlink"/>
              </a:buClr>
              <a:buSzPct val="110000"/>
              <a:buFont typeface="Wingdings" pitchFamily="2" charset="2"/>
              <a:buChar char="l"/>
            </a:pPr>
            <a:r>
              <a:rPr lang="zh-CN" altLang="en-US" sz="2400" b="1">
                <a:solidFill>
                  <a:srgbClr val="1A48A4"/>
                </a:solidFill>
                <a:latin typeface="Times New Roman" pitchFamily="18" charset="0"/>
              </a:rPr>
              <a:t>多级连接架构可以有效的解决引脚瓶颈问题</a:t>
            </a:r>
            <a:endParaRPr lang="en-US" altLang="zh-CN" sz="2400" b="1">
              <a:solidFill>
                <a:srgbClr val="1A48A4"/>
              </a:solidFill>
              <a:latin typeface="Times New Roman" pitchFamily="18" charset="0"/>
            </a:endParaRPr>
          </a:p>
        </p:txBody>
      </p:sp>
    </p:spTree>
    <p:extLst>
      <p:ext uri="{BB962C8B-B14F-4D97-AF65-F5344CB8AC3E}">
        <p14:creationId xmlns:p14="http://schemas.microsoft.com/office/powerpoint/2010/main" val="1176017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1117600" y="206375"/>
            <a:ext cx="7791450" cy="547688"/>
          </a:xfrm>
        </p:spPr>
        <p:txBody>
          <a:bodyPr/>
          <a:lstStyle/>
          <a:p>
            <a:r>
              <a:rPr lang="zh-CN" altLang="en-US" smtClean="0"/>
              <a:t>阵列设计</a:t>
            </a:r>
            <a:r>
              <a:rPr lang="en-US" altLang="zh-CN" smtClean="0"/>
              <a:t>--</a:t>
            </a:r>
            <a:r>
              <a:rPr lang="zh-CN" altLang="en-US" sz="2800" smtClean="0"/>
              <a:t>分组设计</a:t>
            </a:r>
          </a:p>
        </p:txBody>
      </p:sp>
      <p:pic>
        <p:nvPicPr>
          <p:cNvPr id="10243"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7425" y="866324"/>
            <a:ext cx="6756400" cy="555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bwMode="auto">
          <a:xfrm>
            <a:off x="214313" y="1412875"/>
            <a:ext cx="2303462"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1" fontAlgn="base" hangingPunct="0">
              <a:lnSpc>
                <a:spcPct val="130000"/>
              </a:lnSpc>
              <a:spcBef>
                <a:spcPts val="0"/>
              </a:spcBef>
              <a:spcAft>
                <a:spcPct val="0"/>
              </a:spcAft>
              <a:buClr>
                <a:schemeClr val="hlink"/>
              </a:buClr>
              <a:buSzPct val="110000"/>
              <a:buFont typeface="Wingdings" pitchFamily="2" charset="2"/>
              <a:buChar char="l"/>
              <a:defRPr sz="2800" b="1">
                <a:solidFill>
                  <a:schemeClr val="hlink"/>
                </a:solidFill>
                <a:latin typeface="+mn-lt"/>
                <a:ea typeface="+mn-ea"/>
                <a:cs typeface="+mn-cs"/>
              </a:defRPr>
            </a:lvl1pPr>
            <a:lvl2pPr marL="742950" indent="-285750" algn="l" rtl="0" eaLnBrk="1" fontAlgn="base" hangingPunct="0">
              <a:lnSpc>
                <a:spcPct val="130000"/>
              </a:lnSpc>
              <a:spcBef>
                <a:spcPts val="0"/>
              </a:spcBef>
              <a:spcAft>
                <a:spcPct val="0"/>
              </a:spcAft>
              <a:buClr>
                <a:srgbClr val="800000"/>
              </a:buClr>
              <a:buFont typeface="Wingdings" pitchFamily="2" charset="2"/>
              <a:buChar char="Ø"/>
              <a:defRPr sz="2400" b="1">
                <a:solidFill>
                  <a:srgbClr val="000000"/>
                </a:solidFill>
                <a:latin typeface="+mn-lt"/>
                <a:ea typeface="楷体_GB2312" pitchFamily="49" charset="-122"/>
                <a:cs typeface="楷体_GB2312"/>
              </a:defRPr>
            </a:lvl2pPr>
            <a:lvl3pPr marL="1143000" indent="-228600" algn="l" rtl="0" eaLnBrk="1" fontAlgn="base" hangingPunct="0">
              <a:lnSpc>
                <a:spcPct val="130000"/>
              </a:lnSpc>
              <a:spcBef>
                <a:spcPts val="0"/>
              </a:spcBef>
              <a:spcAft>
                <a:spcPct val="0"/>
              </a:spcAft>
              <a:buClr>
                <a:srgbClr val="FF0000"/>
              </a:buClr>
              <a:buFont typeface="Wingdings" pitchFamily="2" charset="2"/>
              <a:buChar char="þ"/>
              <a:defRPr sz="2400" b="1">
                <a:solidFill>
                  <a:srgbClr val="A85400"/>
                </a:solidFill>
                <a:latin typeface="+mn-lt"/>
                <a:ea typeface="+mn-ea"/>
                <a:cs typeface="楷体_GB2312"/>
              </a:defRPr>
            </a:lvl3pPr>
            <a:lvl4pPr marL="1600200" indent="-228600" algn="l" rtl="0" eaLnBrk="1" fontAlgn="base" hangingPunct="0">
              <a:lnSpc>
                <a:spcPct val="130000"/>
              </a:lnSpc>
              <a:spcBef>
                <a:spcPts val="0"/>
              </a:spcBef>
              <a:spcAft>
                <a:spcPct val="0"/>
              </a:spcAft>
              <a:buBlip>
                <a:blip r:embed="rId4"/>
              </a:buBlip>
              <a:defRPr sz="1600" b="1">
                <a:solidFill>
                  <a:srgbClr val="800080"/>
                </a:solidFill>
                <a:latin typeface="+mn-lt"/>
                <a:ea typeface="楷体_GB2312" pitchFamily="49" charset="-122"/>
                <a:cs typeface="楷体_GB2312"/>
              </a:defRPr>
            </a:lvl4pPr>
            <a:lvl5pPr marL="2057400" indent="-228600" algn="l" rtl="0" eaLnBrk="1" fontAlgn="base" hangingPunct="0">
              <a:lnSpc>
                <a:spcPct val="130000"/>
              </a:lnSpc>
              <a:spcBef>
                <a:spcPts val="0"/>
              </a:spcBef>
              <a:spcAft>
                <a:spcPct val="0"/>
              </a:spcAft>
              <a:buChar char="»"/>
              <a:defRPr sz="1200" b="1">
                <a:solidFill>
                  <a:schemeClr val="tx1"/>
                </a:solidFill>
                <a:latin typeface="+mn-lt"/>
                <a:ea typeface="+mn-ea"/>
                <a:cs typeface="楷体_GB2312"/>
              </a:defRPr>
            </a:lvl5pPr>
            <a:lvl6pPr marL="2514600" indent="-228600" algn="l" rtl="0" fontAlgn="base">
              <a:spcBef>
                <a:spcPct val="20000"/>
              </a:spcBef>
              <a:spcAft>
                <a:spcPct val="0"/>
              </a:spcAft>
              <a:buChar char="»"/>
              <a:defRPr sz="1200">
                <a:solidFill>
                  <a:schemeClr val="tx1"/>
                </a:solidFill>
                <a:latin typeface="+mn-lt"/>
                <a:ea typeface="+mn-ea"/>
              </a:defRPr>
            </a:lvl6pPr>
            <a:lvl7pPr marL="2971800" indent="-228600" algn="l" rtl="0" fontAlgn="base">
              <a:spcBef>
                <a:spcPct val="20000"/>
              </a:spcBef>
              <a:spcAft>
                <a:spcPct val="0"/>
              </a:spcAft>
              <a:buChar char="»"/>
              <a:defRPr sz="1200">
                <a:solidFill>
                  <a:schemeClr val="tx1"/>
                </a:solidFill>
                <a:latin typeface="+mn-lt"/>
                <a:ea typeface="+mn-ea"/>
              </a:defRPr>
            </a:lvl7pPr>
            <a:lvl8pPr marL="3429000" indent="-228600" algn="l" rtl="0" fontAlgn="base">
              <a:spcBef>
                <a:spcPct val="20000"/>
              </a:spcBef>
              <a:spcAft>
                <a:spcPct val="0"/>
              </a:spcAft>
              <a:buChar char="»"/>
              <a:defRPr sz="1200">
                <a:solidFill>
                  <a:schemeClr val="tx1"/>
                </a:solidFill>
                <a:latin typeface="+mn-lt"/>
                <a:ea typeface="+mn-ea"/>
              </a:defRPr>
            </a:lvl8pPr>
            <a:lvl9pPr marL="3886200" indent="-228600" algn="l" rtl="0" fontAlgn="base">
              <a:spcBef>
                <a:spcPct val="20000"/>
              </a:spcBef>
              <a:spcAft>
                <a:spcPct val="0"/>
              </a:spcAft>
              <a:buChar char="»"/>
              <a:defRPr sz="1200">
                <a:solidFill>
                  <a:schemeClr val="tx1"/>
                </a:solidFill>
                <a:latin typeface="+mn-lt"/>
                <a:ea typeface="+mn-ea"/>
              </a:defRPr>
            </a:lvl9pPr>
          </a:lstStyle>
          <a:p>
            <a:pPr marL="0" indent="0">
              <a:lnSpc>
                <a:spcPct val="150000"/>
              </a:lnSpc>
              <a:spcBef>
                <a:spcPct val="0"/>
              </a:spcBef>
              <a:buFont typeface="Wingdings" pitchFamily="2" charset="2"/>
              <a:buNone/>
              <a:defRPr/>
            </a:pPr>
            <a:r>
              <a:rPr lang="zh-CN" altLang="en-US" sz="1800" dirty="0" smtClean="0">
                <a:solidFill>
                  <a:srgbClr val="1A48A4"/>
                </a:solidFill>
              </a:rPr>
              <a:t>主要影响因素：</a:t>
            </a:r>
            <a:endParaRPr lang="en-US" altLang="zh-CN" sz="1800" dirty="0" smtClean="0">
              <a:solidFill>
                <a:srgbClr val="1A48A4"/>
              </a:solidFill>
            </a:endParaRPr>
          </a:p>
          <a:p>
            <a:pPr>
              <a:lnSpc>
                <a:spcPct val="150000"/>
              </a:lnSpc>
              <a:spcBef>
                <a:spcPct val="0"/>
              </a:spcBef>
              <a:buFont typeface="Wingdings" pitchFamily="2" charset="2"/>
              <a:buAutoNum type="arabicPeriod"/>
              <a:defRPr/>
            </a:pPr>
            <a:r>
              <a:rPr lang="zh-CN" altLang="en-US" sz="1800" dirty="0" smtClean="0">
                <a:solidFill>
                  <a:srgbClr val="1A48A4"/>
                </a:solidFill>
              </a:rPr>
              <a:t>信号稳定性</a:t>
            </a:r>
            <a:endParaRPr lang="en-US" altLang="zh-CN" sz="1800" dirty="0" smtClean="0">
              <a:solidFill>
                <a:srgbClr val="1A48A4"/>
              </a:solidFill>
            </a:endParaRPr>
          </a:p>
          <a:p>
            <a:pPr>
              <a:lnSpc>
                <a:spcPct val="150000"/>
              </a:lnSpc>
              <a:spcBef>
                <a:spcPct val="0"/>
              </a:spcBef>
              <a:buFont typeface="Wingdings" pitchFamily="2" charset="2"/>
              <a:buAutoNum type="arabicPeriod"/>
              <a:defRPr/>
            </a:pPr>
            <a:r>
              <a:rPr lang="en-US" altLang="zh-CN" sz="1800" dirty="0" smtClean="0">
                <a:solidFill>
                  <a:srgbClr val="1A48A4"/>
                </a:solidFill>
              </a:rPr>
              <a:t>FPGA</a:t>
            </a:r>
            <a:r>
              <a:rPr lang="zh-CN" altLang="en-US" sz="1800" dirty="0" smtClean="0">
                <a:solidFill>
                  <a:srgbClr val="1A48A4"/>
                </a:solidFill>
              </a:rPr>
              <a:t>驱动能力</a:t>
            </a:r>
            <a:endParaRPr lang="en-US" altLang="zh-CN" sz="1800" dirty="0">
              <a:solidFill>
                <a:srgbClr val="1A48A4"/>
              </a:solidFill>
            </a:endParaRPr>
          </a:p>
        </p:txBody>
      </p:sp>
      <p:sp>
        <p:nvSpPr>
          <p:cNvPr id="10245" name="Rectangle 3"/>
          <p:cNvSpPr txBox="1">
            <a:spLocks noChangeArrowheads="1"/>
          </p:cNvSpPr>
          <p:nvPr/>
        </p:nvSpPr>
        <p:spPr bwMode="auto">
          <a:xfrm>
            <a:off x="84138" y="3773488"/>
            <a:ext cx="2303462" cy="144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a:lnSpc>
                <a:spcPct val="150000"/>
              </a:lnSpc>
              <a:buClr>
                <a:schemeClr val="hlink"/>
              </a:buClr>
              <a:buSzPct val="110000"/>
              <a:buFont typeface="Wingdings" pitchFamily="2" charset="2"/>
              <a:buNone/>
            </a:pPr>
            <a:r>
              <a:rPr lang="zh-CN" altLang="en-US" b="1">
                <a:solidFill>
                  <a:srgbClr val="1A48A4"/>
                </a:solidFill>
                <a:latin typeface="Times New Roman" pitchFamily="18" charset="0"/>
              </a:rPr>
              <a:t>采用分组设计策略：组内并行</a:t>
            </a:r>
            <a:endParaRPr lang="en-US" altLang="zh-CN" b="1">
              <a:solidFill>
                <a:srgbClr val="1A48A4"/>
              </a:solidFill>
              <a:latin typeface="Times New Roman" pitchFamily="18" charset="0"/>
            </a:endParaRPr>
          </a:p>
          <a:p>
            <a:pPr eaLnBrk="1">
              <a:lnSpc>
                <a:spcPct val="150000"/>
              </a:lnSpc>
              <a:buClr>
                <a:schemeClr val="hlink"/>
              </a:buClr>
              <a:buSzPct val="110000"/>
              <a:buFont typeface="Wingdings" pitchFamily="2" charset="2"/>
              <a:buNone/>
            </a:pPr>
            <a:r>
              <a:rPr lang="zh-CN" altLang="en-US" b="1">
                <a:solidFill>
                  <a:srgbClr val="1A48A4"/>
                </a:solidFill>
                <a:latin typeface="Times New Roman" pitchFamily="18" charset="0"/>
              </a:rPr>
              <a:t>组间并行</a:t>
            </a:r>
            <a:endParaRPr lang="en-US" altLang="zh-CN" b="1">
              <a:solidFill>
                <a:srgbClr val="1A48A4"/>
              </a:solidFill>
              <a:latin typeface="Times New Roman" pitchFamily="18" charset="0"/>
            </a:endParaRPr>
          </a:p>
        </p:txBody>
      </p:sp>
    </p:spTree>
    <p:extLst>
      <p:ext uri="{BB962C8B-B14F-4D97-AF65-F5344CB8AC3E}">
        <p14:creationId xmlns:p14="http://schemas.microsoft.com/office/powerpoint/2010/main" val="591977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17600" y="206375"/>
            <a:ext cx="7791450" cy="547688"/>
          </a:xfrm>
        </p:spPr>
        <p:txBody>
          <a:bodyPr/>
          <a:lstStyle/>
          <a:p>
            <a:r>
              <a:rPr lang="zh-CN" altLang="en-US" smtClean="0"/>
              <a:t>阵列设计</a:t>
            </a:r>
            <a:r>
              <a:rPr lang="en-US" altLang="zh-CN" smtClean="0"/>
              <a:t>--</a:t>
            </a:r>
            <a:r>
              <a:rPr lang="zh-CN" altLang="en-US" sz="2800" smtClean="0"/>
              <a:t>接口优化技术</a:t>
            </a:r>
            <a:endParaRPr lang="zh-CN" altLang="en-US" smtClean="0"/>
          </a:p>
        </p:txBody>
      </p:sp>
      <p:pic>
        <p:nvPicPr>
          <p:cNvPr id="11267"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51238" y="1441450"/>
            <a:ext cx="4451350"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bwMode="auto">
          <a:xfrm>
            <a:off x="381000" y="1631950"/>
            <a:ext cx="2303463"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a:lnSpc>
                <a:spcPct val="150000"/>
              </a:lnSpc>
              <a:buClr>
                <a:schemeClr val="hlink"/>
              </a:buClr>
              <a:buSzPct val="110000"/>
              <a:buFont typeface="Wingdings" pitchFamily="2" charset="2"/>
              <a:buNone/>
            </a:pPr>
            <a:r>
              <a:rPr lang="zh-CN" altLang="en-US" b="1">
                <a:solidFill>
                  <a:srgbClr val="1A48A4"/>
                </a:solidFill>
                <a:latin typeface="Times New Roman" pitchFamily="18" charset="0"/>
              </a:rPr>
              <a:t>满足访存高速性：</a:t>
            </a:r>
            <a:endParaRPr lang="en-US" altLang="zh-CN" b="1">
              <a:solidFill>
                <a:srgbClr val="1A48A4"/>
              </a:solidFill>
              <a:latin typeface="Times New Roman" pitchFamily="18" charset="0"/>
            </a:endParaRPr>
          </a:p>
          <a:p>
            <a:pPr eaLnBrk="1">
              <a:lnSpc>
                <a:spcPct val="150000"/>
              </a:lnSpc>
              <a:buClr>
                <a:schemeClr val="hlink"/>
              </a:buClr>
              <a:buSzPct val="110000"/>
              <a:buFont typeface="Wingdings" pitchFamily="2" charset="2"/>
              <a:buNone/>
            </a:pPr>
            <a:r>
              <a:rPr lang="en-US" altLang="zh-CN" b="1">
                <a:solidFill>
                  <a:srgbClr val="1A48A4"/>
                </a:solidFill>
                <a:latin typeface="Times New Roman" pitchFamily="18" charset="0"/>
              </a:rPr>
              <a:t>     </a:t>
            </a:r>
            <a:r>
              <a:rPr lang="zh-CN" altLang="en-US" b="1">
                <a:solidFill>
                  <a:srgbClr val="1A48A4"/>
                </a:solidFill>
                <a:latin typeface="Times New Roman" pitchFamily="18" charset="0"/>
              </a:rPr>
              <a:t>采用</a:t>
            </a:r>
            <a:r>
              <a:rPr lang="en-US" altLang="zh-CN" b="1">
                <a:solidFill>
                  <a:srgbClr val="1A48A4"/>
                </a:solidFill>
                <a:latin typeface="Times New Roman" pitchFamily="18" charset="0"/>
              </a:rPr>
              <a:t>DIMM</a:t>
            </a:r>
            <a:r>
              <a:rPr lang="zh-CN" altLang="en-US" b="1">
                <a:solidFill>
                  <a:srgbClr val="1A48A4"/>
                </a:solidFill>
                <a:latin typeface="Times New Roman" pitchFamily="18" charset="0"/>
              </a:rPr>
              <a:t>互联</a:t>
            </a:r>
            <a:endParaRPr lang="en-US" altLang="zh-CN" b="1">
              <a:solidFill>
                <a:srgbClr val="1A48A4"/>
              </a:solidFill>
              <a:latin typeface="Times New Roman" pitchFamily="18" charset="0"/>
            </a:endParaRPr>
          </a:p>
        </p:txBody>
      </p:sp>
      <p:sp>
        <p:nvSpPr>
          <p:cNvPr id="6" name="Rectangle 3"/>
          <p:cNvSpPr txBox="1">
            <a:spLocks noChangeArrowheads="1"/>
          </p:cNvSpPr>
          <p:nvPr/>
        </p:nvSpPr>
        <p:spPr bwMode="auto">
          <a:xfrm>
            <a:off x="298450" y="4087813"/>
            <a:ext cx="3252788"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a:lnSpc>
                <a:spcPct val="150000"/>
              </a:lnSpc>
              <a:buClr>
                <a:schemeClr val="hlink"/>
              </a:buClr>
              <a:buSzPct val="110000"/>
              <a:buFont typeface="Wingdings" pitchFamily="2" charset="2"/>
              <a:buNone/>
            </a:pPr>
            <a:r>
              <a:rPr lang="zh-CN" altLang="en-US" b="1">
                <a:solidFill>
                  <a:srgbClr val="1A48A4"/>
                </a:solidFill>
                <a:latin typeface="Times New Roman" pitchFamily="18" charset="0"/>
              </a:rPr>
              <a:t>满足数据准确性：</a:t>
            </a:r>
            <a:endParaRPr lang="en-US" altLang="zh-CN" b="1">
              <a:solidFill>
                <a:srgbClr val="1A48A4"/>
              </a:solidFill>
              <a:latin typeface="Times New Roman" pitchFamily="18" charset="0"/>
            </a:endParaRPr>
          </a:p>
          <a:p>
            <a:pPr eaLnBrk="1">
              <a:lnSpc>
                <a:spcPct val="150000"/>
              </a:lnSpc>
              <a:buClr>
                <a:schemeClr val="hlink"/>
              </a:buClr>
              <a:buSzPct val="110000"/>
              <a:buFont typeface="Wingdings" pitchFamily="2" charset="2"/>
              <a:buNone/>
            </a:pPr>
            <a:r>
              <a:rPr lang="en-US" altLang="zh-CN" b="1">
                <a:solidFill>
                  <a:srgbClr val="1A48A4"/>
                </a:solidFill>
                <a:latin typeface="Times New Roman" pitchFamily="18" charset="0"/>
              </a:rPr>
              <a:t>     </a:t>
            </a:r>
            <a:r>
              <a:rPr lang="zh-CN" altLang="en-US" b="1">
                <a:solidFill>
                  <a:srgbClr val="1A48A4"/>
                </a:solidFill>
                <a:latin typeface="Times New Roman" pitchFamily="18" charset="0"/>
              </a:rPr>
              <a:t>采用“信号线</a:t>
            </a:r>
            <a:r>
              <a:rPr lang="en-US" altLang="zh-CN" b="1">
                <a:solidFill>
                  <a:srgbClr val="1A48A4"/>
                </a:solidFill>
                <a:latin typeface="Times New Roman" pitchFamily="18" charset="0"/>
              </a:rPr>
              <a:t>+</a:t>
            </a:r>
            <a:r>
              <a:rPr lang="zh-CN" altLang="en-US" b="1">
                <a:solidFill>
                  <a:srgbClr val="1A48A4"/>
                </a:solidFill>
                <a:latin typeface="Times New Roman" pitchFamily="18" charset="0"/>
              </a:rPr>
              <a:t>地线”设计</a:t>
            </a:r>
            <a:endParaRPr lang="en-US" altLang="zh-CN" b="1">
              <a:solidFill>
                <a:srgbClr val="1A48A4"/>
              </a:solidFill>
              <a:latin typeface="Times New Roman" pitchFamily="18" charset="0"/>
            </a:endParaRPr>
          </a:p>
        </p:txBody>
      </p:sp>
      <p:cxnSp>
        <p:nvCxnSpPr>
          <p:cNvPr id="9" name="直接箭头连接符 8"/>
          <p:cNvCxnSpPr/>
          <p:nvPr/>
        </p:nvCxnSpPr>
        <p:spPr>
          <a:xfrm>
            <a:off x="2684463" y="2422525"/>
            <a:ext cx="1733550" cy="1057275"/>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3254375" y="3732213"/>
            <a:ext cx="2006600" cy="638175"/>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039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433" y="1757523"/>
            <a:ext cx="5194877" cy="454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190" y="1824167"/>
            <a:ext cx="2811174" cy="2127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190" y="3912915"/>
            <a:ext cx="2811174" cy="232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4"/>
          <p:cNvSpPr>
            <a:spLocks noGrp="1"/>
          </p:cNvSpPr>
          <p:nvPr>
            <p:ph idx="1"/>
          </p:nvPr>
        </p:nvSpPr>
        <p:spPr>
          <a:xfrm>
            <a:off x="279400" y="1010466"/>
            <a:ext cx="8636000" cy="747058"/>
          </a:xfrm>
        </p:spPr>
        <p:txBody>
          <a:bodyPr/>
          <a:lstStyle/>
          <a:p>
            <a:r>
              <a:rPr lang="en-US" altLang="zh-CN" dirty="0" smtClean="0"/>
              <a:t>Designed in Lab</a:t>
            </a:r>
            <a:endParaRPr lang="zh-CN" altLang="en-US" dirty="0"/>
          </a:p>
        </p:txBody>
      </p:sp>
      <p:sp>
        <p:nvSpPr>
          <p:cNvPr id="8" name="标题 1"/>
          <p:cNvSpPr>
            <a:spLocks noGrp="1"/>
          </p:cNvSpPr>
          <p:nvPr>
            <p:ph type="title"/>
          </p:nvPr>
        </p:nvSpPr>
        <p:spPr>
          <a:xfrm>
            <a:off x="476250" y="119063"/>
            <a:ext cx="8547100" cy="547687"/>
          </a:xfrm>
        </p:spPr>
        <p:txBody>
          <a:bodyPr/>
          <a:lstStyle/>
          <a:p>
            <a:r>
              <a:rPr lang="zh-CN" altLang="en-US" dirty="0" smtClean="0"/>
              <a:t>创新点</a:t>
            </a:r>
            <a:r>
              <a:rPr lang="en-US" altLang="zh-CN" dirty="0" smtClean="0"/>
              <a:t>1</a:t>
            </a:r>
            <a:r>
              <a:rPr lang="zh-CN" altLang="en-US" dirty="0"/>
              <a:t>：</a:t>
            </a:r>
            <a:r>
              <a:rPr lang="zh-CN" altLang="en-US" sz="2400" dirty="0"/>
              <a:t>面向混合主存的离线任务分配算法</a:t>
            </a:r>
            <a:r>
              <a:rPr lang="zh-CN" altLang="en-US" sz="2400" dirty="0" smtClean="0"/>
              <a:t>设计</a:t>
            </a:r>
            <a:endParaRPr lang="zh-CN" altLang="en-US" sz="2400" dirty="0"/>
          </a:p>
        </p:txBody>
      </p:sp>
    </p:spTree>
    <p:extLst>
      <p:ext uri="{BB962C8B-B14F-4D97-AF65-F5344CB8AC3E}">
        <p14:creationId xmlns:p14="http://schemas.microsoft.com/office/powerpoint/2010/main" val="3517783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noChangeArrowheads="1"/>
          </p:cNvSpPr>
          <p:nvPr>
            <p:ph type="title"/>
          </p:nvPr>
        </p:nvSpPr>
        <p:spPr/>
        <p:txBody>
          <a:bodyPr/>
          <a:lstStyle/>
          <a:p>
            <a:r>
              <a:rPr lang="zh-CN" altLang="en-US" smtClean="0"/>
              <a:t>方案说明</a:t>
            </a:r>
          </a:p>
        </p:txBody>
      </p:sp>
      <p:sp>
        <p:nvSpPr>
          <p:cNvPr id="16386" name="TextBox 3"/>
          <p:cNvSpPr txBox="1">
            <a:spLocks noChangeArrowheads="1"/>
          </p:cNvSpPr>
          <p:nvPr/>
        </p:nvSpPr>
        <p:spPr bwMode="auto">
          <a:xfrm>
            <a:off x="638175" y="1320800"/>
            <a:ext cx="81137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buFont typeface="Wingdings" pitchFamily="2" charset="2"/>
              <a:buNone/>
            </a:pPr>
            <a:r>
              <a:rPr lang="zh-CN" altLang="en-US" sz="2800" b="1">
                <a:solidFill>
                  <a:srgbClr val="3333CC"/>
                </a:solidFill>
                <a:latin typeface="Tahoma" pitchFamily="34" charset="0"/>
                <a:ea typeface="楷体" pitchFamily="49" charset="-122"/>
              </a:rPr>
              <a:t>方案四：通用计算机环境中的统一内外存验证方案</a:t>
            </a:r>
          </a:p>
        </p:txBody>
      </p:sp>
      <p:graphicFrame>
        <p:nvGraphicFramePr>
          <p:cNvPr id="5" name="对象 13"/>
          <p:cNvGraphicFramePr>
            <a:graphicFrameLocks noChangeAspect="1"/>
          </p:cNvGraphicFramePr>
          <p:nvPr/>
        </p:nvGraphicFramePr>
        <p:xfrm>
          <a:off x="295275" y="2244725"/>
          <a:ext cx="4929188" cy="3552825"/>
        </p:xfrm>
        <a:graphic>
          <a:graphicData uri="http://schemas.openxmlformats.org/presentationml/2006/ole">
            <mc:AlternateContent xmlns:mc="http://schemas.openxmlformats.org/markup-compatibility/2006">
              <mc:Choice xmlns:v="urn:schemas-microsoft-com:vml" Requires="v">
                <p:oleObj spid="_x0000_s10249" r:id="rId4" imgW="9286920" imgH="6705360" progId="Visio.Drawing.11">
                  <p:embed/>
                </p:oleObj>
              </mc:Choice>
              <mc:Fallback>
                <p:oleObj r:id="rId4" imgW="9286920" imgH="670536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275" y="2244725"/>
                        <a:ext cx="4929188"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16388" name="图片框 10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1450" y="2473325"/>
            <a:ext cx="3665538" cy="305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1621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noChangeArrowheads="1"/>
          </p:cNvSpPr>
          <p:nvPr>
            <p:ph type="title"/>
          </p:nvPr>
        </p:nvSpPr>
        <p:spPr/>
        <p:txBody>
          <a:bodyPr/>
          <a:lstStyle/>
          <a:p>
            <a:r>
              <a:rPr lang="zh-CN" altLang="en-US" smtClean="0"/>
              <a:t>方案说明</a:t>
            </a:r>
          </a:p>
        </p:txBody>
      </p:sp>
      <p:sp>
        <p:nvSpPr>
          <p:cNvPr id="18434" name="TextBox 3"/>
          <p:cNvSpPr txBox="1">
            <a:spLocks noChangeArrowheads="1"/>
          </p:cNvSpPr>
          <p:nvPr/>
        </p:nvSpPr>
        <p:spPr bwMode="auto">
          <a:xfrm>
            <a:off x="855663" y="1320800"/>
            <a:ext cx="7534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buFont typeface="Wingdings" pitchFamily="2" charset="2"/>
              <a:buNone/>
            </a:pPr>
            <a:r>
              <a:rPr lang="zh-CN" altLang="en-US" sz="2800" b="1">
                <a:solidFill>
                  <a:srgbClr val="3333CC"/>
                </a:solidFill>
                <a:latin typeface="Tahoma" pitchFamily="34" charset="0"/>
                <a:ea typeface="楷体" pitchFamily="49" charset="-122"/>
              </a:rPr>
              <a:t>方案五：基于</a:t>
            </a:r>
            <a:r>
              <a:rPr lang="en-US" altLang="zh-CN" sz="2800" b="1">
                <a:solidFill>
                  <a:srgbClr val="3333CC"/>
                </a:solidFill>
                <a:latin typeface="Tahoma" pitchFamily="34" charset="0"/>
                <a:ea typeface="楷体" pitchFamily="49" charset="-122"/>
              </a:rPr>
              <a:t>Zynq</a:t>
            </a:r>
            <a:r>
              <a:rPr lang="zh-CN" altLang="en-US" sz="2800" b="1">
                <a:solidFill>
                  <a:srgbClr val="3333CC"/>
                </a:solidFill>
                <a:latin typeface="Tahoma" pitchFamily="34" charset="0"/>
                <a:ea typeface="楷体" pitchFamily="49" charset="-122"/>
              </a:rPr>
              <a:t>的统一内外存</a:t>
            </a:r>
            <a:r>
              <a:rPr lang="en-US" altLang="zh-CN" sz="2800" b="1">
                <a:solidFill>
                  <a:srgbClr val="3333CC"/>
                </a:solidFill>
                <a:latin typeface="Tahoma" pitchFamily="34" charset="0"/>
                <a:ea typeface="楷体" pitchFamily="49" charset="-122"/>
              </a:rPr>
              <a:t>SOC</a:t>
            </a:r>
            <a:r>
              <a:rPr lang="zh-CN" altLang="en-US" sz="2800" b="1">
                <a:solidFill>
                  <a:srgbClr val="3333CC"/>
                </a:solidFill>
                <a:latin typeface="Tahoma" pitchFamily="34" charset="0"/>
                <a:ea typeface="楷体" pitchFamily="49" charset="-122"/>
              </a:rPr>
              <a:t>验证方案</a:t>
            </a:r>
          </a:p>
        </p:txBody>
      </p:sp>
      <p:pic>
        <p:nvPicPr>
          <p:cNvPr id="18435" name="图片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2863" y="2446338"/>
            <a:ext cx="3671887"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对象 8"/>
          <p:cNvGraphicFramePr>
            <a:graphicFrameLocks noChangeAspect="1"/>
          </p:cNvGraphicFramePr>
          <p:nvPr/>
        </p:nvGraphicFramePr>
        <p:xfrm>
          <a:off x="242888" y="2333625"/>
          <a:ext cx="4749800" cy="3424238"/>
        </p:xfrm>
        <a:graphic>
          <a:graphicData uri="http://schemas.openxmlformats.org/presentationml/2006/ole">
            <mc:AlternateContent xmlns:mc="http://schemas.openxmlformats.org/markup-compatibility/2006">
              <mc:Choice xmlns:v="urn:schemas-microsoft-com:vml" Requires="v">
                <p:oleObj spid="_x0000_s11273" r:id="rId5" imgW="9239040" imgH="6670800" progId="Visio.Drawing.11">
                  <p:embed/>
                </p:oleObj>
              </mc:Choice>
              <mc:Fallback>
                <p:oleObj r:id="rId5" imgW="9239040" imgH="667080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888" y="2333625"/>
                        <a:ext cx="4749800" cy="342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9931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延迟讨论</a:t>
            </a:r>
            <a:endParaRPr lang="zh-CN" altLang="en-US" dirty="0"/>
          </a:p>
        </p:txBody>
      </p:sp>
      <p:pic>
        <p:nvPicPr>
          <p:cNvPr id="19458" name="Picture 2" descr="863_Latency_updat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708" y="1175943"/>
            <a:ext cx="5421808" cy="559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08857" y="1102052"/>
            <a:ext cx="3708400" cy="5355312"/>
          </a:xfrm>
          <a:prstGeom prst="rect">
            <a:avLst/>
          </a:prstGeom>
        </p:spPr>
        <p:txBody>
          <a:bodyPr wrap="square">
            <a:spAutoFit/>
          </a:bodyPr>
          <a:lstStyle/>
          <a:p>
            <a:pPr indent="-457200"/>
            <a:r>
              <a:rPr lang="en-US" altLang="zh-CN" sz="1600" b="1" dirty="0">
                <a:solidFill>
                  <a:srgbClr val="C00000"/>
                </a:solidFill>
              </a:rPr>
              <a:t>R1</a:t>
            </a:r>
            <a:r>
              <a:rPr lang="zh-CN" altLang="zh-CN" sz="1600" b="1" dirty="0">
                <a:solidFill>
                  <a:srgbClr val="C00000"/>
                </a:solidFill>
              </a:rPr>
              <a:t>：</a:t>
            </a:r>
            <a:r>
              <a:rPr lang="en-US" altLang="zh-CN" sz="1600" b="1" dirty="0"/>
              <a:t>ARM</a:t>
            </a:r>
            <a:r>
              <a:rPr lang="zh-CN" altLang="zh-CN" sz="1600" b="1" dirty="0"/>
              <a:t>内核读指令传输至</a:t>
            </a:r>
            <a:r>
              <a:rPr lang="zh-CN" altLang="zh-CN" sz="1600" b="1" dirty="0" smtClean="0"/>
              <a:t>底板</a:t>
            </a:r>
            <a:endParaRPr lang="en-US" altLang="zh-CN" sz="1600" b="1" dirty="0" smtClean="0"/>
          </a:p>
          <a:p>
            <a:pPr indent="-457200"/>
            <a:r>
              <a:rPr lang="en-US" altLang="zh-CN" sz="1600" b="1" dirty="0"/>
              <a:t> </a:t>
            </a:r>
            <a:r>
              <a:rPr lang="en-US" altLang="zh-CN" sz="1600" b="1" dirty="0" smtClean="0"/>
              <a:t>       FPGA</a:t>
            </a:r>
            <a:r>
              <a:rPr lang="zh-CN" altLang="zh-CN" sz="1600" b="1" dirty="0"/>
              <a:t>的时间</a:t>
            </a:r>
          </a:p>
          <a:p>
            <a:r>
              <a:rPr lang="en-US" altLang="zh-CN" sz="1600" b="1" dirty="0">
                <a:solidFill>
                  <a:srgbClr val="C00000"/>
                </a:solidFill>
              </a:rPr>
              <a:t>R2</a:t>
            </a:r>
            <a:r>
              <a:rPr lang="zh-CN" altLang="zh-CN" sz="1600" b="1" dirty="0">
                <a:solidFill>
                  <a:srgbClr val="C00000"/>
                </a:solidFill>
              </a:rPr>
              <a:t>：</a:t>
            </a:r>
            <a:r>
              <a:rPr lang="zh-CN" altLang="zh-CN" sz="1600" b="1" dirty="0"/>
              <a:t>底板</a:t>
            </a:r>
            <a:r>
              <a:rPr lang="en-US" altLang="zh-CN" sz="1600" b="1" dirty="0"/>
              <a:t>FPGA</a:t>
            </a:r>
            <a:r>
              <a:rPr lang="zh-CN" altLang="zh-CN" sz="1600" b="1" dirty="0"/>
              <a:t>读指令传输至子</a:t>
            </a:r>
            <a:r>
              <a:rPr lang="zh-CN" altLang="zh-CN" sz="1600" b="1" dirty="0" smtClean="0"/>
              <a:t>板</a:t>
            </a:r>
            <a:endParaRPr lang="en-US" altLang="zh-CN" sz="1600" b="1" dirty="0" smtClean="0"/>
          </a:p>
          <a:p>
            <a:r>
              <a:rPr lang="en-US" altLang="zh-CN" sz="1600" b="1" dirty="0"/>
              <a:t> </a:t>
            </a:r>
            <a:r>
              <a:rPr lang="en-US" altLang="zh-CN" sz="1600" b="1" dirty="0" smtClean="0"/>
              <a:t>       FPGA</a:t>
            </a:r>
            <a:r>
              <a:rPr lang="zh-CN" altLang="zh-CN" sz="1600" b="1" dirty="0"/>
              <a:t>的时间</a:t>
            </a:r>
          </a:p>
          <a:p>
            <a:pPr indent="-457200"/>
            <a:r>
              <a:rPr lang="en-US" altLang="zh-CN" sz="1600" b="1" dirty="0">
                <a:solidFill>
                  <a:srgbClr val="C00000"/>
                </a:solidFill>
              </a:rPr>
              <a:t>R3</a:t>
            </a:r>
            <a:r>
              <a:rPr lang="zh-CN" altLang="zh-CN" sz="1600" b="1" dirty="0">
                <a:solidFill>
                  <a:srgbClr val="C00000"/>
                </a:solidFill>
              </a:rPr>
              <a:t>：</a:t>
            </a:r>
            <a:r>
              <a:rPr lang="zh-CN" altLang="zh-CN" sz="1600" b="1" dirty="0"/>
              <a:t>子板</a:t>
            </a:r>
            <a:r>
              <a:rPr lang="en-US" altLang="zh-CN" sz="1600" b="1" dirty="0"/>
              <a:t>FPGA</a:t>
            </a:r>
            <a:r>
              <a:rPr lang="zh-CN" altLang="zh-CN" sz="1600" b="1" dirty="0"/>
              <a:t>读操作传输至</a:t>
            </a:r>
            <a:r>
              <a:rPr lang="en-US" altLang="zh-CN" sz="1600" b="1" dirty="0"/>
              <a:t>MRAM</a:t>
            </a:r>
            <a:r>
              <a:rPr lang="zh-CN" altLang="zh-CN" sz="1600" b="1" dirty="0" smtClean="0"/>
              <a:t>芯</a:t>
            </a:r>
            <a:endParaRPr lang="en-US" altLang="zh-CN" sz="1600" b="1" dirty="0" smtClean="0"/>
          </a:p>
          <a:p>
            <a:pPr indent="-457200"/>
            <a:r>
              <a:rPr lang="en-US" altLang="zh-CN" sz="1600" b="1" dirty="0"/>
              <a:t> </a:t>
            </a:r>
            <a:r>
              <a:rPr lang="en-US" altLang="zh-CN" sz="1600" b="1" dirty="0" smtClean="0"/>
              <a:t>       </a:t>
            </a:r>
            <a:r>
              <a:rPr lang="zh-CN" altLang="zh-CN" sz="1600" b="1" dirty="0" smtClean="0"/>
              <a:t>片</a:t>
            </a:r>
            <a:r>
              <a:rPr lang="zh-CN" altLang="zh-CN" sz="1600" b="1" dirty="0"/>
              <a:t>的时间</a:t>
            </a:r>
          </a:p>
          <a:p>
            <a:r>
              <a:rPr lang="en-US" altLang="zh-CN" sz="1600" b="1" dirty="0">
                <a:solidFill>
                  <a:srgbClr val="C00000"/>
                </a:solidFill>
              </a:rPr>
              <a:t>R4</a:t>
            </a:r>
            <a:r>
              <a:rPr lang="zh-CN" altLang="zh-CN" sz="1600" b="1" dirty="0">
                <a:solidFill>
                  <a:srgbClr val="C00000"/>
                </a:solidFill>
              </a:rPr>
              <a:t>：</a:t>
            </a:r>
            <a:r>
              <a:rPr lang="en-US" altLang="zh-CN" sz="1600" b="1" dirty="0"/>
              <a:t>MRAM</a:t>
            </a:r>
            <a:r>
              <a:rPr lang="zh-CN" altLang="zh-CN" sz="1600" b="1" dirty="0"/>
              <a:t>芯片本征读时间</a:t>
            </a:r>
          </a:p>
          <a:p>
            <a:r>
              <a:rPr lang="en-US" altLang="zh-CN" sz="1600" b="1" dirty="0">
                <a:solidFill>
                  <a:srgbClr val="C00000"/>
                </a:solidFill>
              </a:rPr>
              <a:t>R5</a:t>
            </a:r>
            <a:r>
              <a:rPr lang="zh-CN" altLang="zh-CN" sz="1600" b="1" dirty="0">
                <a:solidFill>
                  <a:srgbClr val="C00000"/>
                </a:solidFill>
              </a:rPr>
              <a:t>：</a:t>
            </a:r>
            <a:r>
              <a:rPr lang="zh-CN" altLang="zh-CN" sz="1600" b="1" dirty="0"/>
              <a:t>子板</a:t>
            </a:r>
            <a:r>
              <a:rPr lang="en-US" altLang="zh-CN" sz="1600" b="1" dirty="0"/>
              <a:t>FPGA</a:t>
            </a:r>
            <a:r>
              <a:rPr lang="zh-CN" altLang="zh-CN" sz="1600" b="1" dirty="0"/>
              <a:t>获取</a:t>
            </a:r>
            <a:r>
              <a:rPr lang="en-US" altLang="zh-CN" sz="1600" b="1" dirty="0"/>
              <a:t>MRAM</a:t>
            </a:r>
            <a:r>
              <a:rPr lang="zh-CN" altLang="zh-CN" sz="1600" b="1" dirty="0"/>
              <a:t>芯片数据</a:t>
            </a:r>
            <a:r>
              <a:rPr lang="zh-CN" altLang="zh-CN" sz="1600" b="1" dirty="0" smtClean="0"/>
              <a:t>的</a:t>
            </a:r>
            <a:endParaRPr lang="en-US" altLang="zh-CN" sz="1600" b="1" dirty="0" smtClean="0"/>
          </a:p>
          <a:p>
            <a:r>
              <a:rPr lang="en-US" altLang="zh-CN" sz="1600" b="1" dirty="0"/>
              <a:t> </a:t>
            </a:r>
            <a:r>
              <a:rPr lang="en-US" altLang="zh-CN" sz="1600" b="1" dirty="0" smtClean="0"/>
              <a:t>       </a:t>
            </a:r>
            <a:r>
              <a:rPr lang="zh-CN" altLang="zh-CN" sz="1600" b="1" dirty="0" smtClean="0"/>
              <a:t>时间</a:t>
            </a:r>
            <a:endParaRPr lang="zh-CN" altLang="zh-CN" sz="1600" b="1" dirty="0"/>
          </a:p>
          <a:p>
            <a:r>
              <a:rPr lang="en-US" altLang="zh-CN" sz="1600" b="1" dirty="0">
                <a:solidFill>
                  <a:srgbClr val="C00000"/>
                </a:solidFill>
              </a:rPr>
              <a:t>R6</a:t>
            </a:r>
            <a:r>
              <a:rPr lang="zh-CN" altLang="zh-CN" sz="1600" b="1" dirty="0">
                <a:solidFill>
                  <a:srgbClr val="C00000"/>
                </a:solidFill>
              </a:rPr>
              <a:t>：</a:t>
            </a:r>
            <a:r>
              <a:rPr lang="zh-CN" altLang="zh-CN" sz="1600" b="1" dirty="0"/>
              <a:t>底板</a:t>
            </a:r>
            <a:r>
              <a:rPr lang="en-US" altLang="zh-CN" sz="1600" b="1" dirty="0"/>
              <a:t>FPGA</a:t>
            </a:r>
            <a:r>
              <a:rPr lang="zh-CN" altLang="zh-CN" sz="1600" b="1" dirty="0"/>
              <a:t>获取子板</a:t>
            </a:r>
            <a:r>
              <a:rPr lang="en-US" altLang="zh-CN" sz="1600" b="1" dirty="0"/>
              <a:t>FPGA</a:t>
            </a:r>
            <a:r>
              <a:rPr lang="zh-CN" altLang="zh-CN" sz="1600" b="1" dirty="0"/>
              <a:t>数据</a:t>
            </a:r>
            <a:r>
              <a:rPr lang="zh-CN" altLang="zh-CN" sz="1600" b="1" dirty="0" smtClean="0"/>
              <a:t>的</a:t>
            </a:r>
            <a:endParaRPr lang="en-US" altLang="zh-CN" sz="1600" b="1" dirty="0" smtClean="0"/>
          </a:p>
          <a:p>
            <a:r>
              <a:rPr lang="en-US" altLang="zh-CN" sz="1600" b="1" dirty="0"/>
              <a:t> </a:t>
            </a:r>
            <a:r>
              <a:rPr lang="en-US" altLang="zh-CN" sz="1600" b="1" dirty="0" smtClean="0"/>
              <a:t>       </a:t>
            </a:r>
            <a:r>
              <a:rPr lang="zh-CN" altLang="zh-CN" sz="1600" b="1" dirty="0" smtClean="0"/>
              <a:t>时间</a:t>
            </a:r>
            <a:endParaRPr lang="zh-CN" altLang="zh-CN" sz="1600" b="1" dirty="0"/>
          </a:p>
          <a:p>
            <a:r>
              <a:rPr lang="en-US" altLang="zh-CN" sz="1600" b="1" dirty="0">
                <a:solidFill>
                  <a:srgbClr val="C00000"/>
                </a:solidFill>
              </a:rPr>
              <a:t>R7</a:t>
            </a:r>
            <a:r>
              <a:rPr lang="zh-CN" altLang="zh-CN" sz="1600" b="1" dirty="0">
                <a:solidFill>
                  <a:srgbClr val="C00000"/>
                </a:solidFill>
              </a:rPr>
              <a:t>：</a:t>
            </a:r>
            <a:r>
              <a:rPr lang="en-US" altLang="zh-CN" sz="1600" b="1" dirty="0"/>
              <a:t>ARM</a:t>
            </a:r>
            <a:r>
              <a:rPr lang="zh-CN" altLang="zh-CN" sz="1600" b="1" dirty="0"/>
              <a:t>内核获取底板</a:t>
            </a:r>
            <a:r>
              <a:rPr lang="en-US" altLang="zh-CN" sz="1600" b="1" dirty="0"/>
              <a:t>FPGA</a:t>
            </a:r>
            <a:r>
              <a:rPr lang="zh-CN" altLang="zh-CN" sz="1600" b="1" dirty="0"/>
              <a:t>数据</a:t>
            </a:r>
            <a:r>
              <a:rPr lang="zh-CN" altLang="zh-CN" sz="1600" b="1" dirty="0" smtClean="0"/>
              <a:t>的</a:t>
            </a:r>
            <a:endParaRPr lang="en-US" altLang="zh-CN" sz="1600" b="1" dirty="0" smtClean="0"/>
          </a:p>
          <a:p>
            <a:r>
              <a:rPr lang="en-US" altLang="zh-CN" sz="1600" b="1" dirty="0"/>
              <a:t> </a:t>
            </a:r>
            <a:r>
              <a:rPr lang="en-US" altLang="zh-CN" sz="1600" b="1" dirty="0" smtClean="0"/>
              <a:t>       </a:t>
            </a:r>
            <a:r>
              <a:rPr lang="zh-CN" altLang="zh-CN" sz="1600" b="1" dirty="0" smtClean="0"/>
              <a:t>时间</a:t>
            </a:r>
            <a:endParaRPr lang="zh-CN" altLang="zh-CN" sz="1600" b="1" dirty="0"/>
          </a:p>
          <a:p>
            <a:r>
              <a:rPr lang="en-US" altLang="zh-CN" sz="1600" b="1" dirty="0">
                <a:solidFill>
                  <a:srgbClr val="C00000"/>
                </a:solidFill>
              </a:rPr>
              <a:t> </a:t>
            </a:r>
            <a:endParaRPr lang="zh-CN" altLang="zh-CN" sz="1600" b="1" dirty="0">
              <a:solidFill>
                <a:srgbClr val="C00000"/>
              </a:solidFill>
            </a:endParaRPr>
          </a:p>
          <a:p>
            <a:r>
              <a:rPr lang="en-US" altLang="zh-CN" sz="1600" b="1" dirty="0">
                <a:solidFill>
                  <a:srgbClr val="92D050"/>
                </a:solidFill>
              </a:rPr>
              <a:t>W1</a:t>
            </a:r>
            <a:r>
              <a:rPr lang="zh-CN" altLang="zh-CN" sz="1600" b="1" dirty="0">
                <a:solidFill>
                  <a:srgbClr val="92D050"/>
                </a:solidFill>
              </a:rPr>
              <a:t>：</a:t>
            </a:r>
            <a:r>
              <a:rPr lang="en-US" altLang="zh-CN" sz="1600" b="1" dirty="0"/>
              <a:t>ARM</a:t>
            </a:r>
            <a:r>
              <a:rPr lang="zh-CN" altLang="zh-CN" sz="1600" b="1" dirty="0"/>
              <a:t>内核写指令传输至</a:t>
            </a:r>
            <a:r>
              <a:rPr lang="zh-CN" altLang="zh-CN" sz="1600" b="1" dirty="0" smtClean="0"/>
              <a:t>底板</a:t>
            </a:r>
            <a:endParaRPr lang="en-US" altLang="zh-CN" sz="1600" b="1" dirty="0" smtClean="0"/>
          </a:p>
          <a:p>
            <a:r>
              <a:rPr lang="en-US" altLang="zh-CN" sz="1600" b="1" dirty="0"/>
              <a:t> </a:t>
            </a:r>
            <a:r>
              <a:rPr lang="en-US" altLang="zh-CN" sz="1600" b="1" dirty="0" smtClean="0"/>
              <a:t>        FPGA</a:t>
            </a:r>
            <a:r>
              <a:rPr lang="zh-CN" altLang="zh-CN" sz="1600" b="1" dirty="0"/>
              <a:t>的时间</a:t>
            </a:r>
          </a:p>
          <a:p>
            <a:r>
              <a:rPr lang="en-US" altLang="zh-CN" sz="1600" b="1" dirty="0">
                <a:solidFill>
                  <a:srgbClr val="92D050"/>
                </a:solidFill>
              </a:rPr>
              <a:t>W2: </a:t>
            </a:r>
            <a:r>
              <a:rPr lang="zh-CN" altLang="zh-CN" sz="1600" b="1" dirty="0"/>
              <a:t>底板</a:t>
            </a:r>
            <a:r>
              <a:rPr lang="en-US" altLang="zh-CN" sz="1600" b="1" dirty="0"/>
              <a:t>FPGA</a:t>
            </a:r>
            <a:r>
              <a:rPr lang="zh-CN" altLang="zh-CN" sz="1600" b="1" dirty="0"/>
              <a:t>写指令传输至子</a:t>
            </a:r>
            <a:r>
              <a:rPr lang="zh-CN" altLang="zh-CN" sz="1600" b="1" dirty="0" smtClean="0"/>
              <a:t>板</a:t>
            </a:r>
            <a:endParaRPr lang="en-US" altLang="zh-CN" sz="1600" b="1" dirty="0" smtClean="0"/>
          </a:p>
          <a:p>
            <a:r>
              <a:rPr lang="en-US" altLang="zh-CN" sz="1600" b="1" dirty="0"/>
              <a:t> </a:t>
            </a:r>
            <a:r>
              <a:rPr lang="en-US" altLang="zh-CN" sz="1600" b="1" dirty="0" smtClean="0"/>
              <a:t>       FPGA</a:t>
            </a:r>
            <a:r>
              <a:rPr lang="zh-CN" altLang="zh-CN" sz="1600" b="1" dirty="0"/>
              <a:t>的时间</a:t>
            </a:r>
          </a:p>
          <a:p>
            <a:r>
              <a:rPr lang="en-US" altLang="zh-CN" sz="1600" b="1" dirty="0">
                <a:solidFill>
                  <a:srgbClr val="92D050"/>
                </a:solidFill>
              </a:rPr>
              <a:t>W3: </a:t>
            </a:r>
            <a:r>
              <a:rPr lang="zh-CN" altLang="zh-CN" sz="1600" b="1" dirty="0"/>
              <a:t>子板</a:t>
            </a:r>
            <a:r>
              <a:rPr lang="en-US" altLang="zh-CN" sz="1600" b="1" dirty="0"/>
              <a:t>FPGA</a:t>
            </a:r>
            <a:r>
              <a:rPr lang="zh-CN" altLang="zh-CN" sz="1600" b="1" dirty="0"/>
              <a:t>写操作传输至</a:t>
            </a:r>
            <a:r>
              <a:rPr lang="en-US" altLang="zh-CN" sz="1600" b="1" dirty="0"/>
              <a:t>MRAM</a:t>
            </a:r>
            <a:r>
              <a:rPr lang="zh-CN" altLang="zh-CN" sz="1600" b="1" dirty="0" smtClean="0"/>
              <a:t>芯</a:t>
            </a:r>
            <a:endParaRPr lang="en-US" altLang="zh-CN" sz="1600" b="1" dirty="0" smtClean="0"/>
          </a:p>
          <a:p>
            <a:r>
              <a:rPr lang="en-US" altLang="zh-CN" sz="1600" b="1" dirty="0"/>
              <a:t> </a:t>
            </a:r>
            <a:r>
              <a:rPr lang="en-US" altLang="zh-CN" sz="1600" b="1" dirty="0" smtClean="0"/>
              <a:t>      </a:t>
            </a:r>
            <a:r>
              <a:rPr lang="zh-CN" altLang="zh-CN" sz="1600" b="1" dirty="0" smtClean="0"/>
              <a:t>片</a:t>
            </a:r>
            <a:r>
              <a:rPr lang="zh-CN" altLang="zh-CN" sz="1600" b="1" dirty="0"/>
              <a:t>的时间</a:t>
            </a:r>
          </a:p>
          <a:p>
            <a:r>
              <a:rPr lang="en-US" altLang="zh-CN" sz="1600" b="1" dirty="0">
                <a:solidFill>
                  <a:srgbClr val="92D050"/>
                </a:solidFill>
              </a:rPr>
              <a:t>W4</a:t>
            </a:r>
            <a:r>
              <a:rPr lang="zh-CN" altLang="zh-CN" sz="1600" b="1" dirty="0">
                <a:solidFill>
                  <a:srgbClr val="92D050"/>
                </a:solidFill>
              </a:rPr>
              <a:t>：</a:t>
            </a:r>
            <a:r>
              <a:rPr lang="en-US" altLang="zh-CN" sz="1600" b="1" dirty="0"/>
              <a:t>MRAM</a:t>
            </a:r>
            <a:r>
              <a:rPr lang="zh-CN" altLang="zh-CN" sz="1600" b="1" dirty="0"/>
              <a:t>芯片本征写时间</a:t>
            </a:r>
            <a:endParaRPr lang="zh-CN" altLang="en-US" sz="1600" b="1" dirty="0"/>
          </a:p>
        </p:txBody>
      </p:sp>
      <p:sp>
        <p:nvSpPr>
          <p:cNvPr id="5" name="矩形 4"/>
          <p:cNvSpPr/>
          <p:nvPr/>
        </p:nvSpPr>
        <p:spPr>
          <a:xfrm>
            <a:off x="4728569" y="5073027"/>
            <a:ext cx="4209160" cy="584775"/>
          </a:xfrm>
          <a:prstGeom prst="rect">
            <a:avLst/>
          </a:prstGeom>
        </p:spPr>
        <p:txBody>
          <a:bodyPr wrap="square">
            <a:spAutoFit/>
          </a:bodyPr>
          <a:lstStyle/>
          <a:p>
            <a:r>
              <a:rPr lang="zh-CN" altLang="zh-CN" sz="1600" b="1" dirty="0">
                <a:solidFill>
                  <a:srgbClr val="FF0000"/>
                </a:solidFill>
              </a:rPr>
              <a:t>读时间</a:t>
            </a:r>
            <a:r>
              <a:rPr lang="en-US" altLang="zh-CN" sz="1600" b="1" dirty="0">
                <a:solidFill>
                  <a:srgbClr val="FF0000"/>
                </a:solidFill>
              </a:rPr>
              <a:t>=R1+R2+R3+R4+R5+R6+R7=140ns</a:t>
            </a:r>
            <a:endParaRPr lang="zh-CN" altLang="zh-CN" sz="1600" b="1" dirty="0">
              <a:solidFill>
                <a:srgbClr val="FF0000"/>
              </a:solidFill>
            </a:endParaRPr>
          </a:p>
          <a:p>
            <a:r>
              <a:rPr lang="zh-CN" altLang="zh-CN" sz="1600" b="1" dirty="0">
                <a:solidFill>
                  <a:srgbClr val="FF0000"/>
                </a:solidFill>
              </a:rPr>
              <a:t>写时间</a:t>
            </a:r>
            <a:r>
              <a:rPr lang="en-US" altLang="zh-CN" sz="1600" b="1" dirty="0">
                <a:solidFill>
                  <a:srgbClr val="FF0000"/>
                </a:solidFill>
              </a:rPr>
              <a:t>=W1+W2+W3+W4=90ns</a:t>
            </a:r>
            <a:endParaRPr lang="zh-CN" altLang="en-US" sz="1600" b="1" dirty="0">
              <a:solidFill>
                <a:srgbClr val="FF0000"/>
              </a:solidFill>
            </a:endParaRPr>
          </a:p>
        </p:txBody>
      </p:sp>
    </p:spTree>
    <p:extLst>
      <p:ext uri="{BB962C8B-B14F-4D97-AF65-F5344CB8AC3E}">
        <p14:creationId xmlns:p14="http://schemas.microsoft.com/office/powerpoint/2010/main" val="522961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0482" name="Picture 2" descr="863_Latency_upd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6210" y="1143844"/>
            <a:ext cx="5267325" cy="565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23219" y="2625414"/>
            <a:ext cx="3955295" cy="2862322"/>
          </a:xfrm>
          <a:prstGeom prst="rect">
            <a:avLst/>
          </a:prstGeom>
        </p:spPr>
        <p:txBody>
          <a:bodyPr wrap="square">
            <a:spAutoFit/>
          </a:bodyPr>
          <a:lstStyle/>
          <a:p>
            <a:r>
              <a:rPr lang="zh-CN" altLang="zh-CN" sz="1600" b="1" dirty="0">
                <a:solidFill>
                  <a:srgbClr val="FF0000"/>
                </a:solidFill>
              </a:rPr>
              <a:t>读</a:t>
            </a:r>
            <a:r>
              <a:rPr lang="zh-CN" altLang="zh-CN" sz="1600" b="1" dirty="0" smtClean="0">
                <a:solidFill>
                  <a:srgbClr val="FF0000"/>
                </a:solidFill>
              </a:rPr>
              <a:t>时间</a:t>
            </a:r>
            <a:r>
              <a:rPr lang="zh-CN" altLang="en-US" sz="1600" b="1" dirty="0" smtClean="0">
                <a:solidFill>
                  <a:srgbClr val="FF0000"/>
                </a:solidFill>
              </a:rPr>
              <a:t>：</a:t>
            </a:r>
            <a:endParaRPr lang="en-US" altLang="zh-CN" sz="1600" b="1" dirty="0" smtClean="0">
              <a:solidFill>
                <a:srgbClr val="FF0000"/>
              </a:solidFill>
            </a:endParaRPr>
          </a:p>
          <a:p>
            <a:endParaRPr lang="en-US" altLang="zh-CN" sz="1600" b="1" dirty="0" smtClean="0">
              <a:solidFill>
                <a:srgbClr val="FF0000"/>
              </a:solidFill>
            </a:endParaRPr>
          </a:p>
          <a:p>
            <a:r>
              <a:rPr lang="en-US" altLang="zh-CN" b="1" dirty="0">
                <a:solidFill>
                  <a:srgbClr val="FF0000"/>
                </a:solidFill>
              </a:rPr>
              <a:t> </a:t>
            </a:r>
            <a:r>
              <a:rPr lang="en-US" altLang="zh-CN" b="1" dirty="0" smtClean="0">
                <a:solidFill>
                  <a:srgbClr val="FF0000"/>
                </a:solidFill>
              </a:rPr>
              <a:t>R1+R2+R3+R4+R5+R6+R7=180ns</a:t>
            </a:r>
          </a:p>
          <a:p>
            <a:endParaRPr lang="en-US" altLang="zh-CN" sz="1600" b="1" dirty="0">
              <a:solidFill>
                <a:srgbClr val="FF0000"/>
              </a:solidFill>
            </a:endParaRPr>
          </a:p>
          <a:p>
            <a:endParaRPr lang="en-US" altLang="zh-CN" sz="1600" b="1" dirty="0" smtClean="0">
              <a:solidFill>
                <a:srgbClr val="FF0000"/>
              </a:solidFill>
            </a:endParaRPr>
          </a:p>
          <a:p>
            <a:endParaRPr lang="en-US" altLang="zh-CN" sz="1600" b="1" dirty="0">
              <a:solidFill>
                <a:srgbClr val="FF0000"/>
              </a:solidFill>
            </a:endParaRPr>
          </a:p>
          <a:p>
            <a:endParaRPr lang="en-US" altLang="zh-CN" sz="1600" b="1" dirty="0" smtClean="0">
              <a:solidFill>
                <a:srgbClr val="FF0000"/>
              </a:solidFill>
            </a:endParaRPr>
          </a:p>
          <a:p>
            <a:endParaRPr lang="zh-CN" altLang="zh-CN" sz="1600" b="1" dirty="0">
              <a:solidFill>
                <a:srgbClr val="FF0000"/>
              </a:solidFill>
            </a:endParaRPr>
          </a:p>
          <a:p>
            <a:r>
              <a:rPr lang="zh-CN" altLang="zh-CN" sz="1600" b="1" dirty="0">
                <a:solidFill>
                  <a:srgbClr val="FF0000"/>
                </a:solidFill>
              </a:rPr>
              <a:t>写</a:t>
            </a:r>
            <a:r>
              <a:rPr lang="zh-CN" altLang="zh-CN" sz="1600" b="1" dirty="0" smtClean="0">
                <a:solidFill>
                  <a:srgbClr val="FF0000"/>
                </a:solidFill>
              </a:rPr>
              <a:t>时间</a:t>
            </a:r>
            <a:r>
              <a:rPr lang="zh-CN" altLang="en-US" sz="1600" b="1" dirty="0" smtClean="0">
                <a:solidFill>
                  <a:srgbClr val="FF0000"/>
                </a:solidFill>
              </a:rPr>
              <a:t>：</a:t>
            </a:r>
            <a:endParaRPr lang="en-US" altLang="zh-CN" sz="1600" b="1" dirty="0" smtClean="0">
              <a:solidFill>
                <a:srgbClr val="FF0000"/>
              </a:solidFill>
            </a:endParaRPr>
          </a:p>
          <a:p>
            <a:endParaRPr lang="en-US" altLang="zh-CN" sz="1600" b="1" dirty="0">
              <a:solidFill>
                <a:srgbClr val="FF0000"/>
              </a:solidFill>
            </a:endParaRPr>
          </a:p>
          <a:p>
            <a:r>
              <a:rPr lang="en-US" altLang="zh-CN" b="1" dirty="0" smtClean="0">
                <a:solidFill>
                  <a:srgbClr val="FF0000"/>
                </a:solidFill>
              </a:rPr>
              <a:t>W1+W2+W3+W4=110ns</a:t>
            </a:r>
            <a:endParaRPr lang="zh-CN" altLang="zh-CN" b="1" dirty="0">
              <a:solidFill>
                <a:srgbClr val="FF0000"/>
              </a:solidFill>
            </a:endParaRPr>
          </a:p>
        </p:txBody>
      </p:sp>
    </p:spTree>
    <p:extLst>
      <p:ext uri="{BB962C8B-B14F-4D97-AF65-F5344CB8AC3E}">
        <p14:creationId xmlns:p14="http://schemas.microsoft.com/office/powerpoint/2010/main" val="846125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bwMode="auto">
          <a:xfrm>
            <a:off x="2720113" y="2825590"/>
            <a:ext cx="2368713" cy="3221950"/>
          </a:xfrm>
          <a:prstGeom prst="ellipse">
            <a:avLst/>
          </a:prstGeom>
          <a:solidFill>
            <a:srgbClr val="FFC000">
              <a:alpha val="63000"/>
            </a:srgbClr>
          </a:solidFill>
          <a:ln>
            <a:noFill/>
          </a:ln>
          <a:effectLst/>
          <a:extLst/>
        </p:spPr>
        <p:txBody>
          <a:bodyPr vert="horz" wrap="square" lIns="67628" tIns="33814" rIns="67628" bIns="33814" numCol="1" rtlCol="0" anchor="t" anchorCtr="0" compatLnSpc="1">
            <a:prstTxWarp prst="textNoShape">
              <a:avLst/>
            </a:prstTxWarp>
          </a:bodyPr>
          <a:lstStyle/>
          <a:p>
            <a:pPr algn="ctr" fontAlgn="base">
              <a:spcBef>
                <a:spcPct val="0"/>
              </a:spcBef>
              <a:spcAft>
                <a:spcPct val="0"/>
              </a:spcAft>
            </a:pPr>
            <a:endParaRPr lang="zh-CN" altLang="en-US" sz="4339" dirty="0">
              <a:latin typeface="Gill Sans" charset="0"/>
              <a:ea typeface="Heiti SC Light" charset="0"/>
              <a:cs typeface="Heiti SC Light" charset="0"/>
              <a:sym typeface="Gill Sans" charset="0"/>
            </a:endParaRPr>
          </a:p>
        </p:txBody>
      </p:sp>
      <p:sp>
        <p:nvSpPr>
          <p:cNvPr id="10" name="椭圆 9"/>
          <p:cNvSpPr/>
          <p:nvPr/>
        </p:nvSpPr>
        <p:spPr bwMode="auto">
          <a:xfrm>
            <a:off x="4146365" y="2862009"/>
            <a:ext cx="2368713" cy="3221950"/>
          </a:xfrm>
          <a:prstGeom prst="ellipse">
            <a:avLst/>
          </a:prstGeom>
          <a:solidFill>
            <a:srgbClr val="FFC000">
              <a:alpha val="63000"/>
            </a:srgbClr>
          </a:solidFill>
          <a:ln>
            <a:noFill/>
          </a:ln>
          <a:effectLst/>
          <a:extLst/>
        </p:spPr>
        <p:txBody>
          <a:bodyPr vert="horz" wrap="square" lIns="67628" tIns="33814" rIns="67628" bIns="33814" numCol="1" rtlCol="0" anchor="t" anchorCtr="0" compatLnSpc="1">
            <a:prstTxWarp prst="textNoShape">
              <a:avLst/>
            </a:prstTxWarp>
          </a:bodyPr>
          <a:lstStyle/>
          <a:p>
            <a:pPr algn="ctr" fontAlgn="base">
              <a:spcBef>
                <a:spcPct val="0"/>
              </a:spcBef>
              <a:spcAft>
                <a:spcPct val="0"/>
              </a:spcAft>
            </a:pPr>
            <a:endParaRPr lang="zh-CN" altLang="en-US" sz="4339">
              <a:latin typeface="Gill Sans" charset="0"/>
              <a:ea typeface="Heiti SC Light" charset="0"/>
              <a:cs typeface="Heiti SC Light" charset="0"/>
              <a:sym typeface="Gill Sans" charset="0"/>
            </a:endParaRPr>
          </a:p>
        </p:txBody>
      </p:sp>
      <p:sp>
        <p:nvSpPr>
          <p:cNvPr id="4" name="椭圆 3"/>
          <p:cNvSpPr/>
          <p:nvPr/>
        </p:nvSpPr>
        <p:spPr bwMode="auto">
          <a:xfrm>
            <a:off x="3839167" y="2862009"/>
            <a:ext cx="1505931" cy="2048385"/>
          </a:xfrm>
          <a:prstGeom prst="ellipse">
            <a:avLst/>
          </a:prstGeom>
          <a:solidFill>
            <a:srgbClr val="FFC000">
              <a:alpha val="63000"/>
            </a:srgbClr>
          </a:solidFill>
          <a:ln>
            <a:noFill/>
          </a:ln>
          <a:effectLst/>
          <a:extLst/>
        </p:spPr>
        <p:txBody>
          <a:bodyPr vert="horz" wrap="square" lIns="67628" tIns="33814" rIns="67628" bIns="33814" numCol="1" rtlCol="0" anchor="t" anchorCtr="0" compatLnSpc="1">
            <a:prstTxWarp prst="textNoShape">
              <a:avLst/>
            </a:prstTxWarp>
          </a:bodyPr>
          <a:lstStyle/>
          <a:p>
            <a:pPr algn="ctr" fontAlgn="base">
              <a:spcBef>
                <a:spcPct val="0"/>
              </a:spcBef>
              <a:spcAft>
                <a:spcPct val="0"/>
              </a:spcAft>
            </a:pPr>
            <a:endParaRPr lang="zh-CN" altLang="en-US" sz="4339" dirty="0">
              <a:sym typeface="Gill Sans" charset="0"/>
            </a:endParaRPr>
          </a:p>
        </p:txBody>
      </p:sp>
      <p:sp>
        <p:nvSpPr>
          <p:cNvPr id="5" name="文本框 4"/>
          <p:cNvSpPr txBox="1"/>
          <p:nvPr/>
        </p:nvSpPr>
        <p:spPr>
          <a:xfrm>
            <a:off x="4279664" y="3713075"/>
            <a:ext cx="817853" cy="699294"/>
          </a:xfrm>
          <a:prstGeom prst="rect">
            <a:avLst/>
          </a:prstGeom>
          <a:noFill/>
        </p:spPr>
        <p:txBody>
          <a:bodyPr wrap="none" rtlCol="0">
            <a:spAutoFit/>
          </a:bodyPr>
          <a:lstStyle/>
          <a:p>
            <a:r>
              <a:rPr lang="en-US" altLang="zh-CN" sz="1972" b="1" dirty="0">
                <a:latin typeface="方正黑体简体" panose="03000509000000000000" pitchFamily="65" charset="-122"/>
                <a:ea typeface="方正黑体简体" panose="03000509000000000000" pitchFamily="65" charset="-122"/>
              </a:rPr>
              <a:t>High </a:t>
            </a:r>
            <a:endParaRPr lang="en-US" altLang="zh-CN" sz="1972" b="1" dirty="0" smtClean="0">
              <a:latin typeface="方正黑体简体" panose="03000509000000000000" pitchFamily="65" charset="-122"/>
              <a:ea typeface="方正黑体简体" panose="03000509000000000000" pitchFamily="65" charset="-122"/>
            </a:endParaRPr>
          </a:p>
          <a:p>
            <a:r>
              <a:rPr lang="en-US" altLang="zh-CN" sz="1972" b="1" dirty="0" smtClean="0">
                <a:latin typeface="方正黑体简体" panose="03000509000000000000" pitchFamily="65" charset="-122"/>
                <a:ea typeface="方正黑体简体" panose="03000509000000000000" pitchFamily="65" charset="-122"/>
              </a:rPr>
              <a:t>Speed</a:t>
            </a:r>
            <a:endParaRPr lang="zh-CN" altLang="en-US" sz="1972" b="1" dirty="0">
              <a:latin typeface="方正黑体简体" panose="03000509000000000000" pitchFamily="65" charset="-122"/>
              <a:ea typeface="方正黑体简体" panose="03000509000000000000" pitchFamily="65" charset="-122"/>
            </a:endParaRPr>
          </a:p>
        </p:txBody>
      </p:sp>
      <p:sp>
        <p:nvSpPr>
          <p:cNvPr id="6" name="椭圆 5"/>
          <p:cNvSpPr/>
          <p:nvPr/>
        </p:nvSpPr>
        <p:spPr bwMode="auto">
          <a:xfrm>
            <a:off x="6083997" y="2862009"/>
            <a:ext cx="1505931" cy="2048385"/>
          </a:xfrm>
          <a:prstGeom prst="ellipse">
            <a:avLst/>
          </a:prstGeom>
          <a:solidFill>
            <a:srgbClr val="FFC000">
              <a:alpha val="63000"/>
            </a:srgbClr>
          </a:solidFill>
          <a:ln>
            <a:noFill/>
          </a:ln>
          <a:effectLst/>
          <a:extLst/>
        </p:spPr>
        <p:txBody>
          <a:bodyPr vert="horz" wrap="square" lIns="67628" tIns="33814" rIns="67628" bIns="33814" numCol="1" rtlCol="0" anchor="t" anchorCtr="0" compatLnSpc="1">
            <a:prstTxWarp prst="textNoShape">
              <a:avLst/>
            </a:prstTxWarp>
          </a:bodyPr>
          <a:lstStyle/>
          <a:p>
            <a:pPr algn="ctr" fontAlgn="base">
              <a:spcBef>
                <a:spcPct val="0"/>
              </a:spcBef>
              <a:spcAft>
                <a:spcPct val="0"/>
              </a:spcAft>
            </a:pPr>
            <a:endParaRPr lang="zh-CN" altLang="en-US" sz="4339">
              <a:sym typeface="Gill Sans" charset="0"/>
            </a:endParaRPr>
          </a:p>
        </p:txBody>
      </p:sp>
      <p:sp>
        <p:nvSpPr>
          <p:cNvPr id="7" name="文本框 6"/>
          <p:cNvSpPr txBox="1"/>
          <p:nvPr/>
        </p:nvSpPr>
        <p:spPr>
          <a:xfrm>
            <a:off x="6345783" y="3602713"/>
            <a:ext cx="953651" cy="699294"/>
          </a:xfrm>
          <a:prstGeom prst="rect">
            <a:avLst/>
          </a:prstGeom>
          <a:noFill/>
        </p:spPr>
        <p:txBody>
          <a:bodyPr wrap="square" rtlCol="0">
            <a:spAutoFit/>
          </a:bodyPr>
          <a:lstStyle/>
          <a:p>
            <a:pPr algn="ctr"/>
            <a:r>
              <a:rPr lang="en-US" altLang="zh-CN" sz="1972" b="1" dirty="0">
                <a:latin typeface="方正黑体简体" panose="03000509000000000000" pitchFamily="65" charset="-122"/>
                <a:ea typeface="方正黑体简体" panose="03000509000000000000" pitchFamily="65" charset="-122"/>
              </a:rPr>
              <a:t>low </a:t>
            </a:r>
            <a:endParaRPr lang="en-US" altLang="zh-CN" sz="1972" b="1" dirty="0" smtClean="0">
              <a:latin typeface="方正黑体简体" panose="03000509000000000000" pitchFamily="65" charset="-122"/>
              <a:ea typeface="方正黑体简体" panose="03000509000000000000" pitchFamily="65" charset="-122"/>
            </a:endParaRPr>
          </a:p>
          <a:p>
            <a:pPr algn="ctr"/>
            <a:r>
              <a:rPr lang="en-US" altLang="zh-CN" sz="1972" b="1" dirty="0" smtClean="0">
                <a:latin typeface="方正黑体简体" panose="03000509000000000000" pitchFamily="65" charset="-122"/>
                <a:ea typeface="方正黑体简体" panose="03000509000000000000" pitchFamily="65" charset="-122"/>
              </a:rPr>
              <a:t>power </a:t>
            </a:r>
          </a:p>
        </p:txBody>
      </p:sp>
      <p:sp>
        <p:nvSpPr>
          <p:cNvPr id="8" name="椭圆 7"/>
          <p:cNvSpPr/>
          <p:nvPr/>
        </p:nvSpPr>
        <p:spPr bwMode="auto">
          <a:xfrm>
            <a:off x="1594338" y="2862009"/>
            <a:ext cx="1505931" cy="2048385"/>
          </a:xfrm>
          <a:prstGeom prst="ellipse">
            <a:avLst/>
          </a:prstGeom>
          <a:solidFill>
            <a:srgbClr val="FFC000">
              <a:alpha val="63000"/>
            </a:srgbClr>
          </a:solidFill>
          <a:ln>
            <a:noFill/>
          </a:ln>
          <a:effectLst/>
          <a:extLst/>
        </p:spPr>
        <p:txBody>
          <a:bodyPr vert="horz" wrap="square" lIns="67628" tIns="33814" rIns="67628" bIns="33814" numCol="1" rtlCol="0" anchor="t" anchorCtr="0" compatLnSpc="1">
            <a:prstTxWarp prst="textNoShape">
              <a:avLst/>
            </a:prstTxWarp>
          </a:bodyPr>
          <a:lstStyle/>
          <a:p>
            <a:pPr algn="ctr" fontAlgn="base">
              <a:spcBef>
                <a:spcPct val="0"/>
              </a:spcBef>
              <a:spcAft>
                <a:spcPct val="0"/>
              </a:spcAft>
            </a:pPr>
            <a:endParaRPr lang="zh-CN" altLang="en-US" sz="4339">
              <a:sym typeface="Gill Sans" charset="0"/>
            </a:endParaRPr>
          </a:p>
        </p:txBody>
      </p:sp>
      <p:sp>
        <p:nvSpPr>
          <p:cNvPr id="9" name="文本框 8"/>
          <p:cNvSpPr txBox="1"/>
          <p:nvPr/>
        </p:nvSpPr>
        <p:spPr>
          <a:xfrm>
            <a:off x="1860334" y="3551268"/>
            <a:ext cx="1072052" cy="699294"/>
          </a:xfrm>
          <a:prstGeom prst="rect">
            <a:avLst/>
          </a:prstGeom>
          <a:noFill/>
        </p:spPr>
        <p:txBody>
          <a:bodyPr wrap="square" rtlCol="0">
            <a:spAutoFit/>
          </a:bodyPr>
          <a:lstStyle/>
          <a:p>
            <a:pPr algn="ctr"/>
            <a:r>
              <a:rPr lang="en-US" altLang="zh-CN" sz="1972" b="1" dirty="0">
                <a:latin typeface="方正黑体简体" panose="03000509000000000000" pitchFamily="65" charset="-122"/>
                <a:ea typeface="方正黑体简体" panose="03000509000000000000" pitchFamily="65" charset="-122"/>
              </a:rPr>
              <a:t>High </a:t>
            </a:r>
            <a:endParaRPr lang="en-US" altLang="zh-CN" sz="1972" b="1" dirty="0" smtClean="0">
              <a:latin typeface="方正黑体简体" panose="03000509000000000000" pitchFamily="65" charset="-122"/>
              <a:ea typeface="方正黑体简体" panose="03000509000000000000" pitchFamily="65" charset="-122"/>
            </a:endParaRPr>
          </a:p>
          <a:p>
            <a:pPr algn="ctr"/>
            <a:r>
              <a:rPr lang="en-US" altLang="zh-CN" sz="1972" b="1" dirty="0" smtClean="0">
                <a:latin typeface="方正黑体简体" panose="03000509000000000000" pitchFamily="65" charset="-122"/>
                <a:ea typeface="方正黑体简体" panose="03000509000000000000" pitchFamily="65" charset="-122"/>
              </a:rPr>
              <a:t>density </a:t>
            </a:r>
            <a:endParaRPr lang="en-US" altLang="zh-CN" sz="1972" b="1" dirty="0">
              <a:latin typeface="方正黑体简体" panose="03000509000000000000" pitchFamily="65" charset="-122"/>
              <a:ea typeface="方正黑体简体" panose="03000509000000000000" pitchFamily="65" charset="-122"/>
            </a:endParaRPr>
          </a:p>
        </p:txBody>
      </p:sp>
      <p:sp>
        <p:nvSpPr>
          <p:cNvPr id="12" name="椭圆 11"/>
          <p:cNvSpPr/>
          <p:nvPr/>
        </p:nvSpPr>
        <p:spPr bwMode="auto">
          <a:xfrm>
            <a:off x="3433239" y="1251032"/>
            <a:ext cx="2368713" cy="3221950"/>
          </a:xfrm>
          <a:prstGeom prst="ellipse">
            <a:avLst/>
          </a:prstGeom>
          <a:solidFill>
            <a:srgbClr val="FFC000">
              <a:alpha val="63000"/>
            </a:srgbClr>
          </a:solidFill>
          <a:ln>
            <a:noFill/>
          </a:ln>
          <a:effectLst/>
          <a:extLst/>
        </p:spPr>
        <p:txBody>
          <a:bodyPr vert="horz" wrap="square" lIns="67628" tIns="33814" rIns="67628" bIns="33814" numCol="1" rtlCol="0" anchor="t" anchorCtr="0" compatLnSpc="1">
            <a:prstTxWarp prst="textNoShape">
              <a:avLst/>
            </a:prstTxWarp>
          </a:bodyPr>
          <a:lstStyle/>
          <a:p>
            <a:pPr algn="ctr" fontAlgn="base">
              <a:spcBef>
                <a:spcPct val="0"/>
              </a:spcBef>
              <a:spcAft>
                <a:spcPct val="0"/>
              </a:spcAft>
            </a:pPr>
            <a:endParaRPr lang="zh-CN" altLang="en-US" sz="4339">
              <a:solidFill>
                <a:srgbClr val="FFFFFF"/>
              </a:solidFill>
              <a:latin typeface="Gill Sans" charset="0"/>
              <a:ea typeface="Heiti SC Light" charset="0"/>
              <a:cs typeface="Heiti SC Light" charset="0"/>
              <a:sym typeface="Gill Sans" charset="0"/>
            </a:endParaRPr>
          </a:p>
        </p:txBody>
      </p:sp>
      <p:sp>
        <p:nvSpPr>
          <p:cNvPr id="13" name="文本框 12"/>
          <p:cNvSpPr txBox="1"/>
          <p:nvPr/>
        </p:nvSpPr>
        <p:spPr>
          <a:xfrm>
            <a:off x="3219824" y="4563059"/>
            <a:ext cx="1197764" cy="699294"/>
          </a:xfrm>
          <a:prstGeom prst="rect">
            <a:avLst/>
          </a:prstGeom>
          <a:noFill/>
        </p:spPr>
        <p:txBody>
          <a:bodyPr wrap="none" rtlCol="0">
            <a:spAutoFit/>
          </a:bodyPr>
          <a:lstStyle/>
          <a:p>
            <a:pPr algn="ctr"/>
            <a:r>
              <a:rPr lang="en-US" altLang="zh-CN" sz="1972" b="1" dirty="0">
                <a:latin typeface="方正黑体简体" panose="03000509000000000000" pitchFamily="65" charset="-122"/>
                <a:ea typeface="方正黑体简体" panose="03000509000000000000" pitchFamily="65" charset="-122"/>
              </a:rPr>
              <a:t>High </a:t>
            </a:r>
          </a:p>
          <a:p>
            <a:pPr algn="ctr"/>
            <a:r>
              <a:rPr lang="en-US" altLang="zh-CN" sz="1972" b="1" dirty="0">
                <a:latin typeface="方正黑体简体" panose="03000509000000000000" pitchFamily="65" charset="-122"/>
                <a:ea typeface="方正黑体简体" panose="03000509000000000000" pitchFamily="65" charset="-122"/>
              </a:rPr>
              <a:t>density </a:t>
            </a:r>
          </a:p>
        </p:txBody>
      </p:sp>
      <p:sp>
        <p:nvSpPr>
          <p:cNvPr id="14" name="文本框 13"/>
          <p:cNvSpPr txBox="1"/>
          <p:nvPr/>
        </p:nvSpPr>
        <p:spPr>
          <a:xfrm>
            <a:off x="5064850" y="4522338"/>
            <a:ext cx="944489" cy="699294"/>
          </a:xfrm>
          <a:prstGeom prst="rect">
            <a:avLst/>
          </a:prstGeom>
          <a:noFill/>
        </p:spPr>
        <p:txBody>
          <a:bodyPr wrap="none" rtlCol="0">
            <a:spAutoFit/>
          </a:bodyPr>
          <a:lstStyle/>
          <a:p>
            <a:pPr algn="ctr"/>
            <a:r>
              <a:rPr lang="en-US" altLang="zh-CN" sz="1972" b="1" dirty="0">
                <a:latin typeface="方正黑体简体" panose="03000509000000000000" pitchFamily="65" charset="-122"/>
                <a:ea typeface="方正黑体简体" panose="03000509000000000000" pitchFamily="65" charset="-122"/>
              </a:rPr>
              <a:t>low </a:t>
            </a:r>
          </a:p>
          <a:p>
            <a:pPr algn="ctr"/>
            <a:r>
              <a:rPr lang="en-US" altLang="zh-CN" sz="1972" b="1" dirty="0">
                <a:latin typeface="方正黑体简体" panose="03000509000000000000" pitchFamily="65" charset="-122"/>
                <a:ea typeface="方正黑体简体" panose="03000509000000000000" pitchFamily="65" charset="-122"/>
              </a:rPr>
              <a:t>power </a:t>
            </a:r>
          </a:p>
        </p:txBody>
      </p:sp>
      <p:sp>
        <p:nvSpPr>
          <p:cNvPr id="15" name="文本框 14"/>
          <p:cNvSpPr txBox="1"/>
          <p:nvPr/>
        </p:nvSpPr>
        <p:spPr>
          <a:xfrm>
            <a:off x="4237207" y="2182449"/>
            <a:ext cx="817853" cy="699294"/>
          </a:xfrm>
          <a:prstGeom prst="rect">
            <a:avLst/>
          </a:prstGeom>
          <a:noFill/>
        </p:spPr>
        <p:txBody>
          <a:bodyPr wrap="none" rtlCol="0">
            <a:spAutoFit/>
          </a:bodyPr>
          <a:lstStyle/>
          <a:p>
            <a:r>
              <a:rPr lang="en-US" altLang="zh-CN" sz="1972" b="1" dirty="0" smtClean="0">
                <a:latin typeface="方正黑体简体" panose="03000509000000000000" pitchFamily="65" charset="-122"/>
                <a:ea typeface="方正黑体简体" panose="03000509000000000000" pitchFamily="65" charset="-122"/>
              </a:rPr>
              <a:t>High </a:t>
            </a:r>
          </a:p>
          <a:p>
            <a:r>
              <a:rPr lang="en-US" altLang="zh-CN" sz="1972" b="1" dirty="0" smtClean="0">
                <a:latin typeface="方正黑体简体" panose="03000509000000000000" pitchFamily="65" charset="-122"/>
                <a:ea typeface="方正黑体简体" panose="03000509000000000000" pitchFamily="65" charset="-122"/>
              </a:rPr>
              <a:t>Speed</a:t>
            </a:r>
            <a:endParaRPr lang="zh-CN" altLang="en-US" sz="1972" b="1" dirty="0">
              <a:latin typeface="方正黑体简体" panose="03000509000000000000" pitchFamily="65" charset="-122"/>
              <a:ea typeface="方正黑体简体" panose="03000509000000000000" pitchFamily="65" charset="-122"/>
            </a:endParaRPr>
          </a:p>
        </p:txBody>
      </p:sp>
      <p:sp>
        <p:nvSpPr>
          <p:cNvPr id="16" name="文本框 15"/>
          <p:cNvSpPr txBox="1"/>
          <p:nvPr/>
        </p:nvSpPr>
        <p:spPr>
          <a:xfrm>
            <a:off x="2855905" y="3921674"/>
            <a:ext cx="3526799" cy="395814"/>
          </a:xfrm>
          <a:prstGeom prst="rect">
            <a:avLst/>
          </a:prstGeom>
          <a:noFill/>
        </p:spPr>
        <p:txBody>
          <a:bodyPr wrap="none" rtlCol="0">
            <a:spAutoFit/>
          </a:bodyPr>
          <a:lstStyle/>
          <a:p>
            <a:pPr algn="ctr"/>
            <a:r>
              <a:rPr lang="en-US" altLang="zh-CN" sz="1972" b="1" dirty="0" smtClean="0">
                <a:effectLst>
                  <a:glow rad="139700">
                    <a:srgbClr val="ED7D31">
                      <a:satMod val="175000"/>
                      <a:alpha val="40000"/>
                    </a:srgbClr>
                  </a:glow>
                </a:effectLst>
                <a:latin typeface="微软雅黑" panose="020B0503020204020204" pitchFamily="34" charset="-122"/>
                <a:ea typeface="微软雅黑" panose="020B0503020204020204" pitchFamily="34" charset="-122"/>
              </a:rPr>
              <a:t>Hybrid of DRAM and PCM</a:t>
            </a:r>
            <a:endParaRPr lang="en-US" altLang="zh-CN" sz="1972" b="1" dirty="0">
              <a:effectLst>
                <a:glow rad="139700">
                  <a:srgbClr val="ED7D31">
                    <a:satMod val="175000"/>
                    <a:alpha val="40000"/>
                  </a:srgbClr>
                </a:glow>
              </a:effectLst>
              <a:latin typeface="微软雅黑" panose="020B0503020204020204" pitchFamily="34" charset="-122"/>
              <a:ea typeface="微软雅黑" panose="020B0503020204020204" pitchFamily="34" charset="-122"/>
            </a:endParaRPr>
          </a:p>
        </p:txBody>
      </p:sp>
      <p:sp>
        <p:nvSpPr>
          <p:cNvPr id="24" name="十字箭头 23"/>
          <p:cNvSpPr/>
          <p:nvPr/>
        </p:nvSpPr>
        <p:spPr>
          <a:xfrm>
            <a:off x="3683189" y="3220527"/>
            <a:ext cx="1253718" cy="1573070"/>
          </a:xfrm>
          <a:prstGeom prst="quadArrow">
            <a:avLst>
              <a:gd name="adj1" fmla="val 7456"/>
              <a:gd name="adj2" fmla="val 3031"/>
              <a:gd name="adj3" fmla="val 46969"/>
            </a:avLst>
          </a:prstGeom>
          <a:solidFill>
            <a:srgbClr val="DADADA">
              <a:lumMod val="20000"/>
              <a:lumOff val="80000"/>
            </a:srgbClr>
          </a:solidFill>
          <a:ln w="12700" cap="flat" cmpd="sng" algn="ctr">
            <a:noFill/>
            <a:prstDash val="solid"/>
            <a:miter lim="800000"/>
          </a:ln>
          <a:effectLst>
            <a:glow rad="63500">
              <a:srgbClr val="FCF6C3">
                <a:lumMod val="90000"/>
                <a:alpha val="40000"/>
              </a:srgbClr>
            </a:glow>
          </a:effectLst>
        </p:spPr>
        <p:txBody>
          <a:bodyPr rtlCol="0" anchor="ctr"/>
          <a:lstStyle/>
          <a:p>
            <a:pPr algn="ctr">
              <a:defRPr/>
            </a:pPr>
            <a:endParaRPr lang="zh-CN" altLang="en-US" sz="1972" kern="0">
              <a:latin typeface="Gill Sans"/>
            </a:endParaRPr>
          </a:p>
        </p:txBody>
      </p:sp>
      <p:sp>
        <p:nvSpPr>
          <p:cNvPr id="25" name="十字箭头 24"/>
          <p:cNvSpPr/>
          <p:nvPr/>
        </p:nvSpPr>
        <p:spPr>
          <a:xfrm>
            <a:off x="4247355" y="3220527"/>
            <a:ext cx="1253718" cy="1573070"/>
          </a:xfrm>
          <a:prstGeom prst="quadArrow">
            <a:avLst>
              <a:gd name="adj1" fmla="val 7456"/>
              <a:gd name="adj2" fmla="val 3031"/>
              <a:gd name="adj3" fmla="val 46969"/>
            </a:avLst>
          </a:prstGeom>
          <a:solidFill>
            <a:srgbClr val="DADADA">
              <a:lumMod val="20000"/>
              <a:lumOff val="80000"/>
            </a:srgbClr>
          </a:solidFill>
          <a:ln w="12700" cap="flat" cmpd="sng" algn="ctr">
            <a:noFill/>
            <a:prstDash val="solid"/>
            <a:miter lim="800000"/>
          </a:ln>
          <a:effectLst>
            <a:glow rad="63500">
              <a:srgbClr val="FCF6C3">
                <a:lumMod val="90000"/>
                <a:alpha val="40000"/>
              </a:srgbClr>
            </a:glow>
          </a:effectLst>
        </p:spPr>
        <p:txBody>
          <a:bodyPr rtlCol="0" anchor="ctr"/>
          <a:lstStyle/>
          <a:p>
            <a:pPr algn="ctr">
              <a:defRPr/>
            </a:pPr>
            <a:endParaRPr lang="zh-CN" altLang="en-US" kern="0">
              <a:solidFill>
                <a:srgbClr val="FFFFFF"/>
              </a:solidFill>
              <a:latin typeface="Gill Sans"/>
            </a:endParaRPr>
          </a:p>
        </p:txBody>
      </p:sp>
      <p:sp>
        <p:nvSpPr>
          <p:cNvPr id="26" name="十字箭头 25"/>
          <p:cNvSpPr/>
          <p:nvPr/>
        </p:nvSpPr>
        <p:spPr>
          <a:xfrm>
            <a:off x="3955302" y="3147689"/>
            <a:ext cx="1253718" cy="1573070"/>
          </a:xfrm>
          <a:prstGeom prst="quadArrow">
            <a:avLst>
              <a:gd name="adj1" fmla="val 7456"/>
              <a:gd name="adj2" fmla="val 3031"/>
              <a:gd name="adj3" fmla="val 46969"/>
            </a:avLst>
          </a:prstGeom>
          <a:solidFill>
            <a:srgbClr val="DADADA">
              <a:lumMod val="20000"/>
              <a:lumOff val="80000"/>
            </a:srgbClr>
          </a:solidFill>
          <a:ln w="12700" cap="flat" cmpd="sng" algn="ctr">
            <a:noFill/>
            <a:prstDash val="solid"/>
            <a:miter lim="800000"/>
          </a:ln>
          <a:effectLst>
            <a:glow rad="63500">
              <a:srgbClr val="FCF6C3">
                <a:lumMod val="90000"/>
                <a:alpha val="40000"/>
              </a:srgbClr>
            </a:glow>
          </a:effectLst>
        </p:spPr>
        <p:txBody>
          <a:bodyPr rtlCol="0" anchor="ctr"/>
          <a:lstStyle/>
          <a:p>
            <a:pPr algn="ctr">
              <a:defRPr/>
            </a:pPr>
            <a:endParaRPr lang="zh-CN" altLang="en-US" sz="1972" kern="0">
              <a:latin typeface="Gill Sans"/>
            </a:endParaRPr>
          </a:p>
        </p:txBody>
      </p:sp>
      <p:sp>
        <p:nvSpPr>
          <p:cNvPr id="27" name="十字箭头 26"/>
          <p:cNvSpPr/>
          <p:nvPr/>
        </p:nvSpPr>
        <p:spPr>
          <a:xfrm>
            <a:off x="4180689" y="3052537"/>
            <a:ext cx="1253718" cy="1573070"/>
          </a:xfrm>
          <a:prstGeom prst="quadArrow">
            <a:avLst>
              <a:gd name="adj1" fmla="val 7456"/>
              <a:gd name="adj2" fmla="val 3031"/>
              <a:gd name="adj3" fmla="val 46969"/>
            </a:avLst>
          </a:prstGeom>
          <a:solidFill>
            <a:srgbClr val="DADADA">
              <a:lumMod val="20000"/>
              <a:lumOff val="80000"/>
            </a:srgbClr>
          </a:solidFill>
          <a:ln w="12700" cap="flat" cmpd="sng" algn="ctr">
            <a:noFill/>
            <a:prstDash val="solid"/>
            <a:miter lim="800000"/>
          </a:ln>
          <a:effectLst>
            <a:glow rad="63500">
              <a:srgbClr val="FCF6C3">
                <a:lumMod val="90000"/>
                <a:alpha val="40000"/>
              </a:srgbClr>
            </a:glow>
          </a:effectLst>
        </p:spPr>
        <p:txBody>
          <a:bodyPr rtlCol="0" anchor="ctr"/>
          <a:lstStyle/>
          <a:p>
            <a:pPr algn="ctr">
              <a:defRPr/>
            </a:pPr>
            <a:endParaRPr lang="zh-CN" altLang="en-US" kern="0">
              <a:solidFill>
                <a:srgbClr val="FFFFFF"/>
              </a:solidFill>
              <a:latin typeface="Gill Sans"/>
            </a:endParaRPr>
          </a:p>
        </p:txBody>
      </p:sp>
      <p:sp>
        <p:nvSpPr>
          <p:cNvPr id="28" name="十字箭头 27"/>
          <p:cNvSpPr/>
          <p:nvPr/>
        </p:nvSpPr>
        <p:spPr>
          <a:xfrm>
            <a:off x="3858214" y="3174942"/>
            <a:ext cx="1253718" cy="1573070"/>
          </a:xfrm>
          <a:prstGeom prst="quadArrow">
            <a:avLst>
              <a:gd name="adj1" fmla="val 7456"/>
              <a:gd name="adj2" fmla="val 3031"/>
              <a:gd name="adj3" fmla="val 46969"/>
            </a:avLst>
          </a:prstGeom>
          <a:solidFill>
            <a:srgbClr val="DADADA">
              <a:lumMod val="20000"/>
              <a:lumOff val="80000"/>
            </a:srgbClr>
          </a:solidFill>
          <a:ln w="12700" cap="flat" cmpd="sng" algn="ctr">
            <a:noFill/>
            <a:prstDash val="solid"/>
            <a:miter lim="800000"/>
          </a:ln>
          <a:effectLst>
            <a:glow rad="63500">
              <a:srgbClr val="FCF6C3">
                <a:lumMod val="90000"/>
                <a:alpha val="40000"/>
              </a:srgbClr>
            </a:glow>
          </a:effectLst>
        </p:spPr>
        <p:txBody>
          <a:bodyPr rtlCol="0" anchor="ctr"/>
          <a:lstStyle/>
          <a:p>
            <a:pPr algn="ctr">
              <a:defRPr/>
            </a:pPr>
            <a:endParaRPr lang="zh-CN" altLang="en-US" sz="1972" kern="0">
              <a:latin typeface="Gill Sans"/>
            </a:endParaRPr>
          </a:p>
        </p:txBody>
      </p:sp>
      <p:sp>
        <p:nvSpPr>
          <p:cNvPr id="29" name="十字箭头 28"/>
          <p:cNvSpPr/>
          <p:nvPr/>
        </p:nvSpPr>
        <p:spPr>
          <a:xfrm>
            <a:off x="4188469" y="2881743"/>
            <a:ext cx="1253718" cy="1573070"/>
          </a:xfrm>
          <a:prstGeom prst="quadArrow">
            <a:avLst>
              <a:gd name="adj1" fmla="val 7456"/>
              <a:gd name="adj2" fmla="val 3031"/>
              <a:gd name="adj3" fmla="val 46969"/>
            </a:avLst>
          </a:prstGeom>
          <a:solidFill>
            <a:srgbClr val="DADADA">
              <a:lumMod val="20000"/>
              <a:lumOff val="80000"/>
            </a:srgbClr>
          </a:solidFill>
          <a:ln w="12700" cap="flat" cmpd="sng" algn="ctr">
            <a:noFill/>
            <a:prstDash val="solid"/>
            <a:miter lim="800000"/>
          </a:ln>
          <a:effectLst>
            <a:glow rad="63500">
              <a:srgbClr val="FCF6C3">
                <a:lumMod val="90000"/>
                <a:alpha val="40000"/>
              </a:srgbClr>
            </a:glow>
          </a:effectLst>
        </p:spPr>
        <p:txBody>
          <a:bodyPr rtlCol="0" anchor="ctr"/>
          <a:lstStyle/>
          <a:p>
            <a:pPr algn="ctr">
              <a:defRPr/>
            </a:pPr>
            <a:endParaRPr lang="zh-CN" altLang="en-US" kern="0">
              <a:solidFill>
                <a:srgbClr val="FFFFFF"/>
              </a:solidFill>
              <a:latin typeface="Gill Sans"/>
            </a:endParaRPr>
          </a:p>
        </p:txBody>
      </p:sp>
      <p:sp>
        <p:nvSpPr>
          <p:cNvPr id="30" name="十字箭头 29"/>
          <p:cNvSpPr/>
          <p:nvPr/>
        </p:nvSpPr>
        <p:spPr>
          <a:xfrm>
            <a:off x="3925860" y="3184108"/>
            <a:ext cx="1253718" cy="1573070"/>
          </a:xfrm>
          <a:prstGeom prst="quadArrow">
            <a:avLst>
              <a:gd name="adj1" fmla="val 7456"/>
              <a:gd name="adj2" fmla="val 3031"/>
              <a:gd name="adj3" fmla="val 46969"/>
            </a:avLst>
          </a:prstGeom>
          <a:solidFill>
            <a:srgbClr val="DADADA">
              <a:lumMod val="20000"/>
              <a:lumOff val="80000"/>
            </a:srgbClr>
          </a:solidFill>
          <a:ln w="12700" cap="flat" cmpd="sng" algn="ctr">
            <a:noFill/>
            <a:prstDash val="solid"/>
            <a:miter lim="800000"/>
          </a:ln>
          <a:effectLst>
            <a:glow rad="63500">
              <a:srgbClr val="FCF6C3">
                <a:lumMod val="90000"/>
                <a:alpha val="40000"/>
              </a:srgbClr>
            </a:glow>
          </a:effectLst>
        </p:spPr>
        <p:txBody>
          <a:bodyPr rtlCol="0" anchor="ctr"/>
          <a:lstStyle/>
          <a:p>
            <a:pPr algn="ctr">
              <a:defRPr/>
            </a:pPr>
            <a:endParaRPr lang="zh-CN" altLang="en-US" sz="1972" kern="0">
              <a:latin typeface="Gill Sans"/>
            </a:endParaRPr>
          </a:p>
        </p:txBody>
      </p:sp>
      <p:sp>
        <p:nvSpPr>
          <p:cNvPr id="31" name="十字箭头 30"/>
          <p:cNvSpPr/>
          <p:nvPr/>
        </p:nvSpPr>
        <p:spPr>
          <a:xfrm>
            <a:off x="4076413" y="3383521"/>
            <a:ext cx="1253718" cy="1573070"/>
          </a:xfrm>
          <a:prstGeom prst="quadArrow">
            <a:avLst>
              <a:gd name="adj1" fmla="val 7456"/>
              <a:gd name="adj2" fmla="val 3031"/>
              <a:gd name="adj3" fmla="val 46969"/>
            </a:avLst>
          </a:prstGeom>
          <a:solidFill>
            <a:srgbClr val="DADADA">
              <a:lumMod val="20000"/>
              <a:lumOff val="80000"/>
            </a:srgbClr>
          </a:solidFill>
          <a:ln w="12700" cap="flat" cmpd="sng" algn="ctr">
            <a:noFill/>
            <a:prstDash val="solid"/>
            <a:miter lim="800000"/>
          </a:ln>
          <a:effectLst>
            <a:glow rad="63500">
              <a:srgbClr val="FCF6C3">
                <a:lumMod val="90000"/>
                <a:alpha val="40000"/>
              </a:srgbClr>
            </a:glow>
          </a:effectLst>
        </p:spPr>
        <p:txBody>
          <a:bodyPr rtlCol="0" anchor="ctr"/>
          <a:lstStyle/>
          <a:p>
            <a:pPr algn="ctr">
              <a:defRPr/>
            </a:pPr>
            <a:endParaRPr lang="zh-CN" altLang="en-US" sz="1972" kern="0" dirty="0">
              <a:latin typeface="Gill Sans"/>
            </a:endParaRPr>
          </a:p>
        </p:txBody>
      </p:sp>
      <p:sp>
        <p:nvSpPr>
          <p:cNvPr id="32" name="十字箭头 31"/>
          <p:cNvSpPr/>
          <p:nvPr/>
        </p:nvSpPr>
        <p:spPr>
          <a:xfrm>
            <a:off x="3967314" y="3299526"/>
            <a:ext cx="1253718" cy="1573070"/>
          </a:xfrm>
          <a:prstGeom prst="quadArrow">
            <a:avLst>
              <a:gd name="adj1" fmla="val 7456"/>
              <a:gd name="adj2" fmla="val 3031"/>
              <a:gd name="adj3" fmla="val 46969"/>
            </a:avLst>
          </a:prstGeom>
          <a:solidFill>
            <a:srgbClr val="DADADA">
              <a:lumMod val="20000"/>
              <a:lumOff val="80000"/>
            </a:srgbClr>
          </a:solidFill>
          <a:ln w="12700" cap="flat" cmpd="sng" algn="ctr">
            <a:noFill/>
            <a:prstDash val="solid"/>
            <a:miter lim="800000"/>
          </a:ln>
          <a:effectLst>
            <a:glow rad="63500">
              <a:srgbClr val="FCF6C3">
                <a:lumMod val="90000"/>
                <a:alpha val="40000"/>
              </a:srgbClr>
            </a:glow>
          </a:effectLst>
        </p:spPr>
        <p:txBody>
          <a:bodyPr rtlCol="0" anchor="ctr"/>
          <a:lstStyle/>
          <a:p>
            <a:pPr algn="ctr">
              <a:defRPr/>
            </a:pPr>
            <a:endParaRPr lang="zh-CN" altLang="en-US" sz="1972" kern="0">
              <a:latin typeface="Gill Sans"/>
            </a:endParaRPr>
          </a:p>
        </p:txBody>
      </p:sp>
      <p:sp>
        <p:nvSpPr>
          <p:cNvPr id="33" name="十字箭头 32"/>
          <p:cNvSpPr/>
          <p:nvPr/>
        </p:nvSpPr>
        <p:spPr>
          <a:xfrm>
            <a:off x="3591053" y="2939412"/>
            <a:ext cx="1253718" cy="1573070"/>
          </a:xfrm>
          <a:prstGeom prst="quadArrow">
            <a:avLst>
              <a:gd name="adj1" fmla="val 7456"/>
              <a:gd name="adj2" fmla="val 3031"/>
              <a:gd name="adj3" fmla="val 46969"/>
            </a:avLst>
          </a:prstGeom>
          <a:solidFill>
            <a:srgbClr val="DADADA">
              <a:lumMod val="20000"/>
              <a:lumOff val="80000"/>
            </a:srgbClr>
          </a:solidFill>
          <a:ln w="12700" cap="flat" cmpd="sng" algn="ctr">
            <a:noFill/>
            <a:prstDash val="solid"/>
            <a:miter lim="800000"/>
          </a:ln>
          <a:effectLst>
            <a:glow rad="63500">
              <a:srgbClr val="FCF6C3">
                <a:lumMod val="90000"/>
                <a:alpha val="40000"/>
              </a:srgbClr>
            </a:glow>
          </a:effectLst>
        </p:spPr>
        <p:txBody>
          <a:bodyPr rtlCol="0" anchor="ctr"/>
          <a:lstStyle/>
          <a:p>
            <a:pPr algn="ctr">
              <a:defRPr/>
            </a:pPr>
            <a:endParaRPr lang="zh-CN" altLang="en-US" sz="1972" kern="0">
              <a:latin typeface="Gill Sans"/>
            </a:endParaRPr>
          </a:p>
        </p:txBody>
      </p:sp>
      <p:sp>
        <p:nvSpPr>
          <p:cNvPr id="34" name="十字箭头 33"/>
          <p:cNvSpPr/>
          <p:nvPr/>
        </p:nvSpPr>
        <p:spPr>
          <a:xfrm>
            <a:off x="4058451" y="3151837"/>
            <a:ext cx="1253718" cy="1573070"/>
          </a:xfrm>
          <a:prstGeom prst="quadArrow">
            <a:avLst>
              <a:gd name="adj1" fmla="val 7456"/>
              <a:gd name="adj2" fmla="val 3031"/>
              <a:gd name="adj3" fmla="val 46969"/>
            </a:avLst>
          </a:prstGeom>
          <a:solidFill>
            <a:srgbClr val="DADADA">
              <a:lumMod val="20000"/>
              <a:lumOff val="80000"/>
            </a:srgbClr>
          </a:solidFill>
          <a:ln w="12700" cap="flat" cmpd="sng" algn="ctr">
            <a:noFill/>
            <a:prstDash val="solid"/>
            <a:miter lim="800000"/>
          </a:ln>
          <a:effectLst>
            <a:glow rad="63500">
              <a:srgbClr val="FCF6C3">
                <a:lumMod val="90000"/>
                <a:alpha val="40000"/>
              </a:srgbClr>
            </a:glow>
          </a:effectLst>
        </p:spPr>
        <p:txBody>
          <a:bodyPr rtlCol="0" anchor="ctr"/>
          <a:lstStyle/>
          <a:p>
            <a:pPr algn="ctr">
              <a:defRPr/>
            </a:pPr>
            <a:endParaRPr lang="zh-CN" altLang="en-US" sz="1972" kern="0">
              <a:latin typeface="Gill Sans"/>
            </a:endParaRPr>
          </a:p>
        </p:txBody>
      </p:sp>
      <p:sp>
        <p:nvSpPr>
          <p:cNvPr id="36" name="Rectangle 2"/>
          <p:cNvSpPr txBox="1">
            <a:spLocks noChangeArrowheads="1"/>
          </p:cNvSpPr>
          <p:nvPr/>
        </p:nvSpPr>
        <p:spPr>
          <a:xfrm>
            <a:off x="1476855" y="104776"/>
            <a:ext cx="6102757" cy="547688"/>
          </a:xfrm>
          <a:prstGeom prst="rect">
            <a:avLst/>
          </a:prstGeom>
        </p:spPr>
        <p:txBody>
          <a:bodyPr/>
          <a:lstStyle>
            <a:lvl1pPr algn="ctr" rtl="0" eaLnBrk="0" fontAlgn="base" hangingPunct="0">
              <a:spcBef>
                <a:spcPct val="0"/>
              </a:spcBef>
              <a:spcAft>
                <a:spcPct val="0"/>
              </a:spcAft>
              <a:defRPr sz="3550" b="1">
                <a:solidFill>
                  <a:srgbClr val="990000"/>
                </a:solidFill>
                <a:latin typeface="+mj-lt"/>
                <a:ea typeface="+mj-ea"/>
                <a:cs typeface="+mj-cs"/>
              </a:defRPr>
            </a:lvl1pPr>
            <a:lvl2pPr algn="ctr" rtl="0" eaLnBrk="0" fontAlgn="base" hangingPunct="0">
              <a:spcBef>
                <a:spcPct val="0"/>
              </a:spcBef>
              <a:spcAft>
                <a:spcPct val="0"/>
              </a:spcAft>
              <a:defRPr sz="3550" b="1">
                <a:solidFill>
                  <a:srgbClr val="990000"/>
                </a:solidFill>
                <a:latin typeface="Times New Roman" pitchFamily="18" charset="0"/>
                <a:ea typeface="宋体" pitchFamily="2" charset="-122"/>
              </a:defRPr>
            </a:lvl2pPr>
            <a:lvl3pPr algn="ctr" rtl="0" eaLnBrk="0" fontAlgn="base" hangingPunct="0">
              <a:spcBef>
                <a:spcPct val="0"/>
              </a:spcBef>
              <a:spcAft>
                <a:spcPct val="0"/>
              </a:spcAft>
              <a:defRPr sz="3550" b="1">
                <a:solidFill>
                  <a:srgbClr val="990000"/>
                </a:solidFill>
                <a:latin typeface="Times New Roman" pitchFamily="18" charset="0"/>
                <a:ea typeface="宋体" pitchFamily="2" charset="-122"/>
              </a:defRPr>
            </a:lvl3pPr>
            <a:lvl4pPr algn="ctr" rtl="0" eaLnBrk="0" fontAlgn="base" hangingPunct="0">
              <a:spcBef>
                <a:spcPct val="0"/>
              </a:spcBef>
              <a:spcAft>
                <a:spcPct val="0"/>
              </a:spcAft>
              <a:defRPr sz="3550" b="1">
                <a:solidFill>
                  <a:srgbClr val="990000"/>
                </a:solidFill>
                <a:latin typeface="Times New Roman" pitchFamily="18" charset="0"/>
                <a:ea typeface="宋体" pitchFamily="2" charset="-122"/>
              </a:defRPr>
            </a:lvl4pPr>
            <a:lvl5pPr algn="ctr" rtl="0" eaLnBrk="0" fontAlgn="base" hangingPunct="0">
              <a:spcBef>
                <a:spcPct val="0"/>
              </a:spcBef>
              <a:spcAft>
                <a:spcPct val="0"/>
              </a:spcAft>
              <a:defRPr sz="3550" b="1">
                <a:solidFill>
                  <a:srgbClr val="990000"/>
                </a:solidFill>
                <a:latin typeface="Times New Roman" pitchFamily="18" charset="0"/>
                <a:ea typeface="宋体" pitchFamily="2" charset="-122"/>
              </a:defRPr>
            </a:lvl5pPr>
            <a:lvl6pPr marL="450845" algn="ctr" rtl="0" fontAlgn="base">
              <a:spcBef>
                <a:spcPct val="0"/>
              </a:spcBef>
              <a:spcAft>
                <a:spcPct val="0"/>
              </a:spcAft>
              <a:defRPr sz="3550" b="1">
                <a:solidFill>
                  <a:srgbClr val="990000"/>
                </a:solidFill>
                <a:latin typeface="Times New Roman" pitchFamily="18" charset="0"/>
                <a:ea typeface="宋体" pitchFamily="2" charset="-122"/>
              </a:defRPr>
            </a:lvl6pPr>
            <a:lvl7pPr marL="901690" algn="ctr" rtl="0" fontAlgn="base">
              <a:spcBef>
                <a:spcPct val="0"/>
              </a:spcBef>
              <a:spcAft>
                <a:spcPct val="0"/>
              </a:spcAft>
              <a:defRPr sz="3550" b="1">
                <a:solidFill>
                  <a:srgbClr val="990000"/>
                </a:solidFill>
                <a:latin typeface="Times New Roman" pitchFamily="18" charset="0"/>
                <a:ea typeface="宋体" pitchFamily="2" charset="-122"/>
              </a:defRPr>
            </a:lvl7pPr>
            <a:lvl8pPr marL="1352535" algn="ctr" rtl="0" fontAlgn="base">
              <a:spcBef>
                <a:spcPct val="0"/>
              </a:spcBef>
              <a:spcAft>
                <a:spcPct val="0"/>
              </a:spcAft>
              <a:defRPr sz="3550" b="1">
                <a:solidFill>
                  <a:srgbClr val="990000"/>
                </a:solidFill>
                <a:latin typeface="Times New Roman" pitchFamily="18" charset="0"/>
                <a:ea typeface="宋体" pitchFamily="2" charset="-122"/>
              </a:defRPr>
            </a:lvl8pPr>
            <a:lvl9pPr marL="1803380" algn="ctr" rtl="0" fontAlgn="base">
              <a:spcBef>
                <a:spcPct val="0"/>
              </a:spcBef>
              <a:spcAft>
                <a:spcPct val="0"/>
              </a:spcAft>
              <a:defRPr sz="3550" b="1">
                <a:solidFill>
                  <a:srgbClr val="990000"/>
                </a:solidFill>
                <a:latin typeface="Times New Roman" pitchFamily="18" charset="0"/>
                <a:ea typeface="宋体" pitchFamily="2" charset="-122"/>
              </a:defRPr>
            </a:lvl9pPr>
          </a:lstStyle>
          <a:p>
            <a:pPr eaLnBrk="1" hangingPunct="1"/>
            <a:r>
              <a:rPr lang="en-US" altLang="zh-CN" dirty="0"/>
              <a:t>INTRODUCTION</a:t>
            </a:r>
            <a:endParaRPr kumimoji="1" lang="zh-CN" altLang="en-US" kern="0" dirty="0">
              <a:latin typeface="仿宋" panose="02010609060101010101" pitchFamily="49" charset="-122"/>
              <a:ea typeface="仿宋" panose="02010609060101010101" pitchFamily="49" charset="-122"/>
            </a:endParaRPr>
          </a:p>
        </p:txBody>
      </p:sp>
      <p:pic>
        <p:nvPicPr>
          <p:cNvPr id="37" name="图片 36"/>
          <p:cNvPicPr>
            <a:picLocks noChangeAspect="1"/>
          </p:cNvPicPr>
          <p:nvPr/>
        </p:nvPicPr>
        <p:blipFill>
          <a:blip r:embed="rId3"/>
          <a:stretch>
            <a:fillRect/>
          </a:stretch>
        </p:blipFill>
        <p:spPr>
          <a:xfrm>
            <a:off x="4123316" y="962550"/>
            <a:ext cx="4818516" cy="5280326"/>
          </a:xfrm>
          <a:prstGeom prst="rect">
            <a:avLst/>
          </a:prstGeom>
        </p:spPr>
      </p:pic>
    </p:spTree>
    <p:extLst>
      <p:ext uri="{BB962C8B-B14F-4D97-AF65-F5344CB8AC3E}">
        <p14:creationId xmlns:p14="http://schemas.microsoft.com/office/powerpoint/2010/main" val="353199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 fill="hold"/>
                                        <p:tgtEl>
                                          <p:spTgt spid="8"/>
                                        </p:tgtEl>
                                        <p:attrNameLst>
                                          <p:attrName>ppt_w</p:attrName>
                                        </p:attrNameLst>
                                      </p:cBhvr>
                                      <p:tavLst>
                                        <p:tav tm="0">
                                          <p:val>
                                            <p:fltVal val="0"/>
                                          </p:val>
                                        </p:tav>
                                        <p:tav tm="100000">
                                          <p:val>
                                            <p:strVal val="#ppt_w"/>
                                          </p:val>
                                        </p:tav>
                                      </p:tavLst>
                                    </p:anim>
                                    <p:anim calcmode="lin" valueType="num">
                                      <p:cBhvr>
                                        <p:cTn id="8" dur="100" fill="hold"/>
                                        <p:tgtEl>
                                          <p:spTgt spid="8"/>
                                        </p:tgtEl>
                                        <p:attrNameLst>
                                          <p:attrName>ppt_h</p:attrName>
                                        </p:attrNameLst>
                                      </p:cBhvr>
                                      <p:tavLst>
                                        <p:tav tm="0">
                                          <p:val>
                                            <p:fltVal val="0"/>
                                          </p:val>
                                        </p:tav>
                                        <p:tav tm="100000">
                                          <p:val>
                                            <p:strVal val="#ppt_h"/>
                                          </p:val>
                                        </p:tav>
                                      </p:tavLst>
                                    </p:anim>
                                    <p:animEffect transition="in" filter="fade">
                                      <p:cBhvr>
                                        <p:cTn id="9" dur="100"/>
                                        <p:tgtEl>
                                          <p:spTgt spid="8"/>
                                        </p:tgtEl>
                                      </p:cBhvr>
                                    </p:animEffect>
                                    <p:anim calcmode="lin" valueType="num">
                                      <p:cBhvr>
                                        <p:cTn id="10" dur="100" fill="hold"/>
                                        <p:tgtEl>
                                          <p:spTgt spid="8"/>
                                        </p:tgtEl>
                                        <p:attrNameLst>
                                          <p:attrName>ppt_x</p:attrName>
                                        </p:attrNameLst>
                                      </p:cBhvr>
                                      <p:tavLst>
                                        <p:tav tm="0">
                                          <p:val>
                                            <p:fltVal val="0.5"/>
                                          </p:val>
                                        </p:tav>
                                        <p:tav tm="100000">
                                          <p:val>
                                            <p:strVal val="#ppt_x"/>
                                          </p:val>
                                        </p:tav>
                                      </p:tavLst>
                                    </p:anim>
                                    <p:anim calcmode="lin" valueType="num">
                                      <p:cBhvr>
                                        <p:cTn id="11" dur="100" fill="hold"/>
                                        <p:tgtEl>
                                          <p:spTgt spid="8"/>
                                        </p:tgtEl>
                                        <p:attrNameLst>
                                          <p:attrName>ppt_y</p:attrName>
                                        </p:attrNameLst>
                                      </p:cBhvr>
                                      <p:tavLst>
                                        <p:tav tm="0">
                                          <p:val>
                                            <p:fltVal val="0.5"/>
                                          </p:val>
                                        </p:tav>
                                        <p:tav tm="100000">
                                          <p:val>
                                            <p:strVal val="#ppt_y"/>
                                          </p:val>
                                        </p:tav>
                                      </p:tavLst>
                                    </p:anim>
                                  </p:childTnLst>
                                </p:cTn>
                              </p:par>
                              <p:par>
                                <p:cTn id="12" presetID="10" presetClass="entr" presetSubtype="0" fill="hold" grpId="4" nodeType="with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6" presetClass="emph" presetSubtype="0" fill="hold" grpId="1" nodeType="withEffect">
                                  <p:stCondLst>
                                    <p:cond delay="600"/>
                                  </p:stCondLst>
                                  <p:childTnLst>
                                    <p:animScale>
                                      <p:cBhvr>
                                        <p:cTn id="16" dur="100" fill="hold"/>
                                        <p:tgtEl>
                                          <p:spTgt spid="8"/>
                                        </p:tgtEl>
                                      </p:cBhvr>
                                      <p:by x="110000" y="110000"/>
                                    </p:animScale>
                                  </p:childTnLst>
                                </p:cTn>
                              </p:par>
                              <p:par>
                                <p:cTn id="17" presetID="6" presetClass="emph" presetSubtype="0" fill="hold" grpId="2" nodeType="withEffect">
                                  <p:stCondLst>
                                    <p:cond delay="700"/>
                                  </p:stCondLst>
                                  <p:childTnLst>
                                    <p:animScale>
                                      <p:cBhvr>
                                        <p:cTn id="18" dur="200" fill="hold"/>
                                        <p:tgtEl>
                                          <p:spTgt spid="8"/>
                                        </p:tgtEl>
                                      </p:cBhvr>
                                      <p:by x="90000" y="90000"/>
                                    </p:animScale>
                                  </p:childTnLst>
                                </p:cTn>
                              </p:par>
                              <p:par>
                                <p:cTn id="19" presetID="6" presetClass="emph" presetSubtype="0" fill="hold" grpId="3" nodeType="withEffect">
                                  <p:stCondLst>
                                    <p:cond delay="900"/>
                                  </p:stCondLst>
                                  <p:childTnLst>
                                    <p:animScale>
                                      <p:cBhvr>
                                        <p:cTn id="20" dur="100" fill="hold"/>
                                        <p:tgtEl>
                                          <p:spTgt spid="8"/>
                                        </p:tgtEl>
                                      </p:cBhvr>
                                      <p:by x="105000" y="105000"/>
                                    </p:animScale>
                                  </p:childTnLst>
                                </p:cTn>
                              </p:par>
                              <p:par>
                                <p:cTn id="21" presetID="6" presetClass="emph" presetSubtype="0" fill="hold" grpId="4" nodeType="withEffect">
                                  <p:stCondLst>
                                    <p:cond delay="1000"/>
                                  </p:stCondLst>
                                  <p:childTnLst>
                                    <p:animScale>
                                      <p:cBhvr>
                                        <p:cTn id="22" dur="200" fill="hold"/>
                                        <p:tgtEl>
                                          <p:spTgt spid="8"/>
                                        </p:tgtEl>
                                      </p:cBhvr>
                                      <p:by x="95000" y="95000"/>
                                    </p:animScale>
                                  </p:childTnLst>
                                </p:cTn>
                              </p:par>
                              <p:par>
                                <p:cTn id="23" presetID="53" presetClass="entr" presetSubtype="528" fill="hold" grpId="0"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p:cTn id="25" dur="100" fill="hold"/>
                                        <p:tgtEl>
                                          <p:spTgt spid="4"/>
                                        </p:tgtEl>
                                        <p:attrNameLst>
                                          <p:attrName>ppt_w</p:attrName>
                                        </p:attrNameLst>
                                      </p:cBhvr>
                                      <p:tavLst>
                                        <p:tav tm="0">
                                          <p:val>
                                            <p:fltVal val="0"/>
                                          </p:val>
                                        </p:tav>
                                        <p:tav tm="100000">
                                          <p:val>
                                            <p:strVal val="#ppt_w"/>
                                          </p:val>
                                        </p:tav>
                                      </p:tavLst>
                                    </p:anim>
                                    <p:anim calcmode="lin" valueType="num">
                                      <p:cBhvr>
                                        <p:cTn id="26" dur="100" fill="hold"/>
                                        <p:tgtEl>
                                          <p:spTgt spid="4"/>
                                        </p:tgtEl>
                                        <p:attrNameLst>
                                          <p:attrName>ppt_h</p:attrName>
                                        </p:attrNameLst>
                                      </p:cBhvr>
                                      <p:tavLst>
                                        <p:tav tm="0">
                                          <p:val>
                                            <p:fltVal val="0"/>
                                          </p:val>
                                        </p:tav>
                                        <p:tav tm="100000">
                                          <p:val>
                                            <p:strVal val="#ppt_h"/>
                                          </p:val>
                                        </p:tav>
                                      </p:tavLst>
                                    </p:anim>
                                    <p:animEffect transition="in" filter="fade">
                                      <p:cBhvr>
                                        <p:cTn id="27" dur="100"/>
                                        <p:tgtEl>
                                          <p:spTgt spid="4"/>
                                        </p:tgtEl>
                                      </p:cBhvr>
                                    </p:animEffect>
                                    <p:anim calcmode="lin" valueType="num">
                                      <p:cBhvr>
                                        <p:cTn id="28" dur="100" fill="hold"/>
                                        <p:tgtEl>
                                          <p:spTgt spid="4"/>
                                        </p:tgtEl>
                                        <p:attrNameLst>
                                          <p:attrName>ppt_x</p:attrName>
                                        </p:attrNameLst>
                                      </p:cBhvr>
                                      <p:tavLst>
                                        <p:tav tm="0">
                                          <p:val>
                                            <p:fltVal val="0.5"/>
                                          </p:val>
                                        </p:tav>
                                        <p:tav tm="100000">
                                          <p:val>
                                            <p:strVal val="#ppt_x"/>
                                          </p:val>
                                        </p:tav>
                                      </p:tavLst>
                                    </p:anim>
                                    <p:anim calcmode="lin" valueType="num">
                                      <p:cBhvr>
                                        <p:cTn id="29" dur="100" fill="hold"/>
                                        <p:tgtEl>
                                          <p:spTgt spid="4"/>
                                        </p:tgtEl>
                                        <p:attrNameLst>
                                          <p:attrName>ppt_y</p:attrName>
                                        </p:attrNameLst>
                                      </p:cBhvr>
                                      <p:tavLst>
                                        <p:tav tm="0">
                                          <p:val>
                                            <p:fltVal val="0.5"/>
                                          </p:val>
                                        </p:tav>
                                        <p:tav tm="100000">
                                          <p:val>
                                            <p:strVal val="#ppt_y"/>
                                          </p:val>
                                        </p:tav>
                                      </p:tavLst>
                                    </p:anim>
                                  </p:childTnLst>
                                </p:cTn>
                              </p:par>
                              <p:par>
                                <p:cTn id="30" presetID="10" presetClass="entr" presetSubtype="0" fill="hold" grpId="4" nodeType="with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6" presetClass="emph" presetSubtype="0" fill="hold" grpId="1" nodeType="withEffect">
                                  <p:stCondLst>
                                    <p:cond delay="600"/>
                                  </p:stCondLst>
                                  <p:childTnLst>
                                    <p:animScale>
                                      <p:cBhvr>
                                        <p:cTn id="34" dur="100" fill="hold"/>
                                        <p:tgtEl>
                                          <p:spTgt spid="4"/>
                                        </p:tgtEl>
                                      </p:cBhvr>
                                      <p:by x="110000" y="110000"/>
                                    </p:animScale>
                                  </p:childTnLst>
                                </p:cTn>
                              </p:par>
                              <p:par>
                                <p:cTn id="35" presetID="6" presetClass="emph" presetSubtype="0" fill="hold" grpId="2" nodeType="withEffect">
                                  <p:stCondLst>
                                    <p:cond delay="700"/>
                                  </p:stCondLst>
                                  <p:childTnLst>
                                    <p:animScale>
                                      <p:cBhvr>
                                        <p:cTn id="36" dur="200" fill="hold"/>
                                        <p:tgtEl>
                                          <p:spTgt spid="4"/>
                                        </p:tgtEl>
                                      </p:cBhvr>
                                      <p:by x="90000" y="90000"/>
                                    </p:animScale>
                                  </p:childTnLst>
                                </p:cTn>
                              </p:par>
                              <p:par>
                                <p:cTn id="37" presetID="6" presetClass="emph" presetSubtype="0" fill="hold" grpId="3" nodeType="withEffect">
                                  <p:stCondLst>
                                    <p:cond delay="900"/>
                                  </p:stCondLst>
                                  <p:childTnLst>
                                    <p:animScale>
                                      <p:cBhvr>
                                        <p:cTn id="38" dur="100" fill="hold"/>
                                        <p:tgtEl>
                                          <p:spTgt spid="4"/>
                                        </p:tgtEl>
                                      </p:cBhvr>
                                      <p:by x="105000" y="105000"/>
                                    </p:animScale>
                                  </p:childTnLst>
                                </p:cTn>
                              </p:par>
                              <p:par>
                                <p:cTn id="39" presetID="6" presetClass="emph" presetSubtype="0" fill="hold" grpId="4" nodeType="withEffect">
                                  <p:stCondLst>
                                    <p:cond delay="1000"/>
                                  </p:stCondLst>
                                  <p:childTnLst>
                                    <p:animScale>
                                      <p:cBhvr>
                                        <p:cTn id="40" dur="200" fill="hold"/>
                                        <p:tgtEl>
                                          <p:spTgt spid="4"/>
                                        </p:tgtEl>
                                      </p:cBhvr>
                                      <p:by x="95000" y="95000"/>
                                    </p:animScale>
                                  </p:childTnLst>
                                </p:cTn>
                              </p:par>
                              <p:par>
                                <p:cTn id="41" presetID="53" presetClass="entr" presetSubtype="528"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p:cTn id="43" dur="100" fill="hold"/>
                                        <p:tgtEl>
                                          <p:spTgt spid="6"/>
                                        </p:tgtEl>
                                        <p:attrNameLst>
                                          <p:attrName>ppt_w</p:attrName>
                                        </p:attrNameLst>
                                      </p:cBhvr>
                                      <p:tavLst>
                                        <p:tav tm="0">
                                          <p:val>
                                            <p:fltVal val="0"/>
                                          </p:val>
                                        </p:tav>
                                        <p:tav tm="100000">
                                          <p:val>
                                            <p:strVal val="#ppt_w"/>
                                          </p:val>
                                        </p:tav>
                                      </p:tavLst>
                                    </p:anim>
                                    <p:anim calcmode="lin" valueType="num">
                                      <p:cBhvr>
                                        <p:cTn id="44" dur="100" fill="hold"/>
                                        <p:tgtEl>
                                          <p:spTgt spid="6"/>
                                        </p:tgtEl>
                                        <p:attrNameLst>
                                          <p:attrName>ppt_h</p:attrName>
                                        </p:attrNameLst>
                                      </p:cBhvr>
                                      <p:tavLst>
                                        <p:tav tm="0">
                                          <p:val>
                                            <p:fltVal val="0"/>
                                          </p:val>
                                        </p:tav>
                                        <p:tav tm="100000">
                                          <p:val>
                                            <p:strVal val="#ppt_h"/>
                                          </p:val>
                                        </p:tav>
                                      </p:tavLst>
                                    </p:anim>
                                    <p:animEffect transition="in" filter="fade">
                                      <p:cBhvr>
                                        <p:cTn id="45" dur="100"/>
                                        <p:tgtEl>
                                          <p:spTgt spid="6"/>
                                        </p:tgtEl>
                                      </p:cBhvr>
                                    </p:animEffect>
                                    <p:anim calcmode="lin" valueType="num">
                                      <p:cBhvr>
                                        <p:cTn id="46" dur="100" fill="hold"/>
                                        <p:tgtEl>
                                          <p:spTgt spid="6"/>
                                        </p:tgtEl>
                                        <p:attrNameLst>
                                          <p:attrName>ppt_x</p:attrName>
                                        </p:attrNameLst>
                                      </p:cBhvr>
                                      <p:tavLst>
                                        <p:tav tm="0">
                                          <p:val>
                                            <p:fltVal val="0.5"/>
                                          </p:val>
                                        </p:tav>
                                        <p:tav tm="100000">
                                          <p:val>
                                            <p:strVal val="#ppt_x"/>
                                          </p:val>
                                        </p:tav>
                                      </p:tavLst>
                                    </p:anim>
                                    <p:anim calcmode="lin" valueType="num">
                                      <p:cBhvr>
                                        <p:cTn id="47" dur="100" fill="hold"/>
                                        <p:tgtEl>
                                          <p:spTgt spid="6"/>
                                        </p:tgtEl>
                                        <p:attrNameLst>
                                          <p:attrName>ppt_y</p:attrName>
                                        </p:attrNameLst>
                                      </p:cBhvr>
                                      <p:tavLst>
                                        <p:tav tm="0">
                                          <p:val>
                                            <p:fltVal val="0.5"/>
                                          </p:val>
                                        </p:tav>
                                        <p:tav tm="100000">
                                          <p:val>
                                            <p:strVal val="#ppt_y"/>
                                          </p:val>
                                        </p:tav>
                                      </p:tavLst>
                                    </p:anim>
                                  </p:childTnLst>
                                </p:cTn>
                              </p:par>
                              <p:par>
                                <p:cTn id="48" presetID="10" presetClass="entr" presetSubtype="0" fill="hold" grpId="4" nodeType="withEffect">
                                  <p:stCondLst>
                                    <p:cond delay="50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par>
                                <p:cTn id="51" presetID="6" presetClass="emph" presetSubtype="0" fill="hold" grpId="1" nodeType="withEffect">
                                  <p:stCondLst>
                                    <p:cond delay="600"/>
                                  </p:stCondLst>
                                  <p:childTnLst>
                                    <p:animScale>
                                      <p:cBhvr>
                                        <p:cTn id="52" dur="100" fill="hold"/>
                                        <p:tgtEl>
                                          <p:spTgt spid="6"/>
                                        </p:tgtEl>
                                      </p:cBhvr>
                                      <p:by x="110000" y="110000"/>
                                    </p:animScale>
                                  </p:childTnLst>
                                </p:cTn>
                              </p:par>
                              <p:par>
                                <p:cTn id="53" presetID="6" presetClass="emph" presetSubtype="0" fill="hold" grpId="2" nodeType="withEffect">
                                  <p:stCondLst>
                                    <p:cond delay="700"/>
                                  </p:stCondLst>
                                  <p:childTnLst>
                                    <p:animScale>
                                      <p:cBhvr>
                                        <p:cTn id="54" dur="200" fill="hold"/>
                                        <p:tgtEl>
                                          <p:spTgt spid="6"/>
                                        </p:tgtEl>
                                      </p:cBhvr>
                                      <p:by x="90000" y="90000"/>
                                    </p:animScale>
                                  </p:childTnLst>
                                </p:cTn>
                              </p:par>
                              <p:par>
                                <p:cTn id="55" presetID="6" presetClass="emph" presetSubtype="0" fill="hold" grpId="3" nodeType="withEffect">
                                  <p:stCondLst>
                                    <p:cond delay="900"/>
                                  </p:stCondLst>
                                  <p:childTnLst>
                                    <p:animScale>
                                      <p:cBhvr>
                                        <p:cTn id="56" dur="100" fill="hold"/>
                                        <p:tgtEl>
                                          <p:spTgt spid="6"/>
                                        </p:tgtEl>
                                      </p:cBhvr>
                                      <p:by x="105000" y="105000"/>
                                    </p:animScale>
                                  </p:childTnLst>
                                </p:cTn>
                              </p:par>
                              <p:par>
                                <p:cTn id="57" presetID="6" presetClass="emph" presetSubtype="0" fill="hold" grpId="4" nodeType="withEffect">
                                  <p:stCondLst>
                                    <p:cond delay="1000"/>
                                  </p:stCondLst>
                                  <p:childTnLst>
                                    <p:animScale>
                                      <p:cBhvr>
                                        <p:cTn id="58" dur="200" fill="hold"/>
                                        <p:tgtEl>
                                          <p:spTgt spid="6"/>
                                        </p:tgtEl>
                                      </p:cBhvr>
                                      <p:by x="95000" y="95000"/>
                                    </p:animScale>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5" nodeType="clickEffect">
                                  <p:stCondLst>
                                    <p:cond delay="0"/>
                                  </p:stCondLst>
                                  <p:childTnLst>
                                    <p:animEffect transition="out" filter="fade">
                                      <p:cBhvr>
                                        <p:cTn id="62" dur="1500"/>
                                        <p:tgtEl>
                                          <p:spTgt spid="8"/>
                                        </p:tgtEl>
                                      </p:cBhvr>
                                    </p:animEffect>
                                    <p:set>
                                      <p:cBhvr>
                                        <p:cTn id="63" dur="1" fill="hold">
                                          <p:stCondLst>
                                            <p:cond delay="1499"/>
                                          </p:stCondLst>
                                        </p:cTn>
                                        <p:tgtEl>
                                          <p:spTgt spid="8"/>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1500"/>
                                        <p:tgtEl>
                                          <p:spTgt spid="11"/>
                                        </p:tgtEl>
                                      </p:cBhvr>
                                    </p:animEffect>
                                  </p:childTnLst>
                                </p:cTn>
                              </p:par>
                              <p:par>
                                <p:cTn id="67" presetID="63" presetClass="path" presetSubtype="0" accel="50000" decel="50000" fill="hold" grpId="6" nodeType="withEffect">
                                  <p:stCondLst>
                                    <p:cond delay="0"/>
                                  </p:stCondLst>
                                  <p:childTnLst>
                                    <p:animMotion origin="layout" path="M 2.77778E-6 3.33333E-6 L 0.22778 0.15393 " pathEditMode="relative" rAng="0" ptsTypes="AA">
                                      <p:cBhvr>
                                        <p:cTn id="68" dur="1500" fill="hold"/>
                                        <p:tgtEl>
                                          <p:spTgt spid="8"/>
                                        </p:tgtEl>
                                        <p:attrNameLst>
                                          <p:attrName>ppt_x</p:attrName>
                                          <p:attrName>ppt_y</p:attrName>
                                        </p:attrNameLst>
                                      </p:cBhvr>
                                      <p:rCtr x="11389" y="7685"/>
                                    </p:animMotion>
                                  </p:childTnLst>
                                </p:cTn>
                              </p:par>
                              <p:par>
                                <p:cTn id="69" presetID="6" presetClass="emph" presetSubtype="0" accel="50000" decel="50000" fill="hold" grpId="7" nodeType="withEffect">
                                  <p:stCondLst>
                                    <p:cond delay="0"/>
                                  </p:stCondLst>
                                  <p:childTnLst>
                                    <p:animScale>
                                      <p:cBhvr>
                                        <p:cTn id="70" dur="1500" fill="hold"/>
                                        <p:tgtEl>
                                          <p:spTgt spid="8"/>
                                        </p:tgtEl>
                                      </p:cBhvr>
                                      <p:by x="150000" y="150000"/>
                                      <p:to x="157292" y="157292"/>
                                    </p:animScale>
                                  </p:childTnLst>
                                </p:cTn>
                              </p:par>
                              <p:par>
                                <p:cTn id="71" presetID="8" presetClass="emph" presetSubtype="0" accel="50000" decel="50000" fill="hold" grpId="8" nodeType="withEffect">
                                  <p:stCondLst>
                                    <p:cond delay="0"/>
                                  </p:stCondLst>
                                  <p:childTnLst>
                                    <p:animRot by="21600000" from="0" to="0">
                                      <p:cBhvr>
                                        <p:cTn id="72" dur="1500" fill="hold"/>
                                        <p:tgtEl>
                                          <p:spTgt spid="8"/>
                                        </p:tgtEl>
                                        <p:attrNameLst>
                                          <p:attrName>r</p:attrName>
                                        </p:attrNameLst>
                                      </p:cBhvr>
                                    </p:animRot>
                                  </p:childTnLst>
                                </p:cTn>
                              </p:par>
                              <p:par>
                                <p:cTn id="73" presetID="63" presetClass="path" presetSubtype="0" accel="50000" decel="50000" fill="hold" grpId="1" nodeType="withEffect">
                                  <p:stCondLst>
                                    <p:cond delay="0"/>
                                  </p:stCondLst>
                                  <p:childTnLst>
                                    <p:animMotion origin="layout" path="M -0.22777 -0.15394 L -4.44444E-6 7.40741E-7 " pathEditMode="relative" rAng="0" ptsTypes="AA">
                                      <p:cBhvr>
                                        <p:cTn id="74" dur="1500" fill="hold"/>
                                        <p:tgtEl>
                                          <p:spTgt spid="11"/>
                                        </p:tgtEl>
                                        <p:attrNameLst>
                                          <p:attrName>ppt_x</p:attrName>
                                          <p:attrName>ppt_y</p:attrName>
                                        </p:attrNameLst>
                                      </p:cBhvr>
                                      <p:rCtr x="11389" y="7685"/>
                                    </p:animMotion>
                                  </p:childTnLst>
                                </p:cTn>
                              </p:par>
                              <p:par>
                                <p:cTn id="75" presetID="6" presetClass="emph" presetSubtype="0" accel="50000" decel="50000" fill="hold" grpId="2" nodeType="withEffect">
                                  <p:stCondLst>
                                    <p:cond delay="0"/>
                                  </p:stCondLst>
                                  <p:childTnLst>
                                    <p:animScale>
                                      <p:cBhvr>
                                        <p:cTn id="76" dur="1500" fill="hold"/>
                                        <p:tgtEl>
                                          <p:spTgt spid="11"/>
                                        </p:tgtEl>
                                      </p:cBhvr>
                                      <p:by x="150000" y="150000"/>
                                      <p:from x="63576" y="63576"/>
                                      <p:to x="100000" y="100000"/>
                                    </p:animScale>
                                  </p:childTnLst>
                                </p:cTn>
                              </p:par>
                              <p:par>
                                <p:cTn id="77" presetID="8" presetClass="emph" presetSubtype="0" accel="50000" decel="50000" fill="hold" grpId="3" nodeType="withEffect">
                                  <p:stCondLst>
                                    <p:cond delay="0"/>
                                  </p:stCondLst>
                                  <p:childTnLst>
                                    <p:animRot by="21600000" from="0" to="0">
                                      <p:cBhvr>
                                        <p:cTn id="78" dur="1500" fill="hold"/>
                                        <p:tgtEl>
                                          <p:spTgt spid="11"/>
                                        </p:tgtEl>
                                        <p:attrNameLst>
                                          <p:attrName>r</p:attrName>
                                        </p:attrNameLst>
                                      </p:cBhvr>
                                    </p:animRot>
                                  </p:childTnLst>
                                </p:cTn>
                              </p:par>
                              <p:par>
                                <p:cTn id="79" presetID="10" presetClass="exit" presetSubtype="0" fill="hold" grpId="0" nodeType="withEffect">
                                  <p:stCondLst>
                                    <p:cond delay="0"/>
                                  </p:stCondLst>
                                  <p:childTnLst>
                                    <p:animEffect transition="out" filter="fade">
                                      <p:cBhvr>
                                        <p:cTn id="80" dur="1500"/>
                                        <p:tgtEl>
                                          <p:spTgt spid="9"/>
                                        </p:tgtEl>
                                      </p:cBhvr>
                                    </p:animEffect>
                                    <p:set>
                                      <p:cBhvr>
                                        <p:cTn id="81" dur="1" fill="hold">
                                          <p:stCondLst>
                                            <p:cond delay="1499"/>
                                          </p:stCondLst>
                                        </p:cTn>
                                        <p:tgtEl>
                                          <p:spTgt spid="9"/>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1500"/>
                                        <p:tgtEl>
                                          <p:spTgt spid="13"/>
                                        </p:tgtEl>
                                      </p:cBhvr>
                                    </p:animEffect>
                                  </p:childTnLst>
                                </p:cTn>
                              </p:par>
                              <p:par>
                                <p:cTn id="85" presetID="63" presetClass="path" presetSubtype="0" accel="50000" decel="50000" fill="hold" grpId="1" nodeType="withEffect">
                                  <p:stCondLst>
                                    <p:cond delay="0"/>
                                  </p:stCondLst>
                                  <p:childTnLst>
                                    <p:animMotion origin="layout" path="M 1.38889E-6 2.96296E-6 L 0.17274 0.27315 " pathEditMode="relative" rAng="0" ptsTypes="AA">
                                      <p:cBhvr>
                                        <p:cTn id="86" dur="1500" fill="hold"/>
                                        <p:tgtEl>
                                          <p:spTgt spid="9"/>
                                        </p:tgtEl>
                                        <p:attrNameLst>
                                          <p:attrName>ppt_x</p:attrName>
                                          <p:attrName>ppt_y</p:attrName>
                                        </p:attrNameLst>
                                      </p:cBhvr>
                                      <p:rCtr x="8628" y="13657"/>
                                    </p:animMotion>
                                  </p:childTnLst>
                                </p:cTn>
                              </p:par>
                              <p:par>
                                <p:cTn id="87" presetID="6" presetClass="emph" presetSubtype="0" accel="50000" decel="50000" fill="hold" grpId="2" nodeType="withEffect">
                                  <p:stCondLst>
                                    <p:cond delay="0"/>
                                  </p:stCondLst>
                                  <p:childTnLst>
                                    <p:animScale>
                                      <p:cBhvr>
                                        <p:cTn id="88" dur="1500" fill="hold"/>
                                        <p:tgtEl>
                                          <p:spTgt spid="9"/>
                                        </p:tgtEl>
                                      </p:cBhvr>
                                      <p:by x="150000" y="150000"/>
                                      <p:to x="100000" y="100000"/>
                                    </p:animScale>
                                  </p:childTnLst>
                                </p:cTn>
                              </p:par>
                              <p:par>
                                <p:cTn id="89" presetID="8" presetClass="emph" presetSubtype="0" accel="50000" decel="50000" fill="hold" grpId="3" nodeType="withEffect">
                                  <p:stCondLst>
                                    <p:cond delay="0"/>
                                  </p:stCondLst>
                                  <p:childTnLst>
                                    <p:animRot by="21600000" from="0" to="0">
                                      <p:cBhvr>
                                        <p:cTn id="90" dur="1500" fill="hold"/>
                                        <p:tgtEl>
                                          <p:spTgt spid="9"/>
                                        </p:tgtEl>
                                        <p:attrNameLst>
                                          <p:attrName>r</p:attrName>
                                        </p:attrNameLst>
                                      </p:cBhvr>
                                    </p:animRot>
                                  </p:childTnLst>
                                </p:cTn>
                              </p:par>
                              <p:par>
                                <p:cTn id="91" presetID="63" presetClass="path" presetSubtype="0" accel="50000" decel="50000" fill="hold" grpId="1" nodeType="withEffect">
                                  <p:stCondLst>
                                    <p:cond delay="0"/>
                                  </p:stCondLst>
                                  <p:childTnLst>
                                    <p:animMotion origin="layout" path="M -0.17274 -0.27314 L -1.66667E-6 -4.44444E-6 " pathEditMode="relative" rAng="0" ptsTypes="AA">
                                      <p:cBhvr>
                                        <p:cTn id="92" dur="1500" fill="hold"/>
                                        <p:tgtEl>
                                          <p:spTgt spid="13"/>
                                        </p:tgtEl>
                                        <p:attrNameLst>
                                          <p:attrName>ppt_x</p:attrName>
                                          <p:attrName>ppt_y</p:attrName>
                                        </p:attrNameLst>
                                      </p:cBhvr>
                                      <p:rCtr x="8628" y="13657"/>
                                    </p:animMotion>
                                  </p:childTnLst>
                                </p:cTn>
                              </p:par>
                              <p:par>
                                <p:cTn id="93" presetID="6" presetClass="emph" presetSubtype="0" accel="50000" decel="50000" fill="hold" grpId="2" nodeType="withEffect">
                                  <p:stCondLst>
                                    <p:cond delay="0"/>
                                  </p:stCondLst>
                                  <p:childTnLst>
                                    <p:animScale>
                                      <p:cBhvr>
                                        <p:cTn id="94" dur="1500" fill="hold"/>
                                        <p:tgtEl>
                                          <p:spTgt spid="13"/>
                                        </p:tgtEl>
                                      </p:cBhvr>
                                      <p:by x="150000" y="150000"/>
                                      <p:from x="100000" y="100000"/>
                                      <p:to x="100000" y="100000"/>
                                    </p:animScale>
                                  </p:childTnLst>
                                </p:cTn>
                              </p:par>
                              <p:par>
                                <p:cTn id="95" presetID="8" presetClass="emph" presetSubtype="0" accel="50000" decel="50000" fill="hold" grpId="3" nodeType="withEffect">
                                  <p:stCondLst>
                                    <p:cond delay="0"/>
                                  </p:stCondLst>
                                  <p:childTnLst>
                                    <p:animRot by="21600000" from="0" to="0">
                                      <p:cBhvr>
                                        <p:cTn id="96" dur="1500" fill="hold"/>
                                        <p:tgtEl>
                                          <p:spTgt spid="13"/>
                                        </p:tgtEl>
                                        <p:attrNameLst>
                                          <p:attrName>r</p:attrName>
                                        </p:attrNameLst>
                                      </p:cBhvr>
                                    </p:animRot>
                                  </p:childTnLst>
                                </p:cTn>
                              </p:par>
                              <p:par>
                                <p:cTn id="97" presetID="10" presetClass="exit" presetSubtype="0" fill="hold" grpId="5" nodeType="withEffect">
                                  <p:stCondLst>
                                    <p:cond delay="0"/>
                                  </p:stCondLst>
                                  <p:childTnLst>
                                    <p:animEffect transition="out" filter="fade">
                                      <p:cBhvr>
                                        <p:cTn id="98" dur="1500"/>
                                        <p:tgtEl>
                                          <p:spTgt spid="6"/>
                                        </p:tgtEl>
                                      </p:cBhvr>
                                    </p:animEffect>
                                    <p:set>
                                      <p:cBhvr>
                                        <p:cTn id="99" dur="1" fill="hold">
                                          <p:stCondLst>
                                            <p:cond delay="1499"/>
                                          </p:stCondLst>
                                        </p:cTn>
                                        <p:tgtEl>
                                          <p:spTgt spid="6"/>
                                        </p:tgtEl>
                                        <p:attrNameLst>
                                          <p:attrName>style.visibility</p:attrName>
                                        </p:attrNameLst>
                                      </p:cBhvr>
                                      <p:to>
                                        <p:strVal val="hidden"/>
                                      </p:to>
                                    </p:set>
                                  </p:childTnLst>
                                </p:cTn>
                              </p:par>
                              <p:par>
                                <p:cTn id="100" presetID="10" presetClass="entr" presetSubtype="0" fill="hold" grpId="0" nodeType="with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fade">
                                      <p:cBhvr>
                                        <p:cTn id="102" dur="1500"/>
                                        <p:tgtEl>
                                          <p:spTgt spid="10"/>
                                        </p:tgtEl>
                                      </p:cBhvr>
                                    </p:animEffect>
                                  </p:childTnLst>
                                </p:cTn>
                              </p:par>
                              <p:par>
                                <p:cTn id="103" presetID="63" presetClass="path" presetSubtype="0" accel="50000" decel="50000" fill="hold" grpId="6" nodeType="withEffect">
                                  <p:stCondLst>
                                    <p:cond delay="0"/>
                                  </p:stCondLst>
                                  <p:childTnLst>
                                    <p:animMotion origin="layout" path="M 8.33333E-7 3.33333E-6 L -0.22778 0.16088 " pathEditMode="relative" rAng="0" ptsTypes="AA">
                                      <p:cBhvr>
                                        <p:cTn id="104" dur="1500" fill="hold"/>
                                        <p:tgtEl>
                                          <p:spTgt spid="6"/>
                                        </p:tgtEl>
                                        <p:attrNameLst>
                                          <p:attrName>ppt_x</p:attrName>
                                          <p:attrName>ppt_y</p:attrName>
                                        </p:attrNameLst>
                                      </p:cBhvr>
                                      <p:rCtr x="-11389" y="8032"/>
                                    </p:animMotion>
                                  </p:childTnLst>
                                </p:cTn>
                              </p:par>
                              <p:par>
                                <p:cTn id="105" presetID="6" presetClass="emph" presetSubtype="0" accel="50000" decel="50000" fill="hold" grpId="7" nodeType="withEffect">
                                  <p:stCondLst>
                                    <p:cond delay="0"/>
                                  </p:stCondLst>
                                  <p:childTnLst>
                                    <p:animScale>
                                      <p:cBhvr>
                                        <p:cTn id="106" dur="1500" fill="hold"/>
                                        <p:tgtEl>
                                          <p:spTgt spid="6"/>
                                        </p:tgtEl>
                                      </p:cBhvr>
                                      <p:by x="150000" y="150000"/>
                                      <p:to x="157292" y="157292"/>
                                    </p:animScale>
                                  </p:childTnLst>
                                </p:cTn>
                              </p:par>
                              <p:par>
                                <p:cTn id="107" presetID="8" presetClass="emph" presetSubtype="0" accel="50000" decel="50000" fill="hold" grpId="8" nodeType="withEffect">
                                  <p:stCondLst>
                                    <p:cond delay="0"/>
                                  </p:stCondLst>
                                  <p:childTnLst>
                                    <p:animRot by="21600000" from="0" to="0">
                                      <p:cBhvr>
                                        <p:cTn id="108" dur="1500" fill="hold"/>
                                        <p:tgtEl>
                                          <p:spTgt spid="6"/>
                                        </p:tgtEl>
                                        <p:attrNameLst>
                                          <p:attrName>r</p:attrName>
                                        </p:attrNameLst>
                                      </p:cBhvr>
                                    </p:animRot>
                                  </p:childTnLst>
                                </p:cTn>
                              </p:par>
                              <p:par>
                                <p:cTn id="109" presetID="63" presetClass="path" presetSubtype="0" accel="50000" decel="50000" fill="hold" grpId="1" nodeType="withEffect">
                                  <p:stCondLst>
                                    <p:cond delay="0"/>
                                  </p:stCondLst>
                                  <p:childTnLst>
                                    <p:animMotion origin="layout" path="M 0.22778 -0.16088 L 2.77778E-6 -3.33333E-6 " pathEditMode="relative" rAng="0" ptsTypes="AA">
                                      <p:cBhvr>
                                        <p:cTn id="110" dur="1500" fill="hold"/>
                                        <p:tgtEl>
                                          <p:spTgt spid="10"/>
                                        </p:tgtEl>
                                        <p:attrNameLst>
                                          <p:attrName>ppt_x</p:attrName>
                                          <p:attrName>ppt_y</p:attrName>
                                        </p:attrNameLst>
                                      </p:cBhvr>
                                      <p:rCtr x="-11389" y="8032"/>
                                    </p:animMotion>
                                  </p:childTnLst>
                                </p:cTn>
                              </p:par>
                              <p:par>
                                <p:cTn id="111" presetID="6" presetClass="emph" presetSubtype="0" accel="50000" decel="50000" fill="hold" grpId="2" nodeType="withEffect">
                                  <p:stCondLst>
                                    <p:cond delay="0"/>
                                  </p:stCondLst>
                                  <p:childTnLst>
                                    <p:animScale>
                                      <p:cBhvr>
                                        <p:cTn id="112" dur="1500" fill="hold"/>
                                        <p:tgtEl>
                                          <p:spTgt spid="10"/>
                                        </p:tgtEl>
                                      </p:cBhvr>
                                      <p:by x="150000" y="150000"/>
                                      <p:from x="63576" y="63576"/>
                                      <p:to x="100000" y="100000"/>
                                    </p:animScale>
                                  </p:childTnLst>
                                </p:cTn>
                              </p:par>
                              <p:par>
                                <p:cTn id="113" presetID="8" presetClass="emph" presetSubtype="0" accel="50000" decel="50000" fill="hold" grpId="3" nodeType="withEffect">
                                  <p:stCondLst>
                                    <p:cond delay="0"/>
                                  </p:stCondLst>
                                  <p:childTnLst>
                                    <p:animRot by="21600000" from="0" to="0">
                                      <p:cBhvr>
                                        <p:cTn id="114" dur="1500" fill="hold"/>
                                        <p:tgtEl>
                                          <p:spTgt spid="10"/>
                                        </p:tgtEl>
                                        <p:attrNameLst>
                                          <p:attrName>r</p:attrName>
                                        </p:attrNameLst>
                                      </p:cBhvr>
                                    </p:animRot>
                                  </p:childTnLst>
                                </p:cTn>
                              </p:par>
                              <p:par>
                                <p:cTn id="115" presetID="10" presetClass="exit" presetSubtype="0" fill="hold" grpId="0" nodeType="withEffect">
                                  <p:stCondLst>
                                    <p:cond delay="0"/>
                                  </p:stCondLst>
                                  <p:childTnLst>
                                    <p:animEffect transition="out" filter="fade">
                                      <p:cBhvr>
                                        <p:cTn id="116" dur="1500"/>
                                        <p:tgtEl>
                                          <p:spTgt spid="7"/>
                                        </p:tgtEl>
                                      </p:cBhvr>
                                    </p:animEffect>
                                    <p:set>
                                      <p:cBhvr>
                                        <p:cTn id="117" dur="1" fill="hold">
                                          <p:stCondLst>
                                            <p:cond delay="1499"/>
                                          </p:stCondLst>
                                        </p:cTn>
                                        <p:tgtEl>
                                          <p:spTgt spid="7"/>
                                        </p:tgtEl>
                                        <p:attrNameLst>
                                          <p:attrName>style.visibility</p:attrName>
                                        </p:attrNameLst>
                                      </p:cBhvr>
                                      <p:to>
                                        <p:strVal val="hidden"/>
                                      </p:to>
                                    </p:set>
                                  </p:childTnLst>
                                </p:cTn>
                              </p:par>
                              <p:par>
                                <p:cTn id="118" presetID="10" presetClass="entr" presetSubtype="0" fill="hold" grpId="0" nodeType="withEffect">
                                  <p:stCondLst>
                                    <p:cond delay="0"/>
                                  </p:stCondLst>
                                  <p:childTnLst>
                                    <p:set>
                                      <p:cBhvr>
                                        <p:cTn id="119" dur="1" fill="hold">
                                          <p:stCondLst>
                                            <p:cond delay="0"/>
                                          </p:stCondLst>
                                        </p:cTn>
                                        <p:tgtEl>
                                          <p:spTgt spid="14"/>
                                        </p:tgtEl>
                                        <p:attrNameLst>
                                          <p:attrName>style.visibility</p:attrName>
                                        </p:attrNameLst>
                                      </p:cBhvr>
                                      <p:to>
                                        <p:strVal val="visible"/>
                                      </p:to>
                                    </p:set>
                                    <p:animEffect transition="in" filter="fade">
                                      <p:cBhvr>
                                        <p:cTn id="120" dur="1500"/>
                                        <p:tgtEl>
                                          <p:spTgt spid="14"/>
                                        </p:tgtEl>
                                      </p:cBhvr>
                                    </p:animEffect>
                                  </p:childTnLst>
                                </p:cTn>
                              </p:par>
                              <p:par>
                                <p:cTn id="121" presetID="63" presetClass="path" presetSubtype="0" accel="50000" decel="50000" fill="hold" grpId="1" nodeType="withEffect">
                                  <p:stCondLst>
                                    <p:cond delay="0"/>
                                  </p:stCondLst>
                                  <p:childTnLst>
                                    <p:animMotion origin="layout" path="M 3.33333E-6 -1.85185E-6 L -0.17726 0.27546 " pathEditMode="relative" rAng="0" ptsTypes="AA">
                                      <p:cBhvr>
                                        <p:cTn id="122" dur="1500" fill="hold"/>
                                        <p:tgtEl>
                                          <p:spTgt spid="7"/>
                                        </p:tgtEl>
                                        <p:attrNameLst>
                                          <p:attrName>ppt_x</p:attrName>
                                          <p:attrName>ppt_y</p:attrName>
                                        </p:attrNameLst>
                                      </p:cBhvr>
                                      <p:rCtr x="-8872" y="13773"/>
                                    </p:animMotion>
                                  </p:childTnLst>
                                </p:cTn>
                              </p:par>
                              <p:par>
                                <p:cTn id="123" presetID="6" presetClass="emph" presetSubtype="0" accel="50000" decel="50000" fill="hold" grpId="2" nodeType="withEffect">
                                  <p:stCondLst>
                                    <p:cond delay="0"/>
                                  </p:stCondLst>
                                  <p:childTnLst>
                                    <p:animScale>
                                      <p:cBhvr>
                                        <p:cTn id="124" dur="1500" fill="hold"/>
                                        <p:tgtEl>
                                          <p:spTgt spid="7"/>
                                        </p:tgtEl>
                                      </p:cBhvr>
                                      <p:by x="150000" y="150000"/>
                                      <p:to x="100000" y="100000"/>
                                    </p:animScale>
                                  </p:childTnLst>
                                </p:cTn>
                              </p:par>
                              <p:par>
                                <p:cTn id="125" presetID="8" presetClass="emph" presetSubtype="0" accel="50000" decel="50000" fill="hold" grpId="3" nodeType="withEffect">
                                  <p:stCondLst>
                                    <p:cond delay="0"/>
                                  </p:stCondLst>
                                  <p:childTnLst>
                                    <p:animRot by="21600000" from="0" to="0">
                                      <p:cBhvr>
                                        <p:cTn id="126" dur="1500" fill="hold"/>
                                        <p:tgtEl>
                                          <p:spTgt spid="7"/>
                                        </p:tgtEl>
                                        <p:attrNameLst>
                                          <p:attrName>r</p:attrName>
                                        </p:attrNameLst>
                                      </p:cBhvr>
                                    </p:animRot>
                                  </p:childTnLst>
                                </p:cTn>
                              </p:par>
                              <p:par>
                                <p:cTn id="127" presetID="63" presetClass="path" presetSubtype="0" accel="50000" decel="50000" fill="hold" grpId="1" nodeType="withEffect">
                                  <p:stCondLst>
                                    <p:cond delay="0"/>
                                  </p:stCondLst>
                                  <p:childTnLst>
                                    <p:animMotion origin="layout" path="M 0.17726 -0.27547 L -4.72222E-6 2.59259E-6 " pathEditMode="relative" rAng="0" ptsTypes="AA">
                                      <p:cBhvr>
                                        <p:cTn id="128" dur="1500" fill="hold"/>
                                        <p:tgtEl>
                                          <p:spTgt spid="14"/>
                                        </p:tgtEl>
                                        <p:attrNameLst>
                                          <p:attrName>ppt_x</p:attrName>
                                          <p:attrName>ppt_y</p:attrName>
                                        </p:attrNameLst>
                                      </p:cBhvr>
                                      <p:rCtr x="-8872" y="13773"/>
                                    </p:animMotion>
                                  </p:childTnLst>
                                </p:cTn>
                              </p:par>
                              <p:par>
                                <p:cTn id="129" presetID="6" presetClass="emph" presetSubtype="0" accel="50000" decel="50000" fill="hold" grpId="2" nodeType="withEffect">
                                  <p:stCondLst>
                                    <p:cond delay="0"/>
                                  </p:stCondLst>
                                  <p:childTnLst>
                                    <p:animScale>
                                      <p:cBhvr>
                                        <p:cTn id="130" dur="1500" fill="hold"/>
                                        <p:tgtEl>
                                          <p:spTgt spid="14"/>
                                        </p:tgtEl>
                                      </p:cBhvr>
                                      <p:by x="150000" y="150000"/>
                                      <p:from x="100000" y="100000"/>
                                      <p:to x="100000" y="100000"/>
                                    </p:animScale>
                                  </p:childTnLst>
                                </p:cTn>
                              </p:par>
                              <p:par>
                                <p:cTn id="131" presetID="8" presetClass="emph" presetSubtype="0" accel="50000" decel="50000" fill="hold" grpId="3" nodeType="withEffect">
                                  <p:stCondLst>
                                    <p:cond delay="0"/>
                                  </p:stCondLst>
                                  <p:childTnLst>
                                    <p:animRot by="21600000" from="0" to="0">
                                      <p:cBhvr>
                                        <p:cTn id="132" dur="1500" fill="hold"/>
                                        <p:tgtEl>
                                          <p:spTgt spid="14"/>
                                        </p:tgtEl>
                                        <p:attrNameLst>
                                          <p:attrName>r</p:attrName>
                                        </p:attrNameLst>
                                      </p:cBhvr>
                                    </p:animRot>
                                  </p:childTnLst>
                                </p:cTn>
                              </p:par>
                              <p:par>
                                <p:cTn id="133" presetID="10" presetClass="exit" presetSubtype="0" fill="hold" grpId="0" nodeType="withEffect">
                                  <p:stCondLst>
                                    <p:cond delay="0"/>
                                  </p:stCondLst>
                                  <p:childTnLst>
                                    <p:animEffect transition="out" filter="fade">
                                      <p:cBhvr>
                                        <p:cTn id="134" dur="1500"/>
                                        <p:tgtEl>
                                          <p:spTgt spid="5"/>
                                        </p:tgtEl>
                                      </p:cBhvr>
                                    </p:animEffect>
                                    <p:set>
                                      <p:cBhvr>
                                        <p:cTn id="135" dur="1" fill="hold">
                                          <p:stCondLst>
                                            <p:cond delay="1499"/>
                                          </p:stCondLst>
                                        </p:cTn>
                                        <p:tgtEl>
                                          <p:spTgt spid="5"/>
                                        </p:tgtEl>
                                        <p:attrNameLst>
                                          <p:attrName>style.visibility</p:attrName>
                                        </p:attrNameLst>
                                      </p:cBhvr>
                                      <p:to>
                                        <p:strVal val="hidden"/>
                                      </p:to>
                                    </p:set>
                                  </p:childTnLst>
                                </p:cTn>
                              </p:par>
                              <p:par>
                                <p:cTn id="136" presetID="10" presetClass="entr" presetSubtype="0" fill="hold" grpId="0" nodeType="withEffect">
                                  <p:stCondLst>
                                    <p:cond delay="0"/>
                                  </p:stCondLst>
                                  <p:childTnLst>
                                    <p:set>
                                      <p:cBhvr>
                                        <p:cTn id="137" dur="1" fill="hold">
                                          <p:stCondLst>
                                            <p:cond delay="0"/>
                                          </p:stCondLst>
                                        </p:cTn>
                                        <p:tgtEl>
                                          <p:spTgt spid="15"/>
                                        </p:tgtEl>
                                        <p:attrNameLst>
                                          <p:attrName>style.visibility</p:attrName>
                                        </p:attrNameLst>
                                      </p:cBhvr>
                                      <p:to>
                                        <p:strVal val="visible"/>
                                      </p:to>
                                    </p:set>
                                    <p:animEffect transition="in" filter="fade">
                                      <p:cBhvr>
                                        <p:cTn id="138" dur="1500"/>
                                        <p:tgtEl>
                                          <p:spTgt spid="15"/>
                                        </p:tgtEl>
                                      </p:cBhvr>
                                    </p:animEffect>
                                  </p:childTnLst>
                                </p:cTn>
                              </p:par>
                              <p:par>
                                <p:cTn id="139" presetID="63" presetClass="path" presetSubtype="0" accel="50000" decel="50000" fill="hold" grpId="1" nodeType="withEffect">
                                  <p:stCondLst>
                                    <p:cond delay="0"/>
                                  </p:stCondLst>
                                  <p:childTnLst>
                                    <p:animMotion origin="layout" path="M -5.55556E-7 -1.85185E-6 L 0.00104 -0.27361 " pathEditMode="relative" rAng="0" ptsTypes="AA">
                                      <p:cBhvr>
                                        <p:cTn id="140" dur="1500" fill="hold"/>
                                        <p:tgtEl>
                                          <p:spTgt spid="5"/>
                                        </p:tgtEl>
                                        <p:attrNameLst>
                                          <p:attrName>ppt_x</p:attrName>
                                          <p:attrName>ppt_y</p:attrName>
                                        </p:attrNameLst>
                                      </p:cBhvr>
                                      <p:rCtr x="52" y="-13681"/>
                                    </p:animMotion>
                                  </p:childTnLst>
                                </p:cTn>
                              </p:par>
                              <p:par>
                                <p:cTn id="141" presetID="6" presetClass="emph" presetSubtype="0" accel="50000" decel="50000" fill="hold" grpId="2" nodeType="withEffect">
                                  <p:stCondLst>
                                    <p:cond delay="0"/>
                                  </p:stCondLst>
                                  <p:childTnLst>
                                    <p:animScale>
                                      <p:cBhvr>
                                        <p:cTn id="142" dur="1500" fill="hold"/>
                                        <p:tgtEl>
                                          <p:spTgt spid="5"/>
                                        </p:tgtEl>
                                      </p:cBhvr>
                                      <p:by x="150000" y="150000"/>
                                      <p:to x="100000" y="100000"/>
                                    </p:animScale>
                                  </p:childTnLst>
                                </p:cTn>
                              </p:par>
                              <p:par>
                                <p:cTn id="143" presetID="8" presetClass="emph" presetSubtype="0" accel="50000" decel="50000" fill="hold" grpId="3" nodeType="withEffect">
                                  <p:stCondLst>
                                    <p:cond delay="0"/>
                                  </p:stCondLst>
                                  <p:childTnLst>
                                    <p:animRot by="21600000" from="0" to="0">
                                      <p:cBhvr>
                                        <p:cTn id="144" dur="1500" fill="hold"/>
                                        <p:tgtEl>
                                          <p:spTgt spid="5"/>
                                        </p:tgtEl>
                                        <p:attrNameLst>
                                          <p:attrName>r</p:attrName>
                                        </p:attrNameLst>
                                      </p:cBhvr>
                                    </p:animRot>
                                  </p:childTnLst>
                                </p:cTn>
                              </p:par>
                              <p:par>
                                <p:cTn id="145" presetID="63" presetClass="path" presetSubtype="0" accel="50000" decel="50000" fill="hold" grpId="1" nodeType="withEffect">
                                  <p:stCondLst>
                                    <p:cond delay="0"/>
                                  </p:stCondLst>
                                  <p:childTnLst>
                                    <p:animMotion origin="layout" path="M -0.00104 0.27361 L -2.22222E-6 7.40741E-7 " pathEditMode="relative" rAng="0" ptsTypes="AA">
                                      <p:cBhvr>
                                        <p:cTn id="146" dur="1500" fill="hold"/>
                                        <p:tgtEl>
                                          <p:spTgt spid="15"/>
                                        </p:tgtEl>
                                        <p:attrNameLst>
                                          <p:attrName>ppt_x</p:attrName>
                                          <p:attrName>ppt_y</p:attrName>
                                        </p:attrNameLst>
                                      </p:cBhvr>
                                      <p:rCtr x="52" y="-13681"/>
                                    </p:animMotion>
                                  </p:childTnLst>
                                </p:cTn>
                              </p:par>
                              <p:par>
                                <p:cTn id="147" presetID="6" presetClass="emph" presetSubtype="0" accel="50000" decel="50000" fill="hold" grpId="2" nodeType="withEffect">
                                  <p:stCondLst>
                                    <p:cond delay="0"/>
                                  </p:stCondLst>
                                  <p:childTnLst>
                                    <p:animScale>
                                      <p:cBhvr>
                                        <p:cTn id="148" dur="1500" fill="hold"/>
                                        <p:tgtEl>
                                          <p:spTgt spid="15"/>
                                        </p:tgtEl>
                                      </p:cBhvr>
                                      <p:by x="150000" y="150000"/>
                                      <p:from x="100000" y="100000"/>
                                      <p:to x="100000" y="100000"/>
                                    </p:animScale>
                                  </p:childTnLst>
                                </p:cTn>
                              </p:par>
                              <p:par>
                                <p:cTn id="149" presetID="8" presetClass="emph" presetSubtype="0" accel="50000" decel="50000" fill="hold" grpId="3" nodeType="withEffect">
                                  <p:stCondLst>
                                    <p:cond delay="0"/>
                                  </p:stCondLst>
                                  <p:childTnLst>
                                    <p:animRot by="21600000" from="0" to="0">
                                      <p:cBhvr>
                                        <p:cTn id="150" dur="1500" fill="hold"/>
                                        <p:tgtEl>
                                          <p:spTgt spid="15"/>
                                        </p:tgtEl>
                                        <p:attrNameLst>
                                          <p:attrName>r</p:attrName>
                                        </p:attrNameLst>
                                      </p:cBhvr>
                                    </p:animRot>
                                  </p:childTnLst>
                                </p:cTn>
                              </p:par>
                              <p:par>
                                <p:cTn id="151" presetID="10" presetClass="exit" presetSubtype="0" fill="hold" grpId="5" nodeType="withEffect">
                                  <p:stCondLst>
                                    <p:cond delay="0"/>
                                  </p:stCondLst>
                                  <p:childTnLst>
                                    <p:animEffect transition="out" filter="fade">
                                      <p:cBhvr>
                                        <p:cTn id="152" dur="1500"/>
                                        <p:tgtEl>
                                          <p:spTgt spid="4"/>
                                        </p:tgtEl>
                                      </p:cBhvr>
                                    </p:animEffect>
                                    <p:set>
                                      <p:cBhvr>
                                        <p:cTn id="153" dur="1" fill="hold">
                                          <p:stCondLst>
                                            <p:cond delay="1499"/>
                                          </p:stCondLst>
                                        </p:cTn>
                                        <p:tgtEl>
                                          <p:spTgt spid="4"/>
                                        </p:tgtEl>
                                        <p:attrNameLst>
                                          <p:attrName>style.visibility</p:attrName>
                                        </p:attrNameLst>
                                      </p:cBhvr>
                                      <p:to>
                                        <p:strVal val="hidden"/>
                                      </p:to>
                                    </p:set>
                                  </p:childTnLst>
                                </p:cTn>
                              </p:par>
                              <p:par>
                                <p:cTn id="154" presetID="10" presetClass="entr" presetSubtype="0" fill="hold" grpId="0" nodeType="withEffect">
                                  <p:stCondLst>
                                    <p:cond delay="0"/>
                                  </p:stCondLst>
                                  <p:childTnLst>
                                    <p:set>
                                      <p:cBhvr>
                                        <p:cTn id="155" dur="1" fill="hold">
                                          <p:stCondLst>
                                            <p:cond delay="0"/>
                                          </p:stCondLst>
                                        </p:cTn>
                                        <p:tgtEl>
                                          <p:spTgt spid="12"/>
                                        </p:tgtEl>
                                        <p:attrNameLst>
                                          <p:attrName>style.visibility</p:attrName>
                                        </p:attrNameLst>
                                      </p:cBhvr>
                                      <p:to>
                                        <p:strVal val="visible"/>
                                      </p:to>
                                    </p:set>
                                    <p:animEffect transition="in" filter="fade">
                                      <p:cBhvr>
                                        <p:cTn id="156" dur="1500"/>
                                        <p:tgtEl>
                                          <p:spTgt spid="12"/>
                                        </p:tgtEl>
                                      </p:cBhvr>
                                    </p:animEffect>
                                  </p:childTnLst>
                                </p:cTn>
                              </p:par>
                              <p:par>
                                <p:cTn id="157" presetID="63" presetClass="path" presetSubtype="0" accel="50000" decel="50000" fill="hold" grpId="6" nodeType="withEffect">
                                  <p:stCondLst>
                                    <p:cond delay="0"/>
                                  </p:stCondLst>
                                  <p:childTnLst>
                                    <p:animMotion origin="layout" path="M -1.38889E-6 3.33333E-6 L -1.38889E-6 -0.15232 " pathEditMode="relative" rAng="0" ptsTypes="AA">
                                      <p:cBhvr>
                                        <p:cTn id="158" dur="1500" fill="hold"/>
                                        <p:tgtEl>
                                          <p:spTgt spid="4"/>
                                        </p:tgtEl>
                                        <p:attrNameLst>
                                          <p:attrName>ppt_x</p:attrName>
                                          <p:attrName>ppt_y</p:attrName>
                                        </p:attrNameLst>
                                      </p:cBhvr>
                                      <p:rCtr x="0" y="-7616"/>
                                    </p:animMotion>
                                  </p:childTnLst>
                                </p:cTn>
                              </p:par>
                              <p:par>
                                <p:cTn id="159" presetID="6" presetClass="emph" presetSubtype="0" accel="50000" decel="50000" fill="hold" grpId="7" nodeType="withEffect">
                                  <p:stCondLst>
                                    <p:cond delay="0"/>
                                  </p:stCondLst>
                                  <p:childTnLst>
                                    <p:animScale>
                                      <p:cBhvr>
                                        <p:cTn id="160" dur="1500" fill="hold"/>
                                        <p:tgtEl>
                                          <p:spTgt spid="4"/>
                                        </p:tgtEl>
                                      </p:cBhvr>
                                      <p:by x="150000" y="150000"/>
                                      <p:to x="157292" y="157292"/>
                                    </p:animScale>
                                  </p:childTnLst>
                                </p:cTn>
                              </p:par>
                              <p:par>
                                <p:cTn id="161" presetID="8" presetClass="emph" presetSubtype="0" accel="50000" decel="50000" fill="hold" grpId="8" nodeType="withEffect">
                                  <p:stCondLst>
                                    <p:cond delay="0"/>
                                  </p:stCondLst>
                                  <p:childTnLst>
                                    <p:animRot by="21600000" from="0" to="0">
                                      <p:cBhvr>
                                        <p:cTn id="162" dur="1500" fill="hold"/>
                                        <p:tgtEl>
                                          <p:spTgt spid="4"/>
                                        </p:tgtEl>
                                        <p:attrNameLst>
                                          <p:attrName>r</p:attrName>
                                        </p:attrNameLst>
                                      </p:cBhvr>
                                    </p:animRot>
                                  </p:childTnLst>
                                </p:cTn>
                              </p:par>
                              <p:par>
                                <p:cTn id="163" presetID="63" presetClass="path" presetSubtype="0" accel="50000" decel="50000" fill="hold" grpId="1" nodeType="withEffect">
                                  <p:stCondLst>
                                    <p:cond delay="0"/>
                                  </p:stCondLst>
                                  <p:childTnLst>
                                    <p:animMotion origin="layout" path="M -8.33333E-7 0.15232 L -8.33333E-7 -1.11111E-6 " pathEditMode="relative" rAng="0" ptsTypes="AA">
                                      <p:cBhvr>
                                        <p:cTn id="164" dur="1500" fill="hold"/>
                                        <p:tgtEl>
                                          <p:spTgt spid="12"/>
                                        </p:tgtEl>
                                        <p:attrNameLst>
                                          <p:attrName>ppt_x</p:attrName>
                                          <p:attrName>ppt_y</p:attrName>
                                        </p:attrNameLst>
                                      </p:cBhvr>
                                      <p:rCtr x="0" y="-7616"/>
                                    </p:animMotion>
                                  </p:childTnLst>
                                </p:cTn>
                              </p:par>
                              <p:par>
                                <p:cTn id="165" presetID="6" presetClass="emph" presetSubtype="0" accel="50000" decel="50000" fill="hold" grpId="2" nodeType="withEffect">
                                  <p:stCondLst>
                                    <p:cond delay="0"/>
                                  </p:stCondLst>
                                  <p:childTnLst>
                                    <p:animScale>
                                      <p:cBhvr>
                                        <p:cTn id="166" dur="1500" fill="hold"/>
                                        <p:tgtEl>
                                          <p:spTgt spid="12"/>
                                        </p:tgtEl>
                                      </p:cBhvr>
                                      <p:by x="150000" y="150000"/>
                                      <p:from x="63576" y="63576"/>
                                      <p:to x="100000" y="100000"/>
                                    </p:animScale>
                                  </p:childTnLst>
                                </p:cTn>
                              </p:par>
                              <p:par>
                                <p:cTn id="167" presetID="8" presetClass="emph" presetSubtype="0" accel="50000" decel="50000" fill="hold" grpId="3" nodeType="withEffect">
                                  <p:stCondLst>
                                    <p:cond delay="0"/>
                                  </p:stCondLst>
                                  <p:childTnLst>
                                    <p:animRot by="21600000" from="0" to="0">
                                      <p:cBhvr>
                                        <p:cTn id="168" dur="1500" fill="hold"/>
                                        <p:tgtEl>
                                          <p:spTgt spid="12"/>
                                        </p:tgtEl>
                                        <p:attrNameLst>
                                          <p:attrName>r</p:attrName>
                                        </p:attrNameLst>
                                      </p:cBhvr>
                                    </p:animRot>
                                  </p:childTnLst>
                                </p:cTn>
                              </p:par>
                            </p:childTnLst>
                          </p:cTn>
                        </p:par>
                        <p:par>
                          <p:cTn id="169" fill="hold">
                            <p:stCondLst>
                              <p:cond delay="1500"/>
                            </p:stCondLst>
                            <p:childTnLst>
                              <p:par>
                                <p:cTn id="170" presetID="53" presetClass="entr" presetSubtype="16" fill="hold" grpId="0" nodeType="afterEffect">
                                  <p:stCondLst>
                                    <p:cond delay="0"/>
                                  </p:stCondLst>
                                  <p:childTnLst>
                                    <p:set>
                                      <p:cBhvr>
                                        <p:cTn id="171" dur="1" fill="hold">
                                          <p:stCondLst>
                                            <p:cond delay="0"/>
                                          </p:stCondLst>
                                        </p:cTn>
                                        <p:tgtEl>
                                          <p:spTgt spid="24"/>
                                        </p:tgtEl>
                                        <p:attrNameLst>
                                          <p:attrName>style.visibility</p:attrName>
                                        </p:attrNameLst>
                                      </p:cBhvr>
                                      <p:to>
                                        <p:strVal val="visible"/>
                                      </p:to>
                                    </p:set>
                                    <p:anim calcmode="lin" valueType="num">
                                      <p:cBhvr>
                                        <p:cTn id="172" dur="1000" fill="hold"/>
                                        <p:tgtEl>
                                          <p:spTgt spid="24"/>
                                        </p:tgtEl>
                                        <p:attrNameLst>
                                          <p:attrName>ppt_w</p:attrName>
                                        </p:attrNameLst>
                                      </p:cBhvr>
                                      <p:tavLst>
                                        <p:tav tm="0">
                                          <p:val>
                                            <p:fltVal val="0"/>
                                          </p:val>
                                        </p:tav>
                                        <p:tav tm="100000">
                                          <p:val>
                                            <p:strVal val="#ppt_w"/>
                                          </p:val>
                                        </p:tav>
                                      </p:tavLst>
                                    </p:anim>
                                    <p:anim calcmode="lin" valueType="num">
                                      <p:cBhvr>
                                        <p:cTn id="173" dur="1000" fill="hold"/>
                                        <p:tgtEl>
                                          <p:spTgt spid="24"/>
                                        </p:tgtEl>
                                        <p:attrNameLst>
                                          <p:attrName>ppt_h</p:attrName>
                                        </p:attrNameLst>
                                      </p:cBhvr>
                                      <p:tavLst>
                                        <p:tav tm="0">
                                          <p:val>
                                            <p:fltVal val="0"/>
                                          </p:val>
                                        </p:tav>
                                        <p:tav tm="100000">
                                          <p:val>
                                            <p:strVal val="#ppt_h"/>
                                          </p:val>
                                        </p:tav>
                                      </p:tavLst>
                                    </p:anim>
                                    <p:animEffect transition="in" filter="fade">
                                      <p:cBhvr>
                                        <p:cTn id="174" dur="1000"/>
                                        <p:tgtEl>
                                          <p:spTgt spid="24"/>
                                        </p:tgtEl>
                                      </p:cBhvr>
                                    </p:animEffect>
                                  </p:childTnLst>
                                </p:cTn>
                              </p:par>
                              <p:par>
                                <p:cTn id="175" presetID="8" presetClass="emph" presetSubtype="0" fill="hold" grpId="1" nodeType="withEffect">
                                  <p:stCondLst>
                                    <p:cond delay="500"/>
                                  </p:stCondLst>
                                  <p:childTnLst>
                                    <p:animRot by="5400000">
                                      <p:cBhvr>
                                        <p:cTn id="176" dur="800" fill="hold"/>
                                        <p:tgtEl>
                                          <p:spTgt spid="24"/>
                                        </p:tgtEl>
                                        <p:attrNameLst>
                                          <p:attrName>r</p:attrName>
                                        </p:attrNameLst>
                                      </p:cBhvr>
                                    </p:animRot>
                                  </p:childTnLst>
                                </p:cTn>
                              </p:par>
                              <p:par>
                                <p:cTn id="177" presetID="53" presetClass="exit" presetSubtype="32" fill="hold" grpId="2" nodeType="withEffect">
                                  <p:stCondLst>
                                    <p:cond delay="800"/>
                                  </p:stCondLst>
                                  <p:childTnLst>
                                    <p:anim calcmode="lin" valueType="num">
                                      <p:cBhvr>
                                        <p:cTn id="178" dur="500"/>
                                        <p:tgtEl>
                                          <p:spTgt spid="24"/>
                                        </p:tgtEl>
                                        <p:attrNameLst>
                                          <p:attrName>ppt_w</p:attrName>
                                        </p:attrNameLst>
                                      </p:cBhvr>
                                      <p:tavLst>
                                        <p:tav tm="0">
                                          <p:val>
                                            <p:strVal val="ppt_w"/>
                                          </p:val>
                                        </p:tav>
                                        <p:tav tm="100000">
                                          <p:val>
                                            <p:fltVal val="0"/>
                                          </p:val>
                                        </p:tav>
                                      </p:tavLst>
                                    </p:anim>
                                    <p:anim calcmode="lin" valueType="num">
                                      <p:cBhvr>
                                        <p:cTn id="179" dur="500"/>
                                        <p:tgtEl>
                                          <p:spTgt spid="24"/>
                                        </p:tgtEl>
                                        <p:attrNameLst>
                                          <p:attrName>ppt_h</p:attrName>
                                        </p:attrNameLst>
                                      </p:cBhvr>
                                      <p:tavLst>
                                        <p:tav tm="0">
                                          <p:val>
                                            <p:strVal val="ppt_h"/>
                                          </p:val>
                                        </p:tav>
                                        <p:tav tm="100000">
                                          <p:val>
                                            <p:fltVal val="0"/>
                                          </p:val>
                                        </p:tav>
                                      </p:tavLst>
                                    </p:anim>
                                    <p:animEffect transition="out" filter="fade">
                                      <p:cBhvr>
                                        <p:cTn id="180" dur="500"/>
                                        <p:tgtEl>
                                          <p:spTgt spid="24"/>
                                        </p:tgtEl>
                                      </p:cBhvr>
                                    </p:animEffect>
                                    <p:set>
                                      <p:cBhvr>
                                        <p:cTn id="181" dur="1" fill="hold">
                                          <p:stCondLst>
                                            <p:cond delay="499"/>
                                          </p:stCondLst>
                                        </p:cTn>
                                        <p:tgtEl>
                                          <p:spTgt spid="24"/>
                                        </p:tgtEl>
                                        <p:attrNameLst>
                                          <p:attrName>style.visibility</p:attrName>
                                        </p:attrNameLst>
                                      </p:cBhvr>
                                      <p:to>
                                        <p:strVal val="hidden"/>
                                      </p:to>
                                    </p:set>
                                  </p:childTnLst>
                                </p:cTn>
                              </p:par>
                              <p:par>
                                <p:cTn id="182" presetID="53" presetClass="entr" presetSubtype="16" fill="hold" grpId="0" nodeType="withEffect">
                                  <p:stCondLst>
                                    <p:cond delay="0"/>
                                  </p:stCondLst>
                                  <p:childTnLst>
                                    <p:set>
                                      <p:cBhvr>
                                        <p:cTn id="183" dur="1" fill="hold">
                                          <p:stCondLst>
                                            <p:cond delay="0"/>
                                          </p:stCondLst>
                                        </p:cTn>
                                        <p:tgtEl>
                                          <p:spTgt spid="25"/>
                                        </p:tgtEl>
                                        <p:attrNameLst>
                                          <p:attrName>style.visibility</p:attrName>
                                        </p:attrNameLst>
                                      </p:cBhvr>
                                      <p:to>
                                        <p:strVal val="visible"/>
                                      </p:to>
                                    </p:set>
                                    <p:anim calcmode="lin" valueType="num">
                                      <p:cBhvr>
                                        <p:cTn id="184" dur="1000" fill="hold"/>
                                        <p:tgtEl>
                                          <p:spTgt spid="25"/>
                                        </p:tgtEl>
                                        <p:attrNameLst>
                                          <p:attrName>ppt_w</p:attrName>
                                        </p:attrNameLst>
                                      </p:cBhvr>
                                      <p:tavLst>
                                        <p:tav tm="0">
                                          <p:val>
                                            <p:fltVal val="0"/>
                                          </p:val>
                                        </p:tav>
                                        <p:tav tm="100000">
                                          <p:val>
                                            <p:strVal val="#ppt_w"/>
                                          </p:val>
                                        </p:tav>
                                      </p:tavLst>
                                    </p:anim>
                                    <p:anim calcmode="lin" valueType="num">
                                      <p:cBhvr>
                                        <p:cTn id="185" dur="1000" fill="hold"/>
                                        <p:tgtEl>
                                          <p:spTgt spid="25"/>
                                        </p:tgtEl>
                                        <p:attrNameLst>
                                          <p:attrName>ppt_h</p:attrName>
                                        </p:attrNameLst>
                                      </p:cBhvr>
                                      <p:tavLst>
                                        <p:tav tm="0">
                                          <p:val>
                                            <p:fltVal val="0"/>
                                          </p:val>
                                        </p:tav>
                                        <p:tav tm="100000">
                                          <p:val>
                                            <p:strVal val="#ppt_h"/>
                                          </p:val>
                                        </p:tav>
                                      </p:tavLst>
                                    </p:anim>
                                    <p:animEffect transition="in" filter="fade">
                                      <p:cBhvr>
                                        <p:cTn id="186" dur="1000"/>
                                        <p:tgtEl>
                                          <p:spTgt spid="25"/>
                                        </p:tgtEl>
                                      </p:cBhvr>
                                    </p:animEffect>
                                  </p:childTnLst>
                                </p:cTn>
                              </p:par>
                              <p:par>
                                <p:cTn id="187" presetID="8" presetClass="emph" presetSubtype="0" fill="hold" grpId="1" nodeType="withEffect">
                                  <p:stCondLst>
                                    <p:cond delay="500"/>
                                  </p:stCondLst>
                                  <p:childTnLst>
                                    <p:animRot by="5400000">
                                      <p:cBhvr>
                                        <p:cTn id="188" dur="800" fill="hold"/>
                                        <p:tgtEl>
                                          <p:spTgt spid="25"/>
                                        </p:tgtEl>
                                        <p:attrNameLst>
                                          <p:attrName>r</p:attrName>
                                        </p:attrNameLst>
                                      </p:cBhvr>
                                    </p:animRot>
                                  </p:childTnLst>
                                </p:cTn>
                              </p:par>
                              <p:par>
                                <p:cTn id="189" presetID="53" presetClass="exit" presetSubtype="32" fill="hold" grpId="2" nodeType="withEffect">
                                  <p:stCondLst>
                                    <p:cond delay="800"/>
                                  </p:stCondLst>
                                  <p:childTnLst>
                                    <p:anim calcmode="lin" valueType="num">
                                      <p:cBhvr>
                                        <p:cTn id="190" dur="500"/>
                                        <p:tgtEl>
                                          <p:spTgt spid="25"/>
                                        </p:tgtEl>
                                        <p:attrNameLst>
                                          <p:attrName>ppt_w</p:attrName>
                                        </p:attrNameLst>
                                      </p:cBhvr>
                                      <p:tavLst>
                                        <p:tav tm="0">
                                          <p:val>
                                            <p:strVal val="ppt_w"/>
                                          </p:val>
                                        </p:tav>
                                        <p:tav tm="100000">
                                          <p:val>
                                            <p:fltVal val="0"/>
                                          </p:val>
                                        </p:tav>
                                      </p:tavLst>
                                    </p:anim>
                                    <p:anim calcmode="lin" valueType="num">
                                      <p:cBhvr>
                                        <p:cTn id="191" dur="500"/>
                                        <p:tgtEl>
                                          <p:spTgt spid="25"/>
                                        </p:tgtEl>
                                        <p:attrNameLst>
                                          <p:attrName>ppt_h</p:attrName>
                                        </p:attrNameLst>
                                      </p:cBhvr>
                                      <p:tavLst>
                                        <p:tav tm="0">
                                          <p:val>
                                            <p:strVal val="ppt_h"/>
                                          </p:val>
                                        </p:tav>
                                        <p:tav tm="100000">
                                          <p:val>
                                            <p:fltVal val="0"/>
                                          </p:val>
                                        </p:tav>
                                      </p:tavLst>
                                    </p:anim>
                                    <p:animEffect transition="out" filter="fade">
                                      <p:cBhvr>
                                        <p:cTn id="192" dur="500"/>
                                        <p:tgtEl>
                                          <p:spTgt spid="25"/>
                                        </p:tgtEl>
                                      </p:cBhvr>
                                    </p:animEffect>
                                    <p:set>
                                      <p:cBhvr>
                                        <p:cTn id="193" dur="1" fill="hold">
                                          <p:stCondLst>
                                            <p:cond delay="499"/>
                                          </p:stCondLst>
                                        </p:cTn>
                                        <p:tgtEl>
                                          <p:spTgt spid="25"/>
                                        </p:tgtEl>
                                        <p:attrNameLst>
                                          <p:attrName>style.visibility</p:attrName>
                                        </p:attrNameLst>
                                      </p:cBhvr>
                                      <p:to>
                                        <p:strVal val="hidden"/>
                                      </p:to>
                                    </p:set>
                                  </p:childTnLst>
                                </p:cTn>
                              </p:par>
                              <p:par>
                                <p:cTn id="194" presetID="53" presetClass="entr" presetSubtype="16" fill="hold" grpId="0" nodeType="withEffect">
                                  <p:stCondLst>
                                    <p:cond delay="0"/>
                                  </p:stCondLst>
                                  <p:childTnLst>
                                    <p:set>
                                      <p:cBhvr>
                                        <p:cTn id="195" dur="1" fill="hold">
                                          <p:stCondLst>
                                            <p:cond delay="0"/>
                                          </p:stCondLst>
                                        </p:cTn>
                                        <p:tgtEl>
                                          <p:spTgt spid="26"/>
                                        </p:tgtEl>
                                        <p:attrNameLst>
                                          <p:attrName>style.visibility</p:attrName>
                                        </p:attrNameLst>
                                      </p:cBhvr>
                                      <p:to>
                                        <p:strVal val="visible"/>
                                      </p:to>
                                    </p:set>
                                    <p:anim calcmode="lin" valueType="num">
                                      <p:cBhvr>
                                        <p:cTn id="196" dur="1000" fill="hold"/>
                                        <p:tgtEl>
                                          <p:spTgt spid="26"/>
                                        </p:tgtEl>
                                        <p:attrNameLst>
                                          <p:attrName>ppt_w</p:attrName>
                                        </p:attrNameLst>
                                      </p:cBhvr>
                                      <p:tavLst>
                                        <p:tav tm="0">
                                          <p:val>
                                            <p:fltVal val="0"/>
                                          </p:val>
                                        </p:tav>
                                        <p:tav tm="100000">
                                          <p:val>
                                            <p:strVal val="#ppt_w"/>
                                          </p:val>
                                        </p:tav>
                                      </p:tavLst>
                                    </p:anim>
                                    <p:anim calcmode="lin" valueType="num">
                                      <p:cBhvr>
                                        <p:cTn id="197" dur="1000" fill="hold"/>
                                        <p:tgtEl>
                                          <p:spTgt spid="26"/>
                                        </p:tgtEl>
                                        <p:attrNameLst>
                                          <p:attrName>ppt_h</p:attrName>
                                        </p:attrNameLst>
                                      </p:cBhvr>
                                      <p:tavLst>
                                        <p:tav tm="0">
                                          <p:val>
                                            <p:fltVal val="0"/>
                                          </p:val>
                                        </p:tav>
                                        <p:tav tm="100000">
                                          <p:val>
                                            <p:strVal val="#ppt_h"/>
                                          </p:val>
                                        </p:tav>
                                      </p:tavLst>
                                    </p:anim>
                                    <p:animEffect transition="in" filter="fade">
                                      <p:cBhvr>
                                        <p:cTn id="198" dur="1000"/>
                                        <p:tgtEl>
                                          <p:spTgt spid="26"/>
                                        </p:tgtEl>
                                      </p:cBhvr>
                                    </p:animEffect>
                                  </p:childTnLst>
                                </p:cTn>
                              </p:par>
                              <p:par>
                                <p:cTn id="199" presetID="8" presetClass="emph" presetSubtype="0" fill="hold" grpId="1" nodeType="withEffect">
                                  <p:stCondLst>
                                    <p:cond delay="500"/>
                                  </p:stCondLst>
                                  <p:childTnLst>
                                    <p:animRot by="5400000">
                                      <p:cBhvr>
                                        <p:cTn id="200" dur="800" fill="hold"/>
                                        <p:tgtEl>
                                          <p:spTgt spid="26"/>
                                        </p:tgtEl>
                                        <p:attrNameLst>
                                          <p:attrName>r</p:attrName>
                                        </p:attrNameLst>
                                      </p:cBhvr>
                                    </p:animRot>
                                  </p:childTnLst>
                                </p:cTn>
                              </p:par>
                              <p:par>
                                <p:cTn id="201" presetID="53" presetClass="exit" presetSubtype="32" fill="hold" grpId="2" nodeType="withEffect">
                                  <p:stCondLst>
                                    <p:cond delay="800"/>
                                  </p:stCondLst>
                                  <p:childTnLst>
                                    <p:anim calcmode="lin" valueType="num">
                                      <p:cBhvr>
                                        <p:cTn id="202" dur="500"/>
                                        <p:tgtEl>
                                          <p:spTgt spid="26"/>
                                        </p:tgtEl>
                                        <p:attrNameLst>
                                          <p:attrName>ppt_w</p:attrName>
                                        </p:attrNameLst>
                                      </p:cBhvr>
                                      <p:tavLst>
                                        <p:tav tm="0">
                                          <p:val>
                                            <p:strVal val="ppt_w"/>
                                          </p:val>
                                        </p:tav>
                                        <p:tav tm="100000">
                                          <p:val>
                                            <p:fltVal val="0"/>
                                          </p:val>
                                        </p:tav>
                                      </p:tavLst>
                                    </p:anim>
                                    <p:anim calcmode="lin" valueType="num">
                                      <p:cBhvr>
                                        <p:cTn id="203" dur="500"/>
                                        <p:tgtEl>
                                          <p:spTgt spid="26"/>
                                        </p:tgtEl>
                                        <p:attrNameLst>
                                          <p:attrName>ppt_h</p:attrName>
                                        </p:attrNameLst>
                                      </p:cBhvr>
                                      <p:tavLst>
                                        <p:tav tm="0">
                                          <p:val>
                                            <p:strVal val="ppt_h"/>
                                          </p:val>
                                        </p:tav>
                                        <p:tav tm="100000">
                                          <p:val>
                                            <p:fltVal val="0"/>
                                          </p:val>
                                        </p:tav>
                                      </p:tavLst>
                                    </p:anim>
                                    <p:animEffect transition="out" filter="fade">
                                      <p:cBhvr>
                                        <p:cTn id="204" dur="500"/>
                                        <p:tgtEl>
                                          <p:spTgt spid="26"/>
                                        </p:tgtEl>
                                      </p:cBhvr>
                                    </p:animEffect>
                                    <p:set>
                                      <p:cBhvr>
                                        <p:cTn id="205" dur="1" fill="hold">
                                          <p:stCondLst>
                                            <p:cond delay="499"/>
                                          </p:stCondLst>
                                        </p:cTn>
                                        <p:tgtEl>
                                          <p:spTgt spid="26"/>
                                        </p:tgtEl>
                                        <p:attrNameLst>
                                          <p:attrName>style.visibility</p:attrName>
                                        </p:attrNameLst>
                                      </p:cBhvr>
                                      <p:to>
                                        <p:strVal val="hidden"/>
                                      </p:to>
                                    </p:set>
                                  </p:childTnLst>
                                </p:cTn>
                              </p:par>
                              <p:par>
                                <p:cTn id="206" presetID="53" presetClass="entr" presetSubtype="16" fill="hold" grpId="0" nodeType="withEffect">
                                  <p:stCondLst>
                                    <p:cond delay="0"/>
                                  </p:stCondLst>
                                  <p:childTnLst>
                                    <p:set>
                                      <p:cBhvr>
                                        <p:cTn id="207" dur="1" fill="hold">
                                          <p:stCondLst>
                                            <p:cond delay="0"/>
                                          </p:stCondLst>
                                        </p:cTn>
                                        <p:tgtEl>
                                          <p:spTgt spid="27"/>
                                        </p:tgtEl>
                                        <p:attrNameLst>
                                          <p:attrName>style.visibility</p:attrName>
                                        </p:attrNameLst>
                                      </p:cBhvr>
                                      <p:to>
                                        <p:strVal val="visible"/>
                                      </p:to>
                                    </p:set>
                                    <p:anim calcmode="lin" valueType="num">
                                      <p:cBhvr>
                                        <p:cTn id="208" dur="1000" fill="hold"/>
                                        <p:tgtEl>
                                          <p:spTgt spid="27"/>
                                        </p:tgtEl>
                                        <p:attrNameLst>
                                          <p:attrName>ppt_w</p:attrName>
                                        </p:attrNameLst>
                                      </p:cBhvr>
                                      <p:tavLst>
                                        <p:tav tm="0">
                                          <p:val>
                                            <p:fltVal val="0"/>
                                          </p:val>
                                        </p:tav>
                                        <p:tav tm="100000">
                                          <p:val>
                                            <p:strVal val="#ppt_w"/>
                                          </p:val>
                                        </p:tav>
                                      </p:tavLst>
                                    </p:anim>
                                    <p:anim calcmode="lin" valueType="num">
                                      <p:cBhvr>
                                        <p:cTn id="209" dur="1000" fill="hold"/>
                                        <p:tgtEl>
                                          <p:spTgt spid="27"/>
                                        </p:tgtEl>
                                        <p:attrNameLst>
                                          <p:attrName>ppt_h</p:attrName>
                                        </p:attrNameLst>
                                      </p:cBhvr>
                                      <p:tavLst>
                                        <p:tav tm="0">
                                          <p:val>
                                            <p:fltVal val="0"/>
                                          </p:val>
                                        </p:tav>
                                        <p:tav tm="100000">
                                          <p:val>
                                            <p:strVal val="#ppt_h"/>
                                          </p:val>
                                        </p:tav>
                                      </p:tavLst>
                                    </p:anim>
                                    <p:animEffect transition="in" filter="fade">
                                      <p:cBhvr>
                                        <p:cTn id="210" dur="1000"/>
                                        <p:tgtEl>
                                          <p:spTgt spid="27"/>
                                        </p:tgtEl>
                                      </p:cBhvr>
                                    </p:animEffect>
                                  </p:childTnLst>
                                </p:cTn>
                              </p:par>
                              <p:par>
                                <p:cTn id="211" presetID="8" presetClass="emph" presetSubtype="0" fill="hold" grpId="1" nodeType="withEffect">
                                  <p:stCondLst>
                                    <p:cond delay="500"/>
                                  </p:stCondLst>
                                  <p:childTnLst>
                                    <p:animRot by="5400000">
                                      <p:cBhvr>
                                        <p:cTn id="212" dur="800" fill="hold"/>
                                        <p:tgtEl>
                                          <p:spTgt spid="27"/>
                                        </p:tgtEl>
                                        <p:attrNameLst>
                                          <p:attrName>r</p:attrName>
                                        </p:attrNameLst>
                                      </p:cBhvr>
                                    </p:animRot>
                                  </p:childTnLst>
                                </p:cTn>
                              </p:par>
                              <p:par>
                                <p:cTn id="213" presetID="53" presetClass="exit" presetSubtype="32" fill="hold" grpId="2" nodeType="withEffect">
                                  <p:stCondLst>
                                    <p:cond delay="800"/>
                                  </p:stCondLst>
                                  <p:childTnLst>
                                    <p:anim calcmode="lin" valueType="num">
                                      <p:cBhvr>
                                        <p:cTn id="214" dur="500"/>
                                        <p:tgtEl>
                                          <p:spTgt spid="27"/>
                                        </p:tgtEl>
                                        <p:attrNameLst>
                                          <p:attrName>ppt_w</p:attrName>
                                        </p:attrNameLst>
                                      </p:cBhvr>
                                      <p:tavLst>
                                        <p:tav tm="0">
                                          <p:val>
                                            <p:strVal val="ppt_w"/>
                                          </p:val>
                                        </p:tav>
                                        <p:tav tm="100000">
                                          <p:val>
                                            <p:fltVal val="0"/>
                                          </p:val>
                                        </p:tav>
                                      </p:tavLst>
                                    </p:anim>
                                    <p:anim calcmode="lin" valueType="num">
                                      <p:cBhvr>
                                        <p:cTn id="215" dur="500"/>
                                        <p:tgtEl>
                                          <p:spTgt spid="27"/>
                                        </p:tgtEl>
                                        <p:attrNameLst>
                                          <p:attrName>ppt_h</p:attrName>
                                        </p:attrNameLst>
                                      </p:cBhvr>
                                      <p:tavLst>
                                        <p:tav tm="0">
                                          <p:val>
                                            <p:strVal val="ppt_h"/>
                                          </p:val>
                                        </p:tav>
                                        <p:tav tm="100000">
                                          <p:val>
                                            <p:fltVal val="0"/>
                                          </p:val>
                                        </p:tav>
                                      </p:tavLst>
                                    </p:anim>
                                    <p:animEffect transition="out" filter="fade">
                                      <p:cBhvr>
                                        <p:cTn id="216" dur="500"/>
                                        <p:tgtEl>
                                          <p:spTgt spid="27"/>
                                        </p:tgtEl>
                                      </p:cBhvr>
                                    </p:animEffect>
                                    <p:set>
                                      <p:cBhvr>
                                        <p:cTn id="217" dur="1" fill="hold">
                                          <p:stCondLst>
                                            <p:cond delay="499"/>
                                          </p:stCondLst>
                                        </p:cTn>
                                        <p:tgtEl>
                                          <p:spTgt spid="27"/>
                                        </p:tgtEl>
                                        <p:attrNameLst>
                                          <p:attrName>style.visibility</p:attrName>
                                        </p:attrNameLst>
                                      </p:cBhvr>
                                      <p:to>
                                        <p:strVal val="hidden"/>
                                      </p:to>
                                    </p:set>
                                  </p:childTnLst>
                                </p:cTn>
                              </p:par>
                              <p:par>
                                <p:cTn id="218" presetID="53" presetClass="entr" presetSubtype="16" fill="hold" grpId="0" nodeType="withEffect">
                                  <p:stCondLst>
                                    <p:cond delay="0"/>
                                  </p:stCondLst>
                                  <p:childTnLst>
                                    <p:set>
                                      <p:cBhvr>
                                        <p:cTn id="219" dur="1" fill="hold">
                                          <p:stCondLst>
                                            <p:cond delay="0"/>
                                          </p:stCondLst>
                                        </p:cTn>
                                        <p:tgtEl>
                                          <p:spTgt spid="28"/>
                                        </p:tgtEl>
                                        <p:attrNameLst>
                                          <p:attrName>style.visibility</p:attrName>
                                        </p:attrNameLst>
                                      </p:cBhvr>
                                      <p:to>
                                        <p:strVal val="visible"/>
                                      </p:to>
                                    </p:set>
                                    <p:anim calcmode="lin" valueType="num">
                                      <p:cBhvr>
                                        <p:cTn id="220" dur="1000" fill="hold"/>
                                        <p:tgtEl>
                                          <p:spTgt spid="28"/>
                                        </p:tgtEl>
                                        <p:attrNameLst>
                                          <p:attrName>ppt_w</p:attrName>
                                        </p:attrNameLst>
                                      </p:cBhvr>
                                      <p:tavLst>
                                        <p:tav tm="0">
                                          <p:val>
                                            <p:fltVal val="0"/>
                                          </p:val>
                                        </p:tav>
                                        <p:tav tm="100000">
                                          <p:val>
                                            <p:strVal val="#ppt_w"/>
                                          </p:val>
                                        </p:tav>
                                      </p:tavLst>
                                    </p:anim>
                                    <p:anim calcmode="lin" valueType="num">
                                      <p:cBhvr>
                                        <p:cTn id="221" dur="1000" fill="hold"/>
                                        <p:tgtEl>
                                          <p:spTgt spid="28"/>
                                        </p:tgtEl>
                                        <p:attrNameLst>
                                          <p:attrName>ppt_h</p:attrName>
                                        </p:attrNameLst>
                                      </p:cBhvr>
                                      <p:tavLst>
                                        <p:tav tm="0">
                                          <p:val>
                                            <p:fltVal val="0"/>
                                          </p:val>
                                        </p:tav>
                                        <p:tav tm="100000">
                                          <p:val>
                                            <p:strVal val="#ppt_h"/>
                                          </p:val>
                                        </p:tav>
                                      </p:tavLst>
                                    </p:anim>
                                    <p:animEffect transition="in" filter="fade">
                                      <p:cBhvr>
                                        <p:cTn id="222" dur="1000"/>
                                        <p:tgtEl>
                                          <p:spTgt spid="28"/>
                                        </p:tgtEl>
                                      </p:cBhvr>
                                    </p:animEffect>
                                  </p:childTnLst>
                                </p:cTn>
                              </p:par>
                              <p:par>
                                <p:cTn id="223" presetID="8" presetClass="emph" presetSubtype="0" fill="hold" grpId="1" nodeType="withEffect">
                                  <p:stCondLst>
                                    <p:cond delay="500"/>
                                  </p:stCondLst>
                                  <p:childTnLst>
                                    <p:animRot by="5400000">
                                      <p:cBhvr>
                                        <p:cTn id="224" dur="800" fill="hold"/>
                                        <p:tgtEl>
                                          <p:spTgt spid="28"/>
                                        </p:tgtEl>
                                        <p:attrNameLst>
                                          <p:attrName>r</p:attrName>
                                        </p:attrNameLst>
                                      </p:cBhvr>
                                    </p:animRot>
                                  </p:childTnLst>
                                </p:cTn>
                              </p:par>
                              <p:par>
                                <p:cTn id="225" presetID="53" presetClass="exit" presetSubtype="32" fill="hold" grpId="2" nodeType="withEffect">
                                  <p:stCondLst>
                                    <p:cond delay="800"/>
                                  </p:stCondLst>
                                  <p:childTnLst>
                                    <p:anim calcmode="lin" valueType="num">
                                      <p:cBhvr>
                                        <p:cTn id="226" dur="500"/>
                                        <p:tgtEl>
                                          <p:spTgt spid="28"/>
                                        </p:tgtEl>
                                        <p:attrNameLst>
                                          <p:attrName>ppt_w</p:attrName>
                                        </p:attrNameLst>
                                      </p:cBhvr>
                                      <p:tavLst>
                                        <p:tav tm="0">
                                          <p:val>
                                            <p:strVal val="ppt_w"/>
                                          </p:val>
                                        </p:tav>
                                        <p:tav tm="100000">
                                          <p:val>
                                            <p:fltVal val="0"/>
                                          </p:val>
                                        </p:tav>
                                      </p:tavLst>
                                    </p:anim>
                                    <p:anim calcmode="lin" valueType="num">
                                      <p:cBhvr>
                                        <p:cTn id="227" dur="500"/>
                                        <p:tgtEl>
                                          <p:spTgt spid="28"/>
                                        </p:tgtEl>
                                        <p:attrNameLst>
                                          <p:attrName>ppt_h</p:attrName>
                                        </p:attrNameLst>
                                      </p:cBhvr>
                                      <p:tavLst>
                                        <p:tav tm="0">
                                          <p:val>
                                            <p:strVal val="ppt_h"/>
                                          </p:val>
                                        </p:tav>
                                        <p:tav tm="100000">
                                          <p:val>
                                            <p:fltVal val="0"/>
                                          </p:val>
                                        </p:tav>
                                      </p:tavLst>
                                    </p:anim>
                                    <p:animEffect transition="out" filter="fade">
                                      <p:cBhvr>
                                        <p:cTn id="228" dur="500"/>
                                        <p:tgtEl>
                                          <p:spTgt spid="28"/>
                                        </p:tgtEl>
                                      </p:cBhvr>
                                    </p:animEffect>
                                    <p:set>
                                      <p:cBhvr>
                                        <p:cTn id="229" dur="1" fill="hold">
                                          <p:stCondLst>
                                            <p:cond delay="499"/>
                                          </p:stCondLst>
                                        </p:cTn>
                                        <p:tgtEl>
                                          <p:spTgt spid="28"/>
                                        </p:tgtEl>
                                        <p:attrNameLst>
                                          <p:attrName>style.visibility</p:attrName>
                                        </p:attrNameLst>
                                      </p:cBhvr>
                                      <p:to>
                                        <p:strVal val="hidden"/>
                                      </p:to>
                                    </p:set>
                                  </p:childTnLst>
                                </p:cTn>
                              </p:par>
                              <p:par>
                                <p:cTn id="230" presetID="53" presetClass="entr" presetSubtype="16" fill="hold" grpId="0" nodeType="withEffect">
                                  <p:stCondLst>
                                    <p:cond delay="0"/>
                                  </p:stCondLst>
                                  <p:childTnLst>
                                    <p:set>
                                      <p:cBhvr>
                                        <p:cTn id="231" dur="1" fill="hold">
                                          <p:stCondLst>
                                            <p:cond delay="0"/>
                                          </p:stCondLst>
                                        </p:cTn>
                                        <p:tgtEl>
                                          <p:spTgt spid="29"/>
                                        </p:tgtEl>
                                        <p:attrNameLst>
                                          <p:attrName>style.visibility</p:attrName>
                                        </p:attrNameLst>
                                      </p:cBhvr>
                                      <p:to>
                                        <p:strVal val="visible"/>
                                      </p:to>
                                    </p:set>
                                    <p:anim calcmode="lin" valueType="num">
                                      <p:cBhvr>
                                        <p:cTn id="232" dur="1000" fill="hold"/>
                                        <p:tgtEl>
                                          <p:spTgt spid="29"/>
                                        </p:tgtEl>
                                        <p:attrNameLst>
                                          <p:attrName>ppt_w</p:attrName>
                                        </p:attrNameLst>
                                      </p:cBhvr>
                                      <p:tavLst>
                                        <p:tav tm="0">
                                          <p:val>
                                            <p:fltVal val="0"/>
                                          </p:val>
                                        </p:tav>
                                        <p:tav tm="100000">
                                          <p:val>
                                            <p:strVal val="#ppt_w"/>
                                          </p:val>
                                        </p:tav>
                                      </p:tavLst>
                                    </p:anim>
                                    <p:anim calcmode="lin" valueType="num">
                                      <p:cBhvr>
                                        <p:cTn id="233" dur="1000" fill="hold"/>
                                        <p:tgtEl>
                                          <p:spTgt spid="29"/>
                                        </p:tgtEl>
                                        <p:attrNameLst>
                                          <p:attrName>ppt_h</p:attrName>
                                        </p:attrNameLst>
                                      </p:cBhvr>
                                      <p:tavLst>
                                        <p:tav tm="0">
                                          <p:val>
                                            <p:fltVal val="0"/>
                                          </p:val>
                                        </p:tav>
                                        <p:tav tm="100000">
                                          <p:val>
                                            <p:strVal val="#ppt_h"/>
                                          </p:val>
                                        </p:tav>
                                      </p:tavLst>
                                    </p:anim>
                                    <p:animEffect transition="in" filter="fade">
                                      <p:cBhvr>
                                        <p:cTn id="234" dur="1000"/>
                                        <p:tgtEl>
                                          <p:spTgt spid="29"/>
                                        </p:tgtEl>
                                      </p:cBhvr>
                                    </p:animEffect>
                                  </p:childTnLst>
                                </p:cTn>
                              </p:par>
                              <p:par>
                                <p:cTn id="235" presetID="8" presetClass="emph" presetSubtype="0" fill="hold" grpId="1" nodeType="withEffect">
                                  <p:stCondLst>
                                    <p:cond delay="500"/>
                                  </p:stCondLst>
                                  <p:childTnLst>
                                    <p:animRot by="5400000">
                                      <p:cBhvr>
                                        <p:cTn id="236" dur="800" fill="hold"/>
                                        <p:tgtEl>
                                          <p:spTgt spid="29"/>
                                        </p:tgtEl>
                                        <p:attrNameLst>
                                          <p:attrName>r</p:attrName>
                                        </p:attrNameLst>
                                      </p:cBhvr>
                                    </p:animRot>
                                  </p:childTnLst>
                                </p:cTn>
                              </p:par>
                              <p:par>
                                <p:cTn id="237" presetID="53" presetClass="exit" presetSubtype="32" fill="hold" grpId="2" nodeType="withEffect">
                                  <p:stCondLst>
                                    <p:cond delay="800"/>
                                  </p:stCondLst>
                                  <p:childTnLst>
                                    <p:anim calcmode="lin" valueType="num">
                                      <p:cBhvr>
                                        <p:cTn id="238" dur="500"/>
                                        <p:tgtEl>
                                          <p:spTgt spid="29"/>
                                        </p:tgtEl>
                                        <p:attrNameLst>
                                          <p:attrName>ppt_w</p:attrName>
                                        </p:attrNameLst>
                                      </p:cBhvr>
                                      <p:tavLst>
                                        <p:tav tm="0">
                                          <p:val>
                                            <p:strVal val="ppt_w"/>
                                          </p:val>
                                        </p:tav>
                                        <p:tav tm="100000">
                                          <p:val>
                                            <p:fltVal val="0"/>
                                          </p:val>
                                        </p:tav>
                                      </p:tavLst>
                                    </p:anim>
                                    <p:anim calcmode="lin" valueType="num">
                                      <p:cBhvr>
                                        <p:cTn id="239" dur="500"/>
                                        <p:tgtEl>
                                          <p:spTgt spid="29"/>
                                        </p:tgtEl>
                                        <p:attrNameLst>
                                          <p:attrName>ppt_h</p:attrName>
                                        </p:attrNameLst>
                                      </p:cBhvr>
                                      <p:tavLst>
                                        <p:tav tm="0">
                                          <p:val>
                                            <p:strVal val="ppt_h"/>
                                          </p:val>
                                        </p:tav>
                                        <p:tav tm="100000">
                                          <p:val>
                                            <p:fltVal val="0"/>
                                          </p:val>
                                        </p:tav>
                                      </p:tavLst>
                                    </p:anim>
                                    <p:animEffect transition="out" filter="fade">
                                      <p:cBhvr>
                                        <p:cTn id="240" dur="500"/>
                                        <p:tgtEl>
                                          <p:spTgt spid="29"/>
                                        </p:tgtEl>
                                      </p:cBhvr>
                                    </p:animEffect>
                                    <p:set>
                                      <p:cBhvr>
                                        <p:cTn id="241" dur="1" fill="hold">
                                          <p:stCondLst>
                                            <p:cond delay="499"/>
                                          </p:stCondLst>
                                        </p:cTn>
                                        <p:tgtEl>
                                          <p:spTgt spid="29"/>
                                        </p:tgtEl>
                                        <p:attrNameLst>
                                          <p:attrName>style.visibility</p:attrName>
                                        </p:attrNameLst>
                                      </p:cBhvr>
                                      <p:to>
                                        <p:strVal val="hidden"/>
                                      </p:to>
                                    </p:set>
                                  </p:childTnLst>
                                </p:cTn>
                              </p:par>
                              <p:par>
                                <p:cTn id="242" presetID="53" presetClass="entr" presetSubtype="16" fill="hold" grpId="0" nodeType="withEffect">
                                  <p:stCondLst>
                                    <p:cond delay="0"/>
                                  </p:stCondLst>
                                  <p:childTnLst>
                                    <p:set>
                                      <p:cBhvr>
                                        <p:cTn id="243" dur="1" fill="hold">
                                          <p:stCondLst>
                                            <p:cond delay="0"/>
                                          </p:stCondLst>
                                        </p:cTn>
                                        <p:tgtEl>
                                          <p:spTgt spid="30"/>
                                        </p:tgtEl>
                                        <p:attrNameLst>
                                          <p:attrName>style.visibility</p:attrName>
                                        </p:attrNameLst>
                                      </p:cBhvr>
                                      <p:to>
                                        <p:strVal val="visible"/>
                                      </p:to>
                                    </p:set>
                                    <p:anim calcmode="lin" valueType="num">
                                      <p:cBhvr>
                                        <p:cTn id="244" dur="1000" fill="hold"/>
                                        <p:tgtEl>
                                          <p:spTgt spid="30"/>
                                        </p:tgtEl>
                                        <p:attrNameLst>
                                          <p:attrName>ppt_w</p:attrName>
                                        </p:attrNameLst>
                                      </p:cBhvr>
                                      <p:tavLst>
                                        <p:tav tm="0">
                                          <p:val>
                                            <p:fltVal val="0"/>
                                          </p:val>
                                        </p:tav>
                                        <p:tav tm="100000">
                                          <p:val>
                                            <p:strVal val="#ppt_w"/>
                                          </p:val>
                                        </p:tav>
                                      </p:tavLst>
                                    </p:anim>
                                    <p:anim calcmode="lin" valueType="num">
                                      <p:cBhvr>
                                        <p:cTn id="245" dur="1000" fill="hold"/>
                                        <p:tgtEl>
                                          <p:spTgt spid="30"/>
                                        </p:tgtEl>
                                        <p:attrNameLst>
                                          <p:attrName>ppt_h</p:attrName>
                                        </p:attrNameLst>
                                      </p:cBhvr>
                                      <p:tavLst>
                                        <p:tav tm="0">
                                          <p:val>
                                            <p:fltVal val="0"/>
                                          </p:val>
                                        </p:tav>
                                        <p:tav tm="100000">
                                          <p:val>
                                            <p:strVal val="#ppt_h"/>
                                          </p:val>
                                        </p:tav>
                                      </p:tavLst>
                                    </p:anim>
                                    <p:animEffect transition="in" filter="fade">
                                      <p:cBhvr>
                                        <p:cTn id="246" dur="1000"/>
                                        <p:tgtEl>
                                          <p:spTgt spid="30"/>
                                        </p:tgtEl>
                                      </p:cBhvr>
                                    </p:animEffect>
                                  </p:childTnLst>
                                </p:cTn>
                              </p:par>
                              <p:par>
                                <p:cTn id="247" presetID="8" presetClass="emph" presetSubtype="0" fill="hold" grpId="1" nodeType="withEffect">
                                  <p:stCondLst>
                                    <p:cond delay="500"/>
                                  </p:stCondLst>
                                  <p:childTnLst>
                                    <p:animRot by="5400000">
                                      <p:cBhvr>
                                        <p:cTn id="248" dur="800" fill="hold"/>
                                        <p:tgtEl>
                                          <p:spTgt spid="30"/>
                                        </p:tgtEl>
                                        <p:attrNameLst>
                                          <p:attrName>r</p:attrName>
                                        </p:attrNameLst>
                                      </p:cBhvr>
                                    </p:animRot>
                                  </p:childTnLst>
                                </p:cTn>
                              </p:par>
                              <p:par>
                                <p:cTn id="249" presetID="53" presetClass="exit" presetSubtype="32" fill="hold" grpId="2" nodeType="withEffect">
                                  <p:stCondLst>
                                    <p:cond delay="800"/>
                                  </p:stCondLst>
                                  <p:childTnLst>
                                    <p:anim calcmode="lin" valueType="num">
                                      <p:cBhvr>
                                        <p:cTn id="250" dur="500"/>
                                        <p:tgtEl>
                                          <p:spTgt spid="30"/>
                                        </p:tgtEl>
                                        <p:attrNameLst>
                                          <p:attrName>ppt_w</p:attrName>
                                        </p:attrNameLst>
                                      </p:cBhvr>
                                      <p:tavLst>
                                        <p:tav tm="0">
                                          <p:val>
                                            <p:strVal val="ppt_w"/>
                                          </p:val>
                                        </p:tav>
                                        <p:tav tm="100000">
                                          <p:val>
                                            <p:fltVal val="0"/>
                                          </p:val>
                                        </p:tav>
                                      </p:tavLst>
                                    </p:anim>
                                    <p:anim calcmode="lin" valueType="num">
                                      <p:cBhvr>
                                        <p:cTn id="251" dur="500"/>
                                        <p:tgtEl>
                                          <p:spTgt spid="30"/>
                                        </p:tgtEl>
                                        <p:attrNameLst>
                                          <p:attrName>ppt_h</p:attrName>
                                        </p:attrNameLst>
                                      </p:cBhvr>
                                      <p:tavLst>
                                        <p:tav tm="0">
                                          <p:val>
                                            <p:strVal val="ppt_h"/>
                                          </p:val>
                                        </p:tav>
                                        <p:tav tm="100000">
                                          <p:val>
                                            <p:fltVal val="0"/>
                                          </p:val>
                                        </p:tav>
                                      </p:tavLst>
                                    </p:anim>
                                    <p:animEffect transition="out" filter="fade">
                                      <p:cBhvr>
                                        <p:cTn id="252" dur="500"/>
                                        <p:tgtEl>
                                          <p:spTgt spid="30"/>
                                        </p:tgtEl>
                                      </p:cBhvr>
                                    </p:animEffect>
                                    <p:set>
                                      <p:cBhvr>
                                        <p:cTn id="253" dur="1" fill="hold">
                                          <p:stCondLst>
                                            <p:cond delay="499"/>
                                          </p:stCondLst>
                                        </p:cTn>
                                        <p:tgtEl>
                                          <p:spTgt spid="30"/>
                                        </p:tgtEl>
                                        <p:attrNameLst>
                                          <p:attrName>style.visibility</p:attrName>
                                        </p:attrNameLst>
                                      </p:cBhvr>
                                      <p:to>
                                        <p:strVal val="hidden"/>
                                      </p:to>
                                    </p:set>
                                  </p:childTnLst>
                                </p:cTn>
                              </p:par>
                              <p:par>
                                <p:cTn id="254" presetID="53" presetClass="entr" presetSubtype="16" fill="hold" grpId="0" nodeType="withEffect">
                                  <p:stCondLst>
                                    <p:cond delay="0"/>
                                  </p:stCondLst>
                                  <p:childTnLst>
                                    <p:set>
                                      <p:cBhvr>
                                        <p:cTn id="255" dur="1" fill="hold">
                                          <p:stCondLst>
                                            <p:cond delay="0"/>
                                          </p:stCondLst>
                                        </p:cTn>
                                        <p:tgtEl>
                                          <p:spTgt spid="31"/>
                                        </p:tgtEl>
                                        <p:attrNameLst>
                                          <p:attrName>style.visibility</p:attrName>
                                        </p:attrNameLst>
                                      </p:cBhvr>
                                      <p:to>
                                        <p:strVal val="visible"/>
                                      </p:to>
                                    </p:set>
                                    <p:anim calcmode="lin" valueType="num">
                                      <p:cBhvr>
                                        <p:cTn id="256" dur="1000" fill="hold"/>
                                        <p:tgtEl>
                                          <p:spTgt spid="31"/>
                                        </p:tgtEl>
                                        <p:attrNameLst>
                                          <p:attrName>ppt_w</p:attrName>
                                        </p:attrNameLst>
                                      </p:cBhvr>
                                      <p:tavLst>
                                        <p:tav tm="0">
                                          <p:val>
                                            <p:fltVal val="0"/>
                                          </p:val>
                                        </p:tav>
                                        <p:tav tm="100000">
                                          <p:val>
                                            <p:strVal val="#ppt_w"/>
                                          </p:val>
                                        </p:tav>
                                      </p:tavLst>
                                    </p:anim>
                                    <p:anim calcmode="lin" valueType="num">
                                      <p:cBhvr>
                                        <p:cTn id="257" dur="1000" fill="hold"/>
                                        <p:tgtEl>
                                          <p:spTgt spid="31"/>
                                        </p:tgtEl>
                                        <p:attrNameLst>
                                          <p:attrName>ppt_h</p:attrName>
                                        </p:attrNameLst>
                                      </p:cBhvr>
                                      <p:tavLst>
                                        <p:tav tm="0">
                                          <p:val>
                                            <p:fltVal val="0"/>
                                          </p:val>
                                        </p:tav>
                                        <p:tav tm="100000">
                                          <p:val>
                                            <p:strVal val="#ppt_h"/>
                                          </p:val>
                                        </p:tav>
                                      </p:tavLst>
                                    </p:anim>
                                    <p:animEffect transition="in" filter="fade">
                                      <p:cBhvr>
                                        <p:cTn id="258" dur="1000"/>
                                        <p:tgtEl>
                                          <p:spTgt spid="31"/>
                                        </p:tgtEl>
                                      </p:cBhvr>
                                    </p:animEffect>
                                  </p:childTnLst>
                                </p:cTn>
                              </p:par>
                              <p:par>
                                <p:cTn id="259" presetID="8" presetClass="emph" presetSubtype="0" fill="hold" grpId="1" nodeType="withEffect">
                                  <p:stCondLst>
                                    <p:cond delay="500"/>
                                  </p:stCondLst>
                                  <p:childTnLst>
                                    <p:animRot by="5400000">
                                      <p:cBhvr>
                                        <p:cTn id="260" dur="800" fill="hold"/>
                                        <p:tgtEl>
                                          <p:spTgt spid="31"/>
                                        </p:tgtEl>
                                        <p:attrNameLst>
                                          <p:attrName>r</p:attrName>
                                        </p:attrNameLst>
                                      </p:cBhvr>
                                    </p:animRot>
                                  </p:childTnLst>
                                </p:cTn>
                              </p:par>
                              <p:par>
                                <p:cTn id="261" presetID="53" presetClass="exit" presetSubtype="32" fill="hold" grpId="2" nodeType="withEffect">
                                  <p:stCondLst>
                                    <p:cond delay="800"/>
                                  </p:stCondLst>
                                  <p:childTnLst>
                                    <p:anim calcmode="lin" valueType="num">
                                      <p:cBhvr>
                                        <p:cTn id="262" dur="500"/>
                                        <p:tgtEl>
                                          <p:spTgt spid="31"/>
                                        </p:tgtEl>
                                        <p:attrNameLst>
                                          <p:attrName>ppt_w</p:attrName>
                                        </p:attrNameLst>
                                      </p:cBhvr>
                                      <p:tavLst>
                                        <p:tav tm="0">
                                          <p:val>
                                            <p:strVal val="ppt_w"/>
                                          </p:val>
                                        </p:tav>
                                        <p:tav tm="100000">
                                          <p:val>
                                            <p:fltVal val="0"/>
                                          </p:val>
                                        </p:tav>
                                      </p:tavLst>
                                    </p:anim>
                                    <p:anim calcmode="lin" valueType="num">
                                      <p:cBhvr>
                                        <p:cTn id="263" dur="500"/>
                                        <p:tgtEl>
                                          <p:spTgt spid="31"/>
                                        </p:tgtEl>
                                        <p:attrNameLst>
                                          <p:attrName>ppt_h</p:attrName>
                                        </p:attrNameLst>
                                      </p:cBhvr>
                                      <p:tavLst>
                                        <p:tav tm="0">
                                          <p:val>
                                            <p:strVal val="ppt_h"/>
                                          </p:val>
                                        </p:tav>
                                        <p:tav tm="100000">
                                          <p:val>
                                            <p:fltVal val="0"/>
                                          </p:val>
                                        </p:tav>
                                      </p:tavLst>
                                    </p:anim>
                                    <p:animEffect transition="out" filter="fade">
                                      <p:cBhvr>
                                        <p:cTn id="264" dur="500"/>
                                        <p:tgtEl>
                                          <p:spTgt spid="31"/>
                                        </p:tgtEl>
                                      </p:cBhvr>
                                    </p:animEffect>
                                    <p:set>
                                      <p:cBhvr>
                                        <p:cTn id="265" dur="1" fill="hold">
                                          <p:stCondLst>
                                            <p:cond delay="499"/>
                                          </p:stCondLst>
                                        </p:cTn>
                                        <p:tgtEl>
                                          <p:spTgt spid="31"/>
                                        </p:tgtEl>
                                        <p:attrNameLst>
                                          <p:attrName>style.visibility</p:attrName>
                                        </p:attrNameLst>
                                      </p:cBhvr>
                                      <p:to>
                                        <p:strVal val="hidden"/>
                                      </p:to>
                                    </p:set>
                                  </p:childTnLst>
                                </p:cTn>
                              </p:par>
                              <p:par>
                                <p:cTn id="266" presetID="53" presetClass="entr" presetSubtype="16" fill="hold" grpId="0" nodeType="withEffect">
                                  <p:stCondLst>
                                    <p:cond delay="0"/>
                                  </p:stCondLst>
                                  <p:childTnLst>
                                    <p:set>
                                      <p:cBhvr>
                                        <p:cTn id="267" dur="1" fill="hold">
                                          <p:stCondLst>
                                            <p:cond delay="0"/>
                                          </p:stCondLst>
                                        </p:cTn>
                                        <p:tgtEl>
                                          <p:spTgt spid="32"/>
                                        </p:tgtEl>
                                        <p:attrNameLst>
                                          <p:attrName>style.visibility</p:attrName>
                                        </p:attrNameLst>
                                      </p:cBhvr>
                                      <p:to>
                                        <p:strVal val="visible"/>
                                      </p:to>
                                    </p:set>
                                    <p:anim calcmode="lin" valueType="num">
                                      <p:cBhvr>
                                        <p:cTn id="268" dur="1000" fill="hold"/>
                                        <p:tgtEl>
                                          <p:spTgt spid="32"/>
                                        </p:tgtEl>
                                        <p:attrNameLst>
                                          <p:attrName>ppt_w</p:attrName>
                                        </p:attrNameLst>
                                      </p:cBhvr>
                                      <p:tavLst>
                                        <p:tav tm="0">
                                          <p:val>
                                            <p:fltVal val="0"/>
                                          </p:val>
                                        </p:tav>
                                        <p:tav tm="100000">
                                          <p:val>
                                            <p:strVal val="#ppt_w"/>
                                          </p:val>
                                        </p:tav>
                                      </p:tavLst>
                                    </p:anim>
                                    <p:anim calcmode="lin" valueType="num">
                                      <p:cBhvr>
                                        <p:cTn id="269" dur="1000" fill="hold"/>
                                        <p:tgtEl>
                                          <p:spTgt spid="32"/>
                                        </p:tgtEl>
                                        <p:attrNameLst>
                                          <p:attrName>ppt_h</p:attrName>
                                        </p:attrNameLst>
                                      </p:cBhvr>
                                      <p:tavLst>
                                        <p:tav tm="0">
                                          <p:val>
                                            <p:fltVal val="0"/>
                                          </p:val>
                                        </p:tav>
                                        <p:tav tm="100000">
                                          <p:val>
                                            <p:strVal val="#ppt_h"/>
                                          </p:val>
                                        </p:tav>
                                      </p:tavLst>
                                    </p:anim>
                                    <p:animEffect transition="in" filter="fade">
                                      <p:cBhvr>
                                        <p:cTn id="270" dur="1000"/>
                                        <p:tgtEl>
                                          <p:spTgt spid="32"/>
                                        </p:tgtEl>
                                      </p:cBhvr>
                                    </p:animEffect>
                                  </p:childTnLst>
                                </p:cTn>
                              </p:par>
                              <p:par>
                                <p:cTn id="271" presetID="8" presetClass="emph" presetSubtype="0" fill="hold" grpId="1" nodeType="withEffect">
                                  <p:stCondLst>
                                    <p:cond delay="500"/>
                                  </p:stCondLst>
                                  <p:childTnLst>
                                    <p:animRot by="5400000">
                                      <p:cBhvr>
                                        <p:cTn id="272" dur="800" fill="hold"/>
                                        <p:tgtEl>
                                          <p:spTgt spid="32"/>
                                        </p:tgtEl>
                                        <p:attrNameLst>
                                          <p:attrName>r</p:attrName>
                                        </p:attrNameLst>
                                      </p:cBhvr>
                                    </p:animRot>
                                  </p:childTnLst>
                                </p:cTn>
                              </p:par>
                              <p:par>
                                <p:cTn id="273" presetID="53" presetClass="exit" presetSubtype="32" fill="hold" grpId="2" nodeType="withEffect">
                                  <p:stCondLst>
                                    <p:cond delay="800"/>
                                  </p:stCondLst>
                                  <p:childTnLst>
                                    <p:anim calcmode="lin" valueType="num">
                                      <p:cBhvr>
                                        <p:cTn id="274" dur="500"/>
                                        <p:tgtEl>
                                          <p:spTgt spid="32"/>
                                        </p:tgtEl>
                                        <p:attrNameLst>
                                          <p:attrName>ppt_w</p:attrName>
                                        </p:attrNameLst>
                                      </p:cBhvr>
                                      <p:tavLst>
                                        <p:tav tm="0">
                                          <p:val>
                                            <p:strVal val="ppt_w"/>
                                          </p:val>
                                        </p:tav>
                                        <p:tav tm="100000">
                                          <p:val>
                                            <p:fltVal val="0"/>
                                          </p:val>
                                        </p:tav>
                                      </p:tavLst>
                                    </p:anim>
                                    <p:anim calcmode="lin" valueType="num">
                                      <p:cBhvr>
                                        <p:cTn id="275" dur="500"/>
                                        <p:tgtEl>
                                          <p:spTgt spid="32"/>
                                        </p:tgtEl>
                                        <p:attrNameLst>
                                          <p:attrName>ppt_h</p:attrName>
                                        </p:attrNameLst>
                                      </p:cBhvr>
                                      <p:tavLst>
                                        <p:tav tm="0">
                                          <p:val>
                                            <p:strVal val="ppt_h"/>
                                          </p:val>
                                        </p:tav>
                                        <p:tav tm="100000">
                                          <p:val>
                                            <p:fltVal val="0"/>
                                          </p:val>
                                        </p:tav>
                                      </p:tavLst>
                                    </p:anim>
                                    <p:animEffect transition="out" filter="fade">
                                      <p:cBhvr>
                                        <p:cTn id="276" dur="500"/>
                                        <p:tgtEl>
                                          <p:spTgt spid="32"/>
                                        </p:tgtEl>
                                      </p:cBhvr>
                                    </p:animEffect>
                                    <p:set>
                                      <p:cBhvr>
                                        <p:cTn id="277" dur="1" fill="hold">
                                          <p:stCondLst>
                                            <p:cond delay="499"/>
                                          </p:stCondLst>
                                        </p:cTn>
                                        <p:tgtEl>
                                          <p:spTgt spid="32"/>
                                        </p:tgtEl>
                                        <p:attrNameLst>
                                          <p:attrName>style.visibility</p:attrName>
                                        </p:attrNameLst>
                                      </p:cBhvr>
                                      <p:to>
                                        <p:strVal val="hidden"/>
                                      </p:to>
                                    </p:set>
                                  </p:childTnLst>
                                </p:cTn>
                              </p:par>
                              <p:par>
                                <p:cTn id="278" presetID="53" presetClass="entr" presetSubtype="16" fill="hold" grpId="0" nodeType="withEffect">
                                  <p:stCondLst>
                                    <p:cond delay="0"/>
                                  </p:stCondLst>
                                  <p:childTnLst>
                                    <p:set>
                                      <p:cBhvr>
                                        <p:cTn id="279" dur="1" fill="hold">
                                          <p:stCondLst>
                                            <p:cond delay="0"/>
                                          </p:stCondLst>
                                        </p:cTn>
                                        <p:tgtEl>
                                          <p:spTgt spid="33"/>
                                        </p:tgtEl>
                                        <p:attrNameLst>
                                          <p:attrName>style.visibility</p:attrName>
                                        </p:attrNameLst>
                                      </p:cBhvr>
                                      <p:to>
                                        <p:strVal val="visible"/>
                                      </p:to>
                                    </p:set>
                                    <p:anim calcmode="lin" valueType="num">
                                      <p:cBhvr>
                                        <p:cTn id="280" dur="1000" fill="hold"/>
                                        <p:tgtEl>
                                          <p:spTgt spid="33"/>
                                        </p:tgtEl>
                                        <p:attrNameLst>
                                          <p:attrName>ppt_w</p:attrName>
                                        </p:attrNameLst>
                                      </p:cBhvr>
                                      <p:tavLst>
                                        <p:tav tm="0">
                                          <p:val>
                                            <p:fltVal val="0"/>
                                          </p:val>
                                        </p:tav>
                                        <p:tav tm="100000">
                                          <p:val>
                                            <p:strVal val="#ppt_w"/>
                                          </p:val>
                                        </p:tav>
                                      </p:tavLst>
                                    </p:anim>
                                    <p:anim calcmode="lin" valueType="num">
                                      <p:cBhvr>
                                        <p:cTn id="281" dur="1000" fill="hold"/>
                                        <p:tgtEl>
                                          <p:spTgt spid="33"/>
                                        </p:tgtEl>
                                        <p:attrNameLst>
                                          <p:attrName>ppt_h</p:attrName>
                                        </p:attrNameLst>
                                      </p:cBhvr>
                                      <p:tavLst>
                                        <p:tav tm="0">
                                          <p:val>
                                            <p:fltVal val="0"/>
                                          </p:val>
                                        </p:tav>
                                        <p:tav tm="100000">
                                          <p:val>
                                            <p:strVal val="#ppt_h"/>
                                          </p:val>
                                        </p:tav>
                                      </p:tavLst>
                                    </p:anim>
                                    <p:animEffect transition="in" filter="fade">
                                      <p:cBhvr>
                                        <p:cTn id="282" dur="1000"/>
                                        <p:tgtEl>
                                          <p:spTgt spid="33"/>
                                        </p:tgtEl>
                                      </p:cBhvr>
                                    </p:animEffect>
                                  </p:childTnLst>
                                </p:cTn>
                              </p:par>
                              <p:par>
                                <p:cTn id="283" presetID="8" presetClass="emph" presetSubtype="0" fill="hold" grpId="1" nodeType="withEffect">
                                  <p:stCondLst>
                                    <p:cond delay="500"/>
                                  </p:stCondLst>
                                  <p:childTnLst>
                                    <p:animRot by="5400000">
                                      <p:cBhvr>
                                        <p:cTn id="284" dur="800" fill="hold"/>
                                        <p:tgtEl>
                                          <p:spTgt spid="33"/>
                                        </p:tgtEl>
                                        <p:attrNameLst>
                                          <p:attrName>r</p:attrName>
                                        </p:attrNameLst>
                                      </p:cBhvr>
                                    </p:animRot>
                                  </p:childTnLst>
                                </p:cTn>
                              </p:par>
                              <p:par>
                                <p:cTn id="285" presetID="53" presetClass="exit" presetSubtype="32" fill="hold" grpId="2" nodeType="withEffect">
                                  <p:stCondLst>
                                    <p:cond delay="800"/>
                                  </p:stCondLst>
                                  <p:childTnLst>
                                    <p:anim calcmode="lin" valueType="num">
                                      <p:cBhvr>
                                        <p:cTn id="286" dur="500"/>
                                        <p:tgtEl>
                                          <p:spTgt spid="33"/>
                                        </p:tgtEl>
                                        <p:attrNameLst>
                                          <p:attrName>ppt_w</p:attrName>
                                        </p:attrNameLst>
                                      </p:cBhvr>
                                      <p:tavLst>
                                        <p:tav tm="0">
                                          <p:val>
                                            <p:strVal val="ppt_w"/>
                                          </p:val>
                                        </p:tav>
                                        <p:tav tm="100000">
                                          <p:val>
                                            <p:fltVal val="0"/>
                                          </p:val>
                                        </p:tav>
                                      </p:tavLst>
                                    </p:anim>
                                    <p:anim calcmode="lin" valueType="num">
                                      <p:cBhvr>
                                        <p:cTn id="287" dur="500"/>
                                        <p:tgtEl>
                                          <p:spTgt spid="33"/>
                                        </p:tgtEl>
                                        <p:attrNameLst>
                                          <p:attrName>ppt_h</p:attrName>
                                        </p:attrNameLst>
                                      </p:cBhvr>
                                      <p:tavLst>
                                        <p:tav tm="0">
                                          <p:val>
                                            <p:strVal val="ppt_h"/>
                                          </p:val>
                                        </p:tav>
                                        <p:tav tm="100000">
                                          <p:val>
                                            <p:fltVal val="0"/>
                                          </p:val>
                                        </p:tav>
                                      </p:tavLst>
                                    </p:anim>
                                    <p:animEffect transition="out" filter="fade">
                                      <p:cBhvr>
                                        <p:cTn id="288" dur="500"/>
                                        <p:tgtEl>
                                          <p:spTgt spid="33"/>
                                        </p:tgtEl>
                                      </p:cBhvr>
                                    </p:animEffect>
                                    <p:set>
                                      <p:cBhvr>
                                        <p:cTn id="289" dur="1" fill="hold">
                                          <p:stCondLst>
                                            <p:cond delay="499"/>
                                          </p:stCondLst>
                                        </p:cTn>
                                        <p:tgtEl>
                                          <p:spTgt spid="33"/>
                                        </p:tgtEl>
                                        <p:attrNameLst>
                                          <p:attrName>style.visibility</p:attrName>
                                        </p:attrNameLst>
                                      </p:cBhvr>
                                      <p:to>
                                        <p:strVal val="hidden"/>
                                      </p:to>
                                    </p:set>
                                  </p:childTnLst>
                                </p:cTn>
                              </p:par>
                              <p:par>
                                <p:cTn id="290" presetID="53" presetClass="entr" presetSubtype="16" fill="hold" grpId="0" nodeType="withEffect">
                                  <p:stCondLst>
                                    <p:cond delay="0"/>
                                  </p:stCondLst>
                                  <p:childTnLst>
                                    <p:set>
                                      <p:cBhvr>
                                        <p:cTn id="291" dur="1" fill="hold">
                                          <p:stCondLst>
                                            <p:cond delay="0"/>
                                          </p:stCondLst>
                                        </p:cTn>
                                        <p:tgtEl>
                                          <p:spTgt spid="34"/>
                                        </p:tgtEl>
                                        <p:attrNameLst>
                                          <p:attrName>style.visibility</p:attrName>
                                        </p:attrNameLst>
                                      </p:cBhvr>
                                      <p:to>
                                        <p:strVal val="visible"/>
                                      </p:to>
                                    </p:set>
                                    <p:anim calcmode="lin" valueType="num">
                                      <p:cBhvr>
                                        <p:cTn id="292" dur="1000" fill="hold"/>
                                        <p:tgtEl>
                                          <p:spTgt spid="34"/>
                                        </p:tgtEl>
                                        <p:attrNameLst>
                                          <p:attrName>ppt_w</p:attrName>
                                        </p:attrNameLst>
                                      </p:cBhvr>
                                      <p:tavLst>
                                        <p:tav tm="0">
                                          <p:val>
                                            <p:fltVal val="0"/>
                                          </p:val>
                                        </p:tav>
                                        <p:tav tm="100000">
                                          <p:val>
                                            <p:strVal val="#ppt_w"/>
                                          </p:val>
                                        </p:tav>
                                      </p:tavLst>
                                    </p:anim>
                                    <p:anim calcmode="lin" valueType="num">
                                      <p:cBhvr>
                                        <p:cTn id="293" dur="1000" fill="hold"/>
                                        <p:tgtEl>
                                          <p:spTgt spid="34"/>
                                        </p:tgtEl>
                                        <p:attrNameLst>
                                          <p:attrName>ppt_h</p:attrName>
                                        </p:attrNameLst>
                                      </p:cBhvr>
                                      <p:tavLst>
                                        <p:tav tm="0">
                                          <p:val>
                                            <p:fltVal val="0"/>
                                          </p:val>
                                        </p:tav>
                                        <p:tav tm="100000">
                                          <p:val>
                                            <p:strVal val="#ppt_h"/>
                                          </p:val>
                                        </p:tav>
                                      </p:tavLst>
                                    </p:anim>
                                    <p:animEffect transition="in" filter="fade">
                                      <p:cBhvr>
                                        <p:cTn id="294" dur="1000"/>
                                        <p:tgtEl>
                                          <p:spTgt spid="34"/>
                                        </p:tgtEl>
                                      </p:cBhvr>
                                    </p:animEffect>
                                  </p:childTnLst>
                                </p:cTn>
                              </p:par>
                              <p:par>
                                <p:cTn id="295" presetID="8" presetClass="emph" presetSubtype="0" fill="hold" grpId="1" nodeType="withEffect">
                                  <p:stCondLst>
                                    <p:cond delay="500"/>
                                  </p:stCondLst>
                                  <p:childTnLst>
                                    <p:animRot by="5400000">
                                      <p:cBhvr>
                                        <p:cTn id="296" dur="800" fill="hold"/>
                                        <p:tgtEl>
                                          <p:spTgt spid="34"/>
                                        </p:tgtEl>
                                        <p:attrNameLst>
                                          <p:attrName>r</p:attrName>
                                        </p:attrNameLst>
                                      </p:cBhvr>
                                    </p:animRot>
                                  </p:childTnLst>
                                </p:cTn>
                              </p:par>
                              <p:par>
                                <p:cTn id="297" presetID="53" presetClass="exit" presetSubtype="32" fill="hold" grpId="2" nodeType="withEffect">
                                  <p:stCondLst>
                                    <p:cond delay="800"/>
                                  </p:stCondLst>
                                  <p:childTnLst>
                                    <p:anim calcmode="lin" valueType="num">
                                      <p:cBhvr>
                                        <p:cTn id="298" dur="500"/>
                                        <p:tgtEl>
                                          <p:spTgt spid="34"/>
                                        </p:tgtEl>
                                        <p:attrNameLst>
                                          <p:attrName>ppt_w</p:attrName>
                                        </p:attrNameLst>
                                      </p:cBhvr>
                                      <p:tavLst>
                                        <p:tav tm="0">
                                          <p:val>
                                            <p:strVal val="ppt_w"/>
                                          </p:val>
                                        </p:tav>
                                        <p:tav tm="100000">
                                          <p:val>
                                            <p:fltVal val="0"/>
                                          </p:val>
                                        </p:tav>
                                      </p:tavLst>
                                    </p:anim>
                                    <p:anim calcmode="lin" valueType="num">
                                      <p:cBhvr>
                                        <p:cTn id="299" dur="500"/>
                                        <p:tgtEl>
                                          <p:spTgt spid="34"/>
                                        </p:tgtEl>
                                        <p:attrNameLst>
                                          <p:attrName>ppt_h</p:attrName>
                                        </p:attrNameLst>
                                      </p:cBhvr>
                                      <p:tavLst>
                                        <p:tav tm="0">
                                          <p:val>
                                            <p:strVal val="ppt_h"/>
                                          </p:val>
                                        </p:tav>
                                        <p:tav tm="100000">
                                          <p:val>
                                            <p:fltVal val="0"/>
                                          </p:val>
                                        </p:tav>
                                      </p:tavLst>
                                    </p:anim>
                                    <p:animEffect transition="out" filter="fade">
                                      <p:cBhvr>
                                        <p:cTn id="300" dur="500"/>
                                        <p:tgtEl>
                                          <p:spTgt spid="34"/>
                                        </p:tgtEl>
                                      </p:cBhvr>
                                    </p:animEffect>
                                    <p:set>
                                      <p:cBhvr>
                                        <p:cTn id="301" dur="1" fill="hold">
                                          <p:stCondLst>
                                            <p:cond delay="499"/>
                                          </p:stCondLst>
                                        </p:cTn>
                                        <p:tgtEl>
                                          <p:spTgt spid="34"/>
                                        </p:tgtEl>
                                        <p:attrNameLst>
                                          <p:attrName>style.visibility</p:attrName>
                                        </p:attrNameLst>
                                      </p:cBhvr>
                                      <p:to>
                                        <p:strVal val="hidden"/>
                                      </p:to>
                                    </p:set>
                                  </p:childTnLst>
                                </p:cTn>
                              </p:par>
                            </p:childTnLst>
                          </p:cTn>
                        </p:par>
                        <p:par>
                          <p:cTn id="302" fill="hold">
                            <p:stCondLst>
                              <p:cond delay="2800"/>
                            </p:stCondLst>
                            <p:childTnLst>
                              <p:par>
                                <p:cTn id="303" presetID="53" presetClass="entr" presetSubtype="528" fill="hold" grpId="0" nodeType="afterEffect">
                                  <p:stCondLst>
                                    <p:cond delay="0"/>
                                  </p:stCondLst>
                                  <p:childTnLst>
                                    <p:set>
                                      <p:cBhvr>
                                        <p:cTn id="304" dur="1" fill="hold">
                                          <p:stCondLst>
                                            <p:cond delay="0"/>
                                          </p:stCondLst>
                                        </p:cTn>
                                        <p:tgtEl>
                                          <p:spTgt spid="16"/>
                                        </p:tgtEl>
                                        <p:attrNameLst>
                                          <p:attrName>style.visibility</p:attrName>
                                        </p:attrNameLst>
                                      </p:cBhvr>
                                      <p:to>
                                        <p:strVal val="visible"/>
                                      </p:to>
                                    </p:set>
                                    <p:anim calcmode="lin" valueType="num">
                                      <p:cBhvr>
                                        <p:cTn id="305" dur="100" fill="hold"/>
                                        <p:tgtEl>
                                          <p:spTgt spid="16"/>
                                        </p:tgtEl>
                                        <p:attrNameLst>
                                          <p:attrName>ppt_w</p:attrName>
                                        </p:attrNameLst>
                                      </p:cBhvr>
                                      <p:tavLst>
                                        <p:tav tm="0">
                                          <p:val>
                                            <p:fltVal val="0"/>
                                          </p:val>
                                        </p:tav>
                                        <p:tav tm="100000">
                                          <p:val>
                                            <p:strVal val="#ppt_w"/>
                                          </p:val>
                                        </p:tav>
                                      </p:tavLst>
                                    </p:anim>
                                    <p:anim calcmode="lin" valueType="num">
                                      <p:cBhvr>
                                        <p:cTn id="306" dur="100" fill="hold"/>
                                        <p:tgtEl>
                                          <p:spTgt spid="16"/>
                                        </p:tgtEl>
                                        <p:attrNameLst>
                                          <p:attrName>ppt_h</p:attrName>
                                        </p:attrNameLst>
                                      </p:cBhvr>
                                      <p:tavLst>
                                        <p:tav tm="0">
                                          <p:val>
                                            <p:fltVal val="0"/>
                                          </p:val>
                                        </p:tav>
                                        <p:tav tm="100000">
                                          <p:val>
                                            <p:strVal val="#ppt_h"/>
                                          </p:val>
                                        </p:tav>
                                      </p:tavLst>
                                    </p:anim>
                                    <p:animEffect transition="in" filter="fade">
                                      <p:cBhvr>
                                        <p:cTn id="307" dur="100"/>
                                        <p:tgtEl>
                                          <p:spTgt spid="16"/>
                                        </p:tgtEl>
                                      </p:cBhvr>
                                    </p:animEffect>
                                    <p:anim calcmode="lin" valueType="num">
                                      <p:cBhvr>
                                        <p:cTn id="308" dur="100" fill="hold"/>
                                        <p:tgtEl>
                                          <p:spTgt spid="16"/>
                                        </p:tgtEl>
                                        <p:attrNameLst>
                                          <p:attrName>ppt_x</p:attrName>
                                        </p:attrNameLst>
                                      </p:cBhvr>
                                      <p:tavLst>
                                        <p:tav tm="0">
                                          <p:val>
                                            <p:fltVal val="0.5"/>
                                          </p:val>
                                        </p:tav>
                                        <p:tav tm="100000">
                                          <p:val>
                                            <p:strVal val="#ppt_x"/>
                                          </p:val>
                                        </p:tav>
                                      </p:tavLst>
                                    </p:anim>
                                    <p:anim calcmode="lin" valueType="num">
                                      <p:cBhvr>
                                        <p:cTn id="309" dur="100" fill="hold"/>
                                        <p:tgtEl>
                                          <p:spTgt spid="16"/>
                                        </p:tgtEl>
                                        <p:attrNameLst>
                                          <p:attrName>ppt_y</p:attrName>
                                        </p:attrNameLst>
                                      </p:cBhvr>
                                      <p:tavLst>
                                        <p:tav tm="0">
                                          <p:val>
                                            <p:fltVal val="0.5"/>
                                          </p:val>
                                        </p:tav>
                                        <p:tav tm="100000">
                                          <p:val>
                                            <p:strVal val="#ppt_y"/>
                                          </p:val>
                                        </p:tav>
                                      </p:tavLst>
                                    </p:anim>
                                  </p:childTnLst>
                                </p:cTn>
                              </p:par>
                            </p:childTnLst>
                          </p:cTn>
                        </p:par>
                        <p:par>
                          <p:cTn id="310" fill="hold">
                            <p:stCondLst>
                              <p:cond delay="2900"/>
                            </p:stCondLst>
                            <p:childTnLst>
                              <p:par>
                                <p:cTn id="311" presetID="6" presetClass="emph" presetSubtype="0" fill="hold" grpId="1" nodeType="afterEffect">
                                  <p:stCondLst>
                                    <p:cond delay="0"/>
                                  </p:stCondLst>
                                  <p:childTnLst>
                                    <p:animScale>
                                      <p:cBhvr>
                                        <p:cTn id="312" dur="100" fill="hold"/>
                                        <p:tgtEl>
                                          <p:spTgt spid="16"/>
                                        </p:tgtEl>
                                      </p:cBhvr>
                                      <p:by x="110000" y="110000"/>
                                    </p:animScale>
                                  </p:childTnLst>
                                </p:cTn>
                              </p:par>
                            </p:childTnLst>
                          </p:cTn>
                        </p:par>
                        <p:par>
                          <p:cTn id="313" fill="hold">
                            <p:stCondLst>
                              <p:cond delay="3000"/>
                            </p:stCondLst>
                            <p:childTnLst>
                              <p:par>
                                <p:cTn id="314" presetID="6" presetClass="emph" presetSubtype="0" fill="hold" grpId="2" nodeType="afterEffect">
                                  <p:stCondLst>
                                    <p:cond delay="0"/>
                                  </p:stCondLst>
                                  <p:childTnLst>
                                    <p:animScale>
                                      <p:cBhvr>
                                        <p:cTn id="315" dur="200" fill="hold"/>
                                        <p:tgtEl>
                                          <p:spTgt spid="16"/>
                                        </p:tgtEl>
                                      </p:cBhvr>
                                      <p:by x="90000" y="90000"/>
                                    </p:animScale>
                                  </p:childTnLst>
                                </p:cTn>
                              </p:par>
                            </p:childTnLst>
                          </p:cTn>
                        </p:par>
                        <p:par>
                          <p:cTn id="316" fill="hold">
                            <p:stCondLst>
                              <p:cond delay="3200"/>
                            </p:stCondLst>
                            <p:childTnLst>
                              <p:par>
                                <p:cTn id="317" presetID="6" presetClass="emph" presetSubtype="0" fill="hold" grpId="3" nodeType="afterEffect">
                                  <p:stCondLst>
                                    <p:cond delay="0"/>
                                  </p:stCondLst>
                                  <p:childTnLst>
                                    <p:animScale>
                                      <p:cBhvr>
                                        <p:cTn id="318" dur="100" fill="hold"/>
                                        <p:tgtEl>
                                          <p:spTgt spid="16"/>
                                        </p:tgtEl>
                                      </p:cBhvr>
                                      <p:by x="105000" y="105000"/>
                                    </p:animScale>
                                  </p:childTnLst>
                                </p:cTn>
                              </p:par>
                            </p:childTnLst>
                          </p:cTn>
                        </p:par>
                        <p:par>
                          <p:cTn id="319" fill="hold">
                            <p:stCondLst>
                              <p:cond delay="3300"/>
                            </p:stCondLst>
                            <p:childTnLst>
                              <p:par>
                                <p:cTn id="320" presetID="6" presetClass="emph" presetSubtype="0" fill="hold" grpId="4" nodeType="afterEffect">
                                  <p:stCondLst>
                                    <p:cond delay="0"/>
                                  </p:stCondLst>
                                  <p:childTnLst>
                                    <p:animScale>
                                      <p:cBhvr>
                                        <p:cTn id="321" dur="200" fill="hold"/>
                                        <p:tgtEl>
                                          <p:spTgt spid="16"/>
                                        </p:tgtEl>
                                      </p:cBhvr>
                                      <p:by x="95000" y="95000"/>
                                    </p:animScale>
                                  </p:childTnLst>
                                </p:cTn>
                              </p:par>
                            </p:childTnLst>
                          </p:cTn>
                        </p:par>
                      </p:childTnLst>
                    </p:cTn>
                  </p:par>
                  <p:par>
                    <p:cTn id="322" fill="hold">
                      <p:stCondLst>
                        <p:cond delay="indefinite"/>
                      </p:stCondLst>
                      <p:childTnLst>
                        <p:par>
                          <p:cTn id="323" fill="hold">
                            <p:stCondLst>
                              <p:cond delay="0"/>
                            </p:stCondLst>
                            <p:childTnLst>
                              <p:par>
                                <p:cTn id="324" presetID="35" presetClass="path" presetSubtype="0" accel="50000" decel="50000" fill="hold" grpId="9" nodeType="clickEffect">
                                  <p:stCondLst>
                                    <p:cond delay="0"/>
                                  </p:stCondLst>
                                  <p:childTnLst>
                                    <p:animMotion origin="layout" path="M 0 0 L -0.25 0 E" pathEditMode="relative" ptsTypes="">
                                      <p:cBhvr>
                                        <p:cTn id="325" dur="2000" fill="hold"/>
                                        <p:tgtEl>
                                          <p:spTgt spid="8"/>
                                        </p:tgtEl>
                                        <p:attrNameLst>
                                          <p:attrName>ppt_x</p:attrName>
                                          <p:attrName>ppt_y</p:attrName>
                                        </p:attrNameLst>
                                      </p:cBhvr>
                                    </p:animMotion>
                                  </p:childTnLst>
                                </p:cTn>
                              </p:par>
                              <p:par>
                                <p:cTn id="326" presetID="35" presetClass="path" presetSubtype="0" accel="50000" decel="50000" fill="hold" grpId="5" nodeType="withEffect">
                                  <p:stCondLst>
                                    <p:cond delay="0"/>
                                  </p:stCondLst>
                                  <p:childTnLst>
                                    <p:animMotion origin="layout" path="M 0 0 L -0.25 0 E" pathEditMode="relative" ptsTypes="">
                                      <p:cBhvr>
                                        <p:cTn id="327" dur="2000" fill="hold"/>
                                        <p:tgtEl>
                                          <p:spTgt spid="9"/>
                                        </p:tgtEl>
                                        <p:attrNameLst>
                                          <p:attrName>ppt_x</p:attrName>
                                          <p:attrName>ppt_y</p:attrName>
                                        </p:attrNameLst>
                                      </p:cBhvr>
                                    </p:animMotion>
                                  </p:childTnLst>
                                </p:cTn>
                              </p:par>
                              <p:par>
                                <p:cTn id="328" presetID="35" presetClass="path" presetSubtype="0" accel="50000" decel="50000" fill="hold" grpId="9" nodeType="withEffect">
                                  <p:stCondLst>
                                    <p:cond delay="0"/>
                                  </p:stCondLst>
                                  <p:childTnLst>
                                    <p:animMotion origin="layout" path="M 0 0 L -0.25 0 E" pathEditMode="relative" ptsTypes="">
                                      <p:cBhvr>
                                        <p:cTn id="329" dur="2000" fill="hold"/>
                                        <p:tgtEl>
                                          <p:spTgt spid="4"/>
                                        </p:tgtEl>
                                        <p:attrNameLst>
                                          <p:attrName>ppt_x</p:attrName>
                                          <p:attrName>ppt_y</p:attrName>
                                        </p:attrNameLst>
                                      </p:cBhvr>
                                    </p:animMotion>
                                  </p:childTnLst>
                                </p:cTn>
                              </p:par>
                              <p:par>
                                <p:cTn id="330" presetID="35" presetClass="path" presetSubtype="0" accel="50000" decel="50000" fill="hold" grpId="5" nodeType="withEffect">
                                  <p:stCondLst>
                                    <p:cond delay="0"/>
                                  </p:stCondLst>
                                  <p:childTnLst>
                                    <p:animMotion origin="layout" path="M 0 0 L -0.25 0 E" pathEditMode="relative" ptsTypes="">
                                      <p:cBhvr>
                                        <p:cTn id="331" dur="2000" fill="hold"/>
                                        <p:tgtEl>
                                          <p:spTgt spid="7"/>
                                        </p:tgtEl>
                                        <p:attrNameLst>
                                          <p:attrName>ppt_x</p:attrName>
                                          <p:attrName>ppt_y</p:attrName>
                                        </p:attrNameLst>
                                      </p:cBhvr>
                                    </p:animMotion>
                                  </p:childTnLst>
                                </p:cTn>
                              </p:par>
                              <p:par>
                                <p:cTn id="332" presetID="35" presetClass="path" presetSubtype="0" accel="50000" decel="50000" fill="hold" grpId="9" nodeType="withEffect">
                                  <p:stCondLst>
                                    <p:cond delay="0"/>
                                  </p:stCondLst>
                                  <p:childTnLst>
                                    <p:animMotion origin="layout" path="M 0 0 L -0.25 0 E" pathEditMode="relative" ptsTypes="">
                                      <p:cBhvr>
                                        <p:cTn id="333" dur="2000" fill="hold"/>
                                        <p:tgtEl>
                                          <p:spTgt spid="6"/>
                                        </p:tgtEl>
                                        <p:attrNameLst>
                                          <p:attrName>ppt_x</p:attrName>
                                          <p:attrName>ppt_y</p:attrName>
                                        </p:attrNameLst>
                                      </p:cBhvr>
                                    </p:animMotion>
                                  </p:childTnLst>
                                </p:cTn>
                              </p:par>
                              <p:par>
                                <p:cTn id="334" presetID="35" presetClass="path" presetSubtype="0" accel="50000" decel="50000" fill="hold" grpId="5" nodeType="withEffect">
                                  <p:stCondLst>
                                    <p:cond delay="0"/>
                                  </p:stCondLst>
                                  <p:childTnLst>
                                    <p:animMotion origin="layout" path="M 0 0 L -0.25 0 E" pathEditMode="relative" ptsTypes="">
                                      <p:cBhvr>
                                        <p:cTn id="335" dur="2000" fill="hold"/>
                                        <p:tgtEl>
                                          <p:spTgt spid="5"/>
                                        </p:tgtEl>
                                        <p:attrNameLst>
                                          <p:attrName>ppt_x</p:attrName>
                                          <p:attrName>ppt_y</p:attrName>
                                        </p:attrNameLst>
                                      </p:cBhvr>
                                    </p:animMotion>
                                  </p:childTnLst>
                                </p:cTn>
                              </p:par>
                              <p:par>
                                <p:cTn id="336" presetID="35" presetClass="path" presetSubtype="0" accel="50000" decel="50000" fill="hold" grpId="4" nodeType="withEffect">
                                  <p:stCondLst>
                                    <p:cond delay="0"/>
                                  </p:stCondLst>
                                  <p:childTnLst>
                                    <p:animMotion origin="layout" path="M 0 0 L -0.25 0 E" pathEditMode="relative" ptsTypes="">
                                      <p:cBhvr>
                                        <p:cTn id="337" dur="2000" fill="hold"/>
                                        <p:tgtEl>
                                          <p:spTgt spid="11"/>
                                        </p:tgtEl>
                                        <p:attrNameLst>
                                          <p:attrName>ppt_x</p:attrName>
                                          <p:attrName>ppt_y</p:attrName>
                                        </p:attrNameLst>
                                      </p:cBhvr>
                                    </p:animMotion>
                                  </p:childTnLst>
                                </p:cTn>
                              </p:par>
                              <p:par>
                                <p:cTn id="338" presetID="35" presetClass="path" presetSubtype="0" accel="50000" decel="50000" fill="hold" grpId="4" nodeType="withEffect">
                                  <p:stCondLst>
                                    <p:cond delay="0"/>
                                  </p:stCondLst>
                                  <p:childTnLst>
                                    <p:animMotion origin="layout" path="M 0 0 L -0.25 0 E" pathEditMode="relative" ptsTypes="">
                                      <p:cBhvr>
                                        <p:cTn id="339" dur="2000" fill="hold"/>
                                        <p:tgtEl>
                                          <p:spTgt spid="13"/>
                                        </p:tgtEl>
                                        <p:attrNameLst>
                                          <p:attrName>ppt_x</p:attrName>
                                          <p:attrName>ppt_y</p:attrName>
                                        </p:attrNameLst>
                                      </p:cBhvr>
                                    </p:animMotion>
                                  </p:childTnLst>
                                </p:cTn>
                              </p:par>
                              <p:par>
                                <p:cTn id="340" presetID="35" presetClass="path" presetSubtype="0" accel="50000" decel="50000" fill="hold" grpId="4" nodeType="withEffect">
                                  <p:stCondLst>
                                    <p:cond delay="0"/>
                                  </p:stCondLst>
                                  <p:childTnLst>
                                    <p:animMotion origin="layout" path="M 0 0 L -0.25 0 E" pathEditMode="relative" ptsTypes="">
                                      <p:cBhvr>
                                        <p:cTn id="341" dur="2000" fill="hold"/>
                                        <p:tgtEl>
                                          <p:spTgt spid="10"/>
                                        </p:tgtEl>
                                        <p:attrNameLst>
                                          <p:attrName>ppt_x</p:attrName>
                                          <p:attrName>ppt_y</p:attrName>
                                        </p:attrNameLst>
                                      </p:cBhvr>
                                    </p:animMotion>
                                  </p:childTnLst>
                                </p:cTn>
                              </p:par>
                              <p:par>
                                <p:cTn id="342" presetID="35" presetClass="path" presetSubtype="0" accel="50000" decel="50000" fill="hold" grpId="4" nodeType="withEffect">
                                  <p:stCondLst>
                                    <p:cond delay="0"/>
                                  </p:stCondLst>
                                  <p:childTnLst>
                                    <p:animMotion origin="layout" path="M 0 0 L -0.25 0 E" pathEditMode="relative" ptsTypes="">
                                      <p:cBhvr>
                                        <p:cTn id="343" dur="2000" fill="hold"/>
                                        <p:tgtEl>
                                          <p:spTgt spid="14"/>
                                        </p:tgtEl>
                                        <p:attrNameLst>
                                          <p:attrName>ppt_x</p:attrName>
                                          <p:attrName>ppt_y</p:attrName>
                                        </p:attrNameLst>
                                      </p:cBhvr>
                                    </p:animMotion>
                                  </p:childTnLst>
                                </p:cTn>
                              </p:par>
                              <p:par>
                                <p:cTn id="344" presetID="35" presetClass="path" presetSubtype="0" accel="50000" decel="50000" fill="hold" grpId="4" nodeType="withEffect">
                                  <p:stCondLst>
                                    <p:cond delay="0"/>
                                  </p:stCondLst>
                                  <p:childTnLst>
                                    <p:animMotion origin="layout" path="M 0 0 L -0.25 0 E" pathEditMode="relative" ptsTypes="">
                                      <p:cBhvr>
                                        <p:cTn id="345" dur="2000" fill="hold"/>
                                        <p:tgtEl>
                                          <p:spTgt spid="15"/>
                                        </p:tgtEl>
                                        <p:attrNameLst>
                                          <p:attrName>ppt_x</p:attrName>
                                          <p:attrName>ppt_y</p:attrName>
                                        </p:attrNameLst>
                                      </p:cBhvr>
                                    </p:animMotion>
                                  </p:childTnLst>
                                </p:cTn>
                              </p:par>
                              <p:par>
                                <p:cTn id="346" presetID="35" presetClass="path" presetSubtype="0" accel="50000" decel="50000" fill="hold" grpId="4" nodeType="withEffect">
                                  <p:stCondLst>
                                    <p:cond delay="0"/>
                                  </p:stCondLst>
                                  <p:childTnLst>
                                    <p:animMotion origin="layout" path="M 0 0 L -0.25 0 E" pathEditMode="relative" ptsTypes="">
                                      <p:cBhvr>
                                        <p:cTn id="347" dur="2000" fill="hold"/>
                                        <p:tgtEl>
                                          <p:spTgt spid="12"/>
                                        </p:tgtEl>
                                        <p:attrNameLst>
                                          <p:attrName>ppt_x</p:attrName>
                                          <p:attrName>ppt_y</p:attrName>
                                        </p:attrNameLst>
                                      </p:cBhvr>
                                    </p:animMotion>
                                  </p:childTnLst>
                                </p:cTn>
                              </p:par>
                              <p:par>
                                <p:cTn id="348" presetID="35" presetClass="path" presetSubtype="0" accel="50000" decel="50000" fill="hold" grpId="3" nodeType="withEffect">
                                  <p:stCondLst>
                                    <p:cond delay="0"/>
                                  </p:stCondLst>
                                  <p:childTnLst>
                                    <p:animMotion origin="layout" path="M 0 0 L -0.25 0 E" pathEditMode="relative" ptsTypes="">
                                      <p:cBhvr>
                                        <p:cTn id="349" dur="2000" fill="hold"/>
                                        <p:tgtEl>
                                          <p:spTgt spid="24"/>
                                        </p:tgtEl>
                                        <p:attrNameLst>
                                          <p:attrName>ppt_x</p:attrName>
                                          <p:attrName>ppt_y</p:attrName>
                                        </p:attrNameLst>
                                      </p:cBhvr>
                                    </p:animMotion>
                                  </p:childTnLst>
                                </p:cTn>
                              </p:par>
                              <p:par>
                                <p:cTn id="350" presetID="35" presetClass="path" presetSubtype="0" accel="50000" decel="50000" fill="hold" grpId="3" nodeType="withEffect">
                                  <p:stCondLst>
                                    <p:cond delay="0"/>
                                  </p:stCondLst>
                                  <p:childTnLst>
                                    <p:animMotion origin="layout" path="M 0 0 L -0.25 0 E" pathEditMode="relative" ptsTypes="">
                                      <p:cBhvr>
                                        <p:cTn id="351" dur="2000" fill="hold"/>
                                        <p:tgtEl>
                                          <p:spTgt spid="25"/>
                                        </p:tgtEl>
                                        <p:attrNameLst>
                                          <p:attrName>ppt_x</p:attrName>
                                          <p:attrName>ppt_y</p:attrName>
                                        </p:attrNameLst>
                                      </p:cBhvr>
                                    </p:animMotion>
                                  </p:childTnLst>
                                </p:cTn>
                              </p:par>
                              <p:par>
                                <p:cTn id="352" presetID="35" presetClass="path" presetSubtype="0" accel="50000" decel="50000" fill="hold" grpId="3" nodeType="withEffect">
                                  <p:stCondLst>
                                    <p:cond delay="0"/>
                                  </p:stCondLst>
                                  <p:childTnLst>
                                    <p:animMotion origin="layout" path="M 0 0 L -0.25 0 E" pathEditMode="relative" ptsTypes="">
                                      <p:cBhvr>
                                        <p:cTn id="353" dur="2000" fill="hold"/>
                                        <p:tgtEl>
                                          <p:spTgt spid="26"/>
                                        </p:tgtEl>
                                        <p:attrNameLst>
                                          <p:attrName>ppt_x</p:attrName>
                                          <p:attrName>ppt_y</p:attrName>
                                        </p:attrNameLst>
                                      </p:cBhvr>
                                    </p:animMotion>
                                  </p:childTnLst>
                                </p:cTn>
                              </p:par>
                              <p:par>
                                <p:cTn id="354" presetID="35" presetClass="path" presetSubtype="0" accel="50000" decel="50000" fill="hold" grpId="3" nodeType="withEffect">
                                  <p:stCondLst>
                                    <p:cond delay="0"/>
                                  </p:stCondLst>
                                  <p:childTnLst>
                                    <p:animMotion origin="layout" path="M 0 0 L -0.25 0 E" pathEditMode="relative" ptsTypes="">
                                      <p:cBhvr>
                                        <p:cTn id="355" dur="2000" fill="hold"/>
                                        <p:tgtEl>
                                          <p:spTgt spid="27"/>
                                        </p:tgtEl>
                                        <p:attrNameLst>
                                          <p:attrName>ppt_x</p:attrName>
                                          <p:attrName>ppt_y</p:attrName>
                                        </p:attrNameLst>
                                      </p:cBhvr>
                                    </p:animMotion>
                                  </p:childTnLst>
                                </p:cTn>
                              </p:par>
                              <p:par>
                                <p:cTn id="356" presetID="35" presetClass="path" presetSubtype="0" accel="50000" decel="50000" fill="hold" grpId="3" nodeType="withEffect">
                                  <p:stCondLst>
                                    <p:cond delay="0"/>
                                  </p:stCondLst>
                                  <p:childTnLst>
                                    <p:animMotion origin="layout" path="M 0 0 L -0.25 0 E" pathEditMode="relative" ptsTypes="">
                                      <p:cBhvr>
                                        <p:cTn id="357" dur="2000" fill="hold"/>
                                        <p:tgtEl>
                                          <p:spTgt spid="28"/>
                                        </p:tgtEl>
                                        <p:attrNameLst>
                                          <p:attrName>ppt_x</p:attrName>
                                          <p:attrName>ppt_y</p:attrName>
                                        </p:attrNameLst>
                                      </p:cBhvr>
                                    </p:animMotion>
                                  </p:childTnLst>
                                </p:cTn>
                              </p:par>
                              <p:par>
                                <p:cTn id="358" presetID="35" presetClass="path" presetSubtype="0" accel="50000" decel="50000" fill="hold" grpId="3" nodeType="withEffect">
                                  <p:stCondLst>
                                    <p:cond delay="0"/>
                                  </p:stCondLst>
                                  <p:childTnLst>
                                    <p:animMotion origin="layout" path="M 0 0 L -0.25 0 E" pathEditMode="relative" ptsTypes="">
                                      <p:cBhvr>
                                        <p:cTn id="359" dur="2000" fill="hold"/>
                                        <p:tgtEl>
                                          <p:spTgt spid="29"/>
                                        </p:tgtEl>
                                        <p:attrNameLst>
                                          <p:attrName>ppt_x</p:attrName>
                                          <p:attrName>ppt_y</p:attrName>
                                        </p:attrNameLst>
                                      </p:cBhvr>
                                    </p:animMotion>
                                  </p:childTnLst>
                                </p:cTn>
                              </p:par>
                              <p:par>
                                <p:cTn id="360" presetID="35" presetClass="path" presetSubtype="0" accel="50000" decel="50000" fill="hold" grpId="3" nodeType="withEffect">
                                  <p:stCondLst>
                                    <p:cond delay="0"/>
                                  </p:stCondLst>
                                  <p:childTnLst>
                                    <p:animMotion origin="layout" path="M 0 0 L -0.25 0 E" pathEditMode="relative" ptsTypes="">
                                      <p:cBhvr>
                                        <p:cTn id="361" dur="2000" fill="hold"/>
                                        <p:tgtEl>
                                          <p:spTgt spid="30"/>
                                        </p:tgtEl>
                                        <p:attrNameLst>
                                          <p:attrName>ppt_x</p:attrName>
                                          <p:attrName>ppt_y</p:attrName>
                                        </p:attrNameLst>
                                      </p:cBhvr>
                                    </p:animMotion>
                                  </p:childTnLst>
                                </p:cTn>
                              </p:par>
                              <p:par>
                                <p:cTn id="362" presetID="35" presetClass="path" presetSubtype="0" accel="50000" decel="50000" fill="hold" grpId="3" nodeType="withEffect">
                                  <p:stCondLst>
                                    <p:cond delay="0"/>
                                  </p:stCondLst>
                                  <p:childTnLst>
                                    <p:animMotion origin="layout" path="M 0 0 L -0.25 0 E" pathEditMode="relative" ptsTypes="">
                                      <p:cBhvr>
                                        <p:cTn id="363" dur="2000" fill="hold"/>
                                        <p:tgtEl>
                                          <p:spTgt spid="31"/>
                                        </p:tgtEl>
                                        <p:attrNameLst>
                                          <p:attrName>ppt_x</p:attrName>
                                          <p:attrName>ppt_y</p:attrName>
                                        </p:attrNameLst>
                                      </p:cBhvr>
                                    </p:animMotion>
                                  </p:childTnLst>
                                </p:cTn>
                              </p:par>
                              <p:par>
                                <p:cTn id="364" presetID="35" presetClass="path" presetSubtype="0" accel="50000" decel="50000" fill="hold" grpId="3" nodeType="withEffect">
                                  <p:stCondLst>
                                    <p:cond delay="0"/>
                                  </p:stCondLst>
                                  <p:childTnLst>
                                    <p:animMotion origin="layout" path="M 0 0 L -0.25 0 E" pathEditMode="relative" ptsTypes="">
                                      <p:cBhvr>
                                        <p:cTn id="365" dur="2000" fill="hold"/>
                                        <p:tgtEl>
                                          <p:spTgt spid="32"/>
                                        </p:tgtEl>
                                        <p:attrNameLst>
                                          <p:attrName>ppt_x</p:attrName>
                                          <p:attrName>ppt_y</p:attrName>
                                        </p:attrNameLst>
                                      </p:cBhvr>
                                    </p:animMotion>
                                  </p:childTnLst>
                                </p:cTn>
                              </p:par>
                              <p:par>
                                <p:cTn id="366" presetID="35" presetClass="path" presetSubtype="0" accel="50000" decel="50000" fill="hold" grpId="3" nodeType="withEffect">
                                  <p:stCondLst>
                                    <p:cond delay="0"/>
                                  </p:stCondLst>
                                  <p:childTnLst>
                                    <p:animMotion origin="layout" path="M 0 0 L -0.25 0 E" pathEditMode="relative" ptsTypes="">
                                      <p:cBhvr>
                                        <p:cTn id="367" dur="2000" fill="hold"/>
                                        <p:tgtEl>
                                          <p:spTgt spid="33"/>
                                        </p:tgtEl>
                                        <p:attrNameLst>
                                          <p:attrName>ppt_x</p:attrName>
                                          <p:attrName>ppt_y</p:attrName>
                                        </p:attrNameLst>
                                      </p:cBhvr>
                                    </p:animMotion>
                                  </p:childTnLst>
                                </p:cTn>
                              </p:par>
                              <p:par>
                                <p:cTn id="368" presetID="35" presetClass="path" presetSubtype="0" accel="50000" decel="50000" fill="hold" grpId="3" nodeType="withEffect">
                                  <p:stCondLst>
                                    <p:cond delay="0"/>
                                  </p:stCondLst>
                                  <p:childTnLst>
                                    <p:animMotion origin="layout" path="M 0 0 L -0.25 0 E" pathEditMode="relative" ptsTypes="">
                                      <p:cBhvr>
                                        <p:cTn id="369" dur="2000" fill="hold"/>
                                        <p:tgtEl>
                                          <p:spTgt spid="34"/>
                                        </p:tgtEl>
                                        <p:attrNameLst>
                                          <p:attrName>ppt_x</p:attrName>
                                          <p:attrName>ppt_y</p:attrName>
                                        </p:attrNameLst>
                                      </p:cBhvr>
                                    </p:animMotion>
                                  </p:childTnLst>
                                </p:cTn>
                              </p:par>
                              <p:par>
                                <p:cTn id="370" presetID="35" presetClass="path" presetSubtype="0" accel="50000" decel="50000" fill="hold" grpId="5" nodeType="withEffect">
                                  <p:stCondLst>
                                    <p:cond delay="0"/>
                                  </p:stCondLst>
                                  <p:childTnLst>
                                    <p:animMotion origin="layout" path="M 0 0 L -0.25 0 E" pathEditMode="relative" ptsTypes="">
                                      <p:cBhvr>
                                        <p:cTn id="371" dur="2000" fill="hold"/>
                                        <p:tgtEl>
                                          <p:spTgt spid="16"/>
                                        </p:tgtEl>
                                        <p:attrNameLst>
                                          <p:attrName>ppt_x</p:attrName>
                                          <p:attrName>ppt_y</p:attrName>
                                        </p:attrNameLst>
                                      </p:cBhvr>
                                    </p:animMotion>
                                  </p:childTnLst>
                                </p:cTn>
                              </p:par>
                            </p:childTnLst>
                          </p:cTn>
                        </p:par>
                        <p:par>
                          <p:cTn id="372" fill="hold">
                            <p:stCondLst>
                              <p:cond delay="2000"/>
                            </p:stCondLst>
                            <p:childTnLst>
                              <p:par>
                                <p:cTn id="373" presetID="1" presetClass="entr" presetSubtype="0" fill="hold" nodeType="afterEffect">
                                  <p:stCondLst>
                                    <p:cond delay="0"/>
                                  </p:stCondLst>
                                  <p:childTnLst>
                                    <p:set>
                                      <p:cBhvr>
                                        <p:cTn id="37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1" grpId="4" animBg="1"/>
      <p:bldP spid="10" grpId="0" animBg="1"/>
      <p:bldP spid="10" grpId="1" animBg="1"/>
      <p:bldP spid="10" grpId="2" animBg="1"/>
      <p:bldP spid="10" grpId="3" animBg="1"/>
      <p:bldP spid="10" grpId="4" animBg="1"/>
      <p:bldP spid="4" grpId="0" animBg="1"/>
      <p:bldP spid="4" grpId="1" animBg="1"/>
      <p:bldP spid="4" grpId="2" animBg="1"/>
      <p:bldP spid="4" grpId="3" animBg="1"/>
      <p:bldP spid="4" grpId="4" animBg="1"/>
      <p:bldP spid="4" grpId="5" animBg="1"/>
      <p:bldP spid="4" grpId="6" animBg="1"/>
      <p:bldP spid="4" grpId="7" animBg="1"/>
      <p:bldP spid="4" grpId="8" animBg="1"/>
      <p:bldP spid="4" grpId="9" animBg="1"/>
      <p:bldP spid="5" grpId="0"/>
      <p:bldP spid="5" grpId="1"/>
      <p:bldP spid="5" grpId="2"/>
      <p:bldP spid="5" grpId="3"/>
      <p:bldP spid="5" grpId="4"/>
      <p:bldP spid="5" grpId="5"/>
      <p:bldP spid="6" grpId="0" animBg="1"/>
      <p:bldP spid="6" grpId="1" animBg="1"/>
      <p:bldP spid="6" grpId="2" animBg="1"/>
      <p:bldP spid="6" grpId="3" animBg="1"/>
      <p:bldP spid="6" grpId="4" animBg="1"/>
      <p:bldP spid="6" grpId="5" animBg="1"/>
      <p:bldP spid="6" grpId="6" animBg="1"/>
      <p:bldP spid="6" grpId="7" animBg="1"/>
      <p:bldP spid="6" grpId="8" animBg="1"/>
      <p:bldP spid="6" grpId="9" animBg="1"/>
      <p:bldP spid="7" grpId="0"/>
      <p:bldP spid="7" grpId="1"/>
      <p:bldP spid="7" grpId="2"/>
      <p:bldP spid="7" grpId="3"/>
      <p:bldP spid="7" grpId="4"/>
      <p:bldP spid="7" grpId="5"/>
      <p:bldP spid="8" grpId="0" animBg="1"/>
      <p:bldP spid="8" grpId="1" animBg="1"/>
      <p:bldP spid="8" grpId="2" animBg="1"/>
      <p:bldP spid="8" grpId="3" animBg="1"/>
      <p:bldP spid="8" grpId="4" animBg="1"/>
      <p:bldP spid="8" grpId="5" animBg="1"/>
      <p:bldP spid="8" grpId="6" animBg="1"/>
      <p:bldP spid="8" grpId="7" animBg="1"/>
      <p:bldP spid="8" grpId="8" animBg="1"/>
      <p:bldP spid="8" grpId="9" animBg="1"/>
      <p:bldP spid="9" grpId="0"/>
      <p:bldP spid="9" grpId="1"/>
      <p:bldP spid="9" grpId="2"/>
      <p:bldP spid="9" grpId="3"/>
      <p:bldP spid="9" grpId="4"/>
      <p:bldP spid="9" grpId="5"/>
      <p:bldP spid="12" grpId="0" animBg="1"/>
      <p:bldP spid="12" grpId="1" animBg="1"/>
      <p:bldP spid="12" grpId="2" animBg="1"/>
      <p:bldP spid="12" grpId="3" animBg="1"/>
      <p:bldP spid="12" grpId="4" animBg="1"/>
      <p:bldP spid="13" grpId="0"/>
      <p:bldP spid="13" grpId="1"/>
      <p:bldP spid="13" grpId="2"/>
      <p:bldP spid="13" grpId="3"/>
      <p:bldP spid="13" grpId="4"/>
      <p:bldP spid="14" grpId="0"/>
      <p:bldP spid="14" grpId="1"/>
      <p:bldP spid="14" grpId="2"/>
      <p:bldP spid="14" grpId="3"/>
      <p:bldP spid="14" grpId="4"/>
      <p:bldP spid="15" grpId="0"/>
      <p:bldP spid="15" grpId="1"/>
      <p:bldP spid="15" grpId="2"/>
      <p:bldP spid="15" grpId="3"/>
      <p:bldP spid="15" grpId="4"/>
      <p:bldP spid="16" grpId="0"/>
      <p:bldP spid="16" grpId="1"/>
      <p:bldP spid="16" grpId="2"/>
      <p:bldP spid="16" grpId="3"/>
      <p:bldP spid="16" grpId="4"/>
      <p:bldP spid="16" grpId="5"/>
      <p:bldP spid="24" grpId="0" animBg="1"/>
      <p:bldP spid="24" grpId="1" animBg="1"/>
      <p:bldP spid="24" grpId="2" animBg="1"/>
      <p:bldP spid="24" grpId="3" animBg="1"/>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P spid="28" grpId="0" animBg="1"/>
      <p:bldP spid="28" grpId="1" animBg="1"/>
      <p:bldP spid="28" grpId="2" animBg="1"/>
      <p:bldP spid="28" grpId="3" animBg="1"/>
      <p:bldP spid="29" grpId="0" animBg="1"/>
      <p:bldP spid="29" grpId="1" animBg="1"/>
      <p:bldP spid="29" grpId="2" animBg="1"/>
      <p:bldP spid="29" grpId="3" animBg="1"/>
      <p:bldP spid="30" grpId="0" animBg="1"/>
      <p:bldP spid="30" grpId="1" animBg="1"/>
      <p:bldP spid="30" grpId="2" animBg="1"/>
      <p:bldP spid="30" grpId="3" animBg="1"/>
      <p:bldP spid="31" grpId="0" animBg="1"/>
      <p:bldP spid="31" grpId="1" animBg="1"/>
      <p:bldP spid="31" grpId="2" animBg="1"/>
      <p:bldP spid="31" grpId="3" animBg="1"/>
      <p:bldP spid="32" grpId="0" animBg="1"/>
      <p:bldP spid="32" grpId="1" animBg="1"/>
      <p:bldP spid="32" grpId="2" animBg="1"/>
      <p:bldP spid="32" grpId="3" animBg="1"/>
      <p:bldP spid="33" grpId="0" animBg="1"/>
      <p:bldP spid="33" grpId="1" animBg="1"/>
      <p:bldP spid="33" grpId="2" animBg="1"/>
      <p:bldP spid="33" grpId="3" animBg="1"/>
      <p:bldP spid="34" grpId="0" animBg="1"/>
      <p:bldP spid="34" grpId="1" animBg="1"/>
      <p:bldP spid="34" grpId="2" animBg="1"/>
      <p:bldP spid="34" grpId="3"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1"/>
          <p:cNvSpPr>
            <a:spLocks noGrp="1"/>
          </p:cNvSpPr>
          <p:nvPr>
            <p:ph type="sldNum" sz="quarter" idx="4294967295"/>
          </p:nvPr>
        </p:nvSpPr>
        <p:spPr>
          <a:xfrm>
            <a:off x="6858000" y="6553200"/>
            <a:ext cx="1905000" cy="457200"/>
          </a:xfrm>
          <a:prstGeom prst="rect">
            <a:avLst/>
          </a:prstGeom>
          <a:noFill/>
        </p:spPr>
        <p:txBody>
          <a:bodyPr/>
          <a:lstStyle>
            <a:lvl1pPr>
              <a:spcBef>
                <a:spcPct val="20000"/>
              </a:spcBef>
              <a:buClr>
                <a:srgbClr val="5378DF"/>
              </a:buClr>
              <a:buFont typeface="Wingdings 2" pitchFamily="18" charset="2"/>
              <a:buChar char="®"/>
              <a:defRPr kumimoji="1" sz="2800">
                <a:solidFill>
                  <a:schemeClr val="tx1"/>
                </a:solidFill>
                <a:latin typeface="Times New Roman" pitchFamily="18" charset="0"/>
                <a:ea typeface="宋体" pitchFamily="2" charset="-122"/>
              </a:defRPr>
            </a:lvl1pPr>
            <a:lvl2pPr marL="742950" indent="-285750">
              <a:spcBef>
                <a:spcPct val="20000"/>
              </a:spcBef>
              <a:buClr>
                <a:srgbClr val="5378DF"/>
              </a:buClr>
              <a:buChar char="–"/>
              <a:defRPr kumimoji="1" sz="2600">
                <a:solidFill>
                  <a:srgbClr val="4C57E6"/>
                </a:solidFill>
                <a:latin typeface="Times New Roman" pitchFamily="18" charset="0"/>
                <a:ea typeface="宋体" pitchFamily="2" charset="-122"/>
              </a:defRPr>
            </a:lvl2pPr>
            <a:lvl3pPr marL="1143000" indent="-228600">
              <a:spcBef>
                <a:spcPct val="20000"/>
              </a:spcBef>
              <a:buClr>
                <a:srgbClr val="5378DF"/>
              </a:buClr>
              <a:buChar char="•"/>
              <a:defRPr kumimoji="1" sz="2400">
                <a:solidFill>
                  <a:schemeClr val="tx1"/>
                </a:solidFill>
                <a:latin typeface="Times New Roman" pitchFamily="18" charset="0"/>
                <a:ea typeface="宋体" pitchFamily="2" charset="-122"/>
              </a:defRPr>
            </a:lvl3pPr>
            <a:lvl4pPr marL="1600200" indent="-228600">
              <a:spcBef>
                <a:spcPct val="20000"/>
              </a:spcBef>
              <a:buClr>
                <a:srgbClr val="5378DF"/>
              </a:buClr>
              <a:buChar char="–"/>
              <a:defRPr kumimoji="1" sz="2000">
                <a:solidFill>
                  <a:schemeClr val="tx1"/>
                </a:solidFill>
                <a:latin typeface="Times New Roman" pitchFamily="18" charset="0"/>
                <a:ea typeface="宋体" pitchFamily="2" charset="-122"/>
              </a:defRPr>
            </a:lvl4pPr>
            <a:lvl5pPr marL="2057400" indent="-228600">
              <a:spcBef>
                <a:spcPct val="20000"/>
              </a:spcBef>
              <a:buClr>
                <a:srgbClr val="5378DF"/>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9pPr>
          </a:lstStyle>
          <a:p>
            <a:pPr>
              <a:spcBef>
                <a:spcPct val="50000"/>
              </a:spcBef>
              <a:buClrTx/>
              <a:buFontTx/>
              <a:buNone/>
            </a:pPr>
            <a:fld id="{F4877188-4AF0-4FD7-A2D4-C5B686A9E704}" type="slidenum">
              <a:rPr kumimoji="0" lang="zh-CN" altLang="en-US" sz="1400" smtClean="0">
                <a:solidFill>
                  <a:schemeClr val="bg2"/>
                </a:solidFill>
              </a:rPr>
              <a:pPr>
                <a:spcBef>
                  <a:spcPct val="50000"/>
                </a:spcBef>
                <a:buClrTx/>
                <a:buFontTx/>
                <a:buNone/>
              </a:pPr>
              <a:t>40</a:t>
            </a:fld>
            <a:endParaRPr kumimoji="0" lang="en-US" altLang="zh-CN" sz="1400" smtClean="0">
              <a:solidFill>
                <a:schemeClr val="bg2"/>
              </a:solidFill>
            </a:endParaRPr>
          </a:p>
        </p:txBody>
      </p:sp>
      <p:graphicFrame>
        <p:nvGraphicFramePr>
          <p:cNvPr id="4100" name="Object 3"/>
          <p:cNvGraphicFramePr>
            <a:graphicFrameLocks noGrp="1" noChangeAspect="1"/>
          </p:cNvGraphicFramePr>
          <p:nvPr>
            <p:ph idx="4294967295"/>
          </p:nvPr>
        </p:nvGraphicFramePr>
        <p:xfrm>
          <a:off x="431800" y="1036638"/>
          <a:ext cx="8348663" cy="4675187"/>
        </p:xfrm>
        <a:graphic>
          <a:graphicData uri="http://schemas.openxmlformats.org/presentationml/2006/ole">
            <mc:AlternateContent xmlns:mc="http://schemas.openxmlformats.org/markup-compatibility/2006">
              <mc:Choice xmlns:v="urn:schemas-microsoft-com:vml" Requires="v">
                <p:oleObj spid="_x0000_s12295" name="位图图像" r:id="rId4" imgW="4704762" imgH="3323810" progId="Paint.Picture">
                  <p:embed/>
                </p:oleObj>
              </mc:Choice>
              <mc:Fallback>
                <p:oleObj name="位图图像" r:id="rId4" imgW="4704762" imgH="3323810"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800" y="1036638"/>
                        <a:ext cx="8348663" cy="467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20"/>
          <p:cNvGrpSpPr>
            <a:grpSpLocks/>
          </p:cNvGrpSpPr>
          <p:nvPr/>
        </p:nvGrpSpPr>
        <p:grpSpPr bwMode="auto">
          <a:xfrm>
            <a:off x="869950" y="900113"/>
            <a:ext cx="3005138" cy="2378075"/>
            <a:chOff x="548" y="541"/>
            <a:chExt cx="1893" cy="1498"/>
          </a:xfrm>
        </p:grpSpPr>
        <p:sp>
          <p:nvSpPr>
            <p:cNvPr id="4115" name="Rectangle 6"/>
            <p:cNvSpPr>
              <a:spLocks noChangeArrowheads="1"/>
            </p:cNvSpPr>
            <p:nvPr/>
          </p:nvSpPr>
          <p:spPr bwMode="auto">
            <a:xfrm>
              <a:off x="558" y="805"/>
              <a:ext cx="1883" cy="1234"/>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5378DF"/>
                </a:buClr>
                <a:buFont typeface="Wingdings 2" pitchFamily="18" charset="2"/>
                <a:buChar char="®"/>
                <a:defRPr kumimoji="1" sz="2800">
                  <a:solidFill>
                    <a:schemeClr val="tx1"/>
                  </a:solidFill>
                  <a:latin typeface="Times New Roman" pitchFamily="18" charset="0"/>
                  <a:ea typeface="宋体" pitchFamily="2" charset="-122"/>
                </a:defRPr>
              </a:lvl1pPr>
              <a:lvl2pPr marL="742950" indent="-285750">
                <a:spcBef>
                  <a:spcPct val="20000"/>
                </a:spcBef>
                <a:buClr>
                  <a:srgbClr val="5378DF"/>
                </a:buClr>
                <a:buChar char="–"/>
                <a:defRPr kumimoji="1" sz="2600">
                  <a:solidFill>
                    <a:srgbClr val="4C57E6"/>
                  </a:solidFill>
                  <a:latin typeface="Times New Roman" pitchFamily="18" charset="0"/>
                  <a:ea typeface="宋体" pitchFamily="2" charset="-122"/>
                </a:defRPr>
              </a:lvl2pPr>
              <a:lvl3pPr marL="1143000" indent="-228600">
                <a:spcBef>
                  <a:spcPct val="20000"/>
                </a:spcBef>
                <a:buClr>
                  <a:srgbClr val="5378DF"/>
                </a:buClr>
                <a:buChar char="•"/>
                <a:defRPr kumimoji="1" sz="2400">
                  <a:solidFill>
                    <a:schemeClr val="tx1"/>
                  </a:solidFill>
                  <a:latin typeface="Times New Roman" pitchFamily="18" charset="0"/>
                  <a:ea typeface="宋体" pitchFamily="2" charset="-122"/>
                </a:defRPr>
              </a:lvl3pPr>
              <a:lvl4pPr marL="1600200" indent="-228600">
                <a:spcBef>
                  <a:spcPct val="20000"/>
                </a:spcBef>
                <a:buClr>
                  <a:srgbClr val="5378DF"/>
                </a:buClr>
                <a:buChar char="–"/>
                <a:defRPr kumimoji="1" sz="2000">
                  <a:solidFill>
                    <a:schemeClr val="tx1"/>
                  </a:solidFill>
                  <a:latin typeface="Times New Roman" pitchFamily="18" charset="0"/>
                  <a:ea typeface="宋体" pitchFamily="2" charset="-122"/>
                </a:defRPr>
              </a:lvl4pPr>
              <a:lvl5pPr marL="2057400" indent="-228600">
                <a:spcBef>
                  <a:spcPct val="20000"/>
                </a:spcBef>
                <a:buClr>
                  <a:srgbClr val="5378DF"/>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9pPr>
            </a:lstStyle>
            <a:p>
              <a:pPr algn="ctr">
                <a:spcBef>
                  <a:spcPct val="0"/>
                </a:spcBef>
                <a:buClrTx/>
                <a:buFontTx/>
                <a:buNone/>
              </a:pPr>
              <a:endParaRPr kumimoji="0" lang="zh-CN" altLang="en-US" sz="1400"/>
            </a:p>
          </p:txBody>
        </p:sp>
        <p:sp>
          <p:nvSpPr>
            <p:cNvPr id="4116" name="Text Box 7"/>
            <p:cNvSpPr txBox="1">
              <a:spLocks noChangeArrowheads="1"/>
            </p:cNvSpPr>
            <p:nvPr/>
          </p:nvSpPr>
          <p:spPr bwMode="auto">
            <a:xfrm>
              <a:off x="548" y="541"/>
              <a:ext cx="1746"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5378DF"/>
                </a:buClr>
                <a:buFont typeface="Wingdings 2" pitchFamily="18" charset="2"/>
                <a:buChar char="®"/>
                <a:defRPr kumimoji="1" sz="2800">
                  <a:solidFill>
                    <a:schemeClr val="tx1"/>
                  </a:solidFill>
                  <a:latin typeface="Times New Roman" pitchFamily="18" charset="0"/>
                  <a:ea typeface="宋体" pitchFamily="2" charset="-122"/>
                </a:defRPr>
              </a:lvl1pPr>
              <a:lvl2pPr marL="742950" indent="-285750">
                <a:spcBef>
                  <a:spcPct val="20000"/>
                </a:spcBef>
                <a:buClr>
                  <a:srgbClr val="5378DF"/>
                </a:buClr>
                <a:buChar char="–"/>
                <a:defRPr kumimoji="1" sz="2600">
                  <a:solidFill>
                    <a:srgbClr val="4C57E6"/>
                  </a:solidFill>
                  <a:latin typeface="Times New Roman" pitchFamily="18" charset="0"/>
                  <a:ea typeface="宋体" pitchFamily="2" charset="-122"/>
                </a:defRPr>
              </a:lvl2pPr>
              <a:lvl3pPr marL="1143000" indent="-228600">
                <a:spcBef>
                  <a:spcPct val="20000"/>
                </a:spcBef>
                <a:buClr>
                  <a:srgbClr val="5378DF"/>
                </a:buClr>
                <a:buChar char="•"/>
                <a:defRPr kumimoji="1" sz="2400">
                  <a:solidFill>
                    <a:schemeClr val="tx1"/>
                  </a:solidFill>
                  <a:latin typeface="Times New Roman" pitchFamily="18" charset="0"/>
                  <a:ea typeface="宋体" pitchFamily="2" charset="-122"/>
                </a:defRPr>
              </a:lvl3pPr>
              <a:lvl4pPr marL="1600200" indent="-228600">
                <a:spcBef>
                  <a:spcPct val="20000"/>
                </a:spcBef>
                <a:buClr>
                  <a:srgbClr val="5378DF"/>
                </a:buClr>
                <a:buChar char="–"/>
                <a:defRPr kumimoji="1" sz="2000">
                  <a:solidFill>
                    <a:schemeClr val="tx1"/>
                  </a:solidFill>
                  <a:latin typeface="Times New Roman" pitchFamily="18" charset="0"/>
                  <a:ea typeface="宋体" pitchFamily="2" charset="-122"/>
                </a:defRPr>
              </a:lvl4pPr>
              <a:lvl5pPr marL="2057400" indent="-228600">
                <a:spcBef>
                  <a:spcPct val="20000"/>
                </a:spcBef>
                <a:buClr>
                  <a:srgbClr val="5378DF"/>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9pPr>
            </a:lstStyle>
            <a:p>
              <a:pPr>
                <a:spcBef>
                  <a:spcPct val="50000"/>
                </a:spcBef>
                <a:buClrTx/>
                <a:buFontTx/>
                <a:buNone/>
              </a:pPr>
              <a:r>
                <a:rPr kumimoji="0" lang="zh-CN" altLang="en-US" sz="2000" b="1" dirty="0">
                  <a:solidFill>
                    <a:srgbClr val="3003D7"/>
                  </a:solidFill>
                  <a:latin typeface="Arial" pitchFamily="34" charset="0"/>
                  <a:ea typeface="黑体" pitchFamily="49" charset="-122"/>
                  <a:cs typeface="Arial" pitchFamily="34" charset="0"/>
                </a:rPr>
                <a:t>如何设计高性能</a:t>
              </a:r>
              <a:r>
                <a:rPr kumimoji="0" lang="en-US" altLang="zh-CN" sz="2000" b="1" dirty="0">
                  <a:solidFill>
                    <a:srgbClr val="3003D7"/>
                  </a:solidFill>
                  <a:latin typeface="Arial" pitchFamily="34" charset="0"/>
                  <a:ea typeface="黑体" pitchFamily="49" charset="-122"/>
                  <a:cs typeface="Arial" pitchFamily="34" charset="0"/>
                </a:rPr>
                <a:t>CPU?</a:t>
              </a:r>
            </a:p>
          </p:txBody>
        </p:sp>
      </p:grpSp>
      <p:grpSp>
        <p:nvGrpSpPr>
          <p:cNvPr id="3" name="Group 21"/>
          <p:cNvGrpSpPr>
            <a:grpSpLocks/>
          </p:cNvGrpSpPr>
          <p:nvPr/>
        </p:nvGrpSpPr>
        <p:grpSpPr bwMode="auto">
          <a:xfrm>
            <a:off x="6619875" y="1757363"/>
            <a:ext cx="1538288" cy="1473200"/>
            <a:chOff x="4170" y="1091"/>
            <a:chExt cx="969" cy="928"/>
          </a:xfrm>
        </p:grpSpPr>
        <p:sp>
          <p:nvSpPr>
            <p:cNvPr id="4113" name="Rectangle 9"/>
            <p:cNvSpPr>
              <a:spLocks noChangeArrowheads="1"/>
            </p:cNvSpPr>
            <p:nvPr/>
          </p:nvSpPr>
          <p:spPr bwMode="auto">
            <a:xfrm>
              <a:off x="4306" y="1571"/>
              <a:ext cx="566" cy="448"/>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5378DF"/>
                </a:buClr>
                <a:buFont typeface="Wingdings 2" pitchFamily="18" charset="2"/>
                <a:buChar char="®"/>
                <a:defRPr kumimoji="1" sz="2800">
                  <a:solidFill>
                    <a:schemeClr val="tx1"/>
                  </a:solidFill>
                  <a:latin typeface="Times New Roman" pitchFamily="18" charset="0"/>
                  <a:ea typeface="宋体" pitchFamily="2" charset="-122"/>
                </a:defRPr>
              </a:lvl1pPr>
              <a:lvl2pPr marL="742950" indent="-285750">
                <a:spcBef>
                  <a:spcPct val="20000"/>
                </a:spcBef>
                <a:buClr>
                  <a:srgbClr val="5378DF"/>
                </a:buClr>
                <a:buChar char="–"/>
                <a:defRPr kumimoji="1" sz="2600">
                  <a:solidFill>
                    <a:srgbClr val="4C57E6"/>
                  </a:solidFill>
                  <a:latin typeface="Times New Roman" pitchFamily="18" charset="0"/>
                  <a:ea typeface="宋体" pitchFamily="2" charset="-122"/>
                </a:defRPr>
              </a:lvl2pPr>
              <a:lvl3pPr marL="1143000" indent="-228600">
                <a:spcBef>
                  <a:spcPct val="20000"/>
                </a:spcBef>
                <a:buClr>
                  <a:srgbClr val="5378DF"/>
                </a:buClr>
                <a:buChar char="•"/>
                <a:defRPr kumimoji="1" sz="2400">
                  <a:solidFill>
                    <a:schemeClr val="tx1"/>
                  </a:solidFill>
                  <a:latin typeface="Times New Roman" pitchFamily="18" charset="0"/>
                  <a:ea typeface="宋体" pitchFamily="2" charset="-122"/>
                </a:defRPr>
              </a:lvl3pPr>
              <a:lvl4pPr marL="1600200" indent="-228600">
                <a:spcBef>
                  <a:spcPct val="20000"/>
                </a:spcBef>
                <a:buClr>
                  <a:srgbClr val="5378DF"/>
                </a:buClr>
                <a:buChar char="–"/>
                <a:defRPr kumimoji="1" sz="2000">
                  <a:solidFill>
                    <a:schemeClr val="tx1"/>
                  </a:solidFill>
                  <a:latin typeface="Times New Roman" pitchFamily="18" charset="0"/>
                  <a:ea typeface="宋体" pitchFamily="2" charset="-122"/>
                </a:defRPr>
              </a:lvl4pPr>
              <a:lvl5pPr marL="2057400" indent="-228600">
                <a:spcBef>
                  <a:spcPct val="20000"/>
                </a:spcBef>
                <a:buClr>
                  <a:srgbClr val="5378DF"/>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9pPr>
            </a:lstStyle>
            <a:p>
              <a:pPr algn="ctr">
                <a:spcBef>
                  <a:spcPct val="0"/>
                </a:spcBef>
                <a:buClrTx/>
                <a:buFontTx/>
                <a:buNone/>
              </a:pPr>
              <a:endParaRPr kumimoji="0" lang="zh-CN" altLang="en-US" sz="1400"/>
            </a:p>
          </p:txBody>
        </p:sp>
        <p:sp>
          <p:nvSpPr>
            <p:cNvPr id="4114" name="Text Box 10"/>
            <p:cNvSpPr txBox="1">
              <a:spLocks noChangeArrowheads="1"/>
            </p:cNvSpPr>
            <p:nvPr/>
          </p:nvSpPr>
          <p:spPr bwMode="auto">
            <a:xfrm>
              <a:off x="4170" y="1091"/>
              <a:ext cx="969" cy="4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5378DF"/>
                </a:buClr>
                <a:buFont typeface="Wingdings 2" pitchFamily="18" charset="2"/>
                <a:buChar char="®"/>
                <a:defRPr kumimoji="1" sz="2800">
                  <a:solidFill>
                    <a:schemeClr val="tx1"/>
                  </a:solidFill>
                  <a:latin typeface="Times New Roman" pitchFamily="18" charset="0"/>
                  <a:ea typeface="宋体" pitchFamily="2" charset="-122"/>
                </a:defRPr>
              </a:lvl1pPr>
              <a:lvl2pPr marL="742950" indent="-285750">
                <a:spcBef>
                  <a:spcPct val="20000"/>
                </a:spcBef>
                <a:buClr>
                  <a:srgbClr val="5378DF"/>
                </a:buClr>
                <a:buChar char="–"/>
                <a:defRPr kumimoji="1" sz="2600">
                  <a:solidFill>
                    <a:srgbClr val="4C57E6"/>
                  </a:solidFill>
                  <a:latin typeface="Times New Roman" pitchFamily="18" charset="0"/>
                  <a:ea typeface="宋体" pitchFamily="2" charset="-122"/>
                </a:defRPr>
              </a:lvl2pPr>
              <a:lvl3pPr marL="1143000" indent="-228600">
                <a:spcBef>
                  <a:spcPct val="20000"/>
                </a:spcBef>
                <a:buClr>
                  <a:srgbClr val="5378DF"/>
                </a:buClr>
                <a:buChar char="•"/>
                <a:defRPr kumimoji="1" sz="2400">
                  <a:solidFill>
                    <a:schemeClr val="tx1"/>
                  </a:solidFill>
                  <a:latin typeface="Times New Roman" pitchFamily="18" charset="0"/>
                  <a:ea typeface="宋体" pitchFamily="2" charset="-122"/>
                </a:defRPr>
              </a:lvl3pPr>
              <a:lvl4pPr marL="1600200" indent="-228600">
                <a:spcBef>
                  <a:spcPct val="20000"/>
                </a:spcBef>
                <a:buClr>
                  <a:srgbClr val="5378DF"/>
                </a:buClr>
                <a:buChar char="–"/>
                <a:defRPr kumimoji="1" sz="2000">
                  <a:solidFill>
                    <a:schemeClr val="tx1"/>
                  </a:solidFill>
                  <a:latin typeface="Times New Roman" pitchFamily="18" charset="0"/>
                  <a:ea typeface="宋体" pitchFamily="2" charset="-122"/>
                </a:defRPr>
              </a:lvl4pPr>
              <a:lvl5pPr marL="2057400" indent="-228600">
                <a:spcBef>
                  <a:spcPct val="20000"/>
                </a:spcBef>
                <a:buClr>
                  <a:srgbClr val="5378DF"/>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9pPr>
            </a:lstStyle>
            <a:p>
              <a:pPr>
                <a:spcBef>
                  <a:spcPct val="50000"/>
                </a:spcBef>
                <a:buClrTx/>
                <a:buFontTx/>
                <a:buNone/>
              </a:pPr>
              <a:r>
                <a:rPr kumimoji="0" lang="zh-CN" altLang="en-US" sz="2000" b="1">
                  <a:solidFill>
                    <a:srgbClr val="3003D7"/>
                  </a:solidFill>
                  <a:latin typeface="Arial" pitchFamily="34" charset="0"/>
                  <a:ea typeface="黑体" pitchFamily="49" charset="-122"/>
                  <a:cs typeface="Arial" pitchFamily="34" charset="0"/>
                </a:rPr>
                <a:t>如何设计存储器系统？</a:t>
              </a:r>
            </a:p>
          </p:txBody>
        </p:sp>
      </p:grpSp>
      <p:grpSp>
        <p:nvGrpSpPr>
          <p:cNvPr id="4" name="Group 11"/>
          <p:cNvGrpSpPr>
            <a:grpSpLocks/>
          </p:cNvGrpSpPr>
          <p:nvPr/>
        </p:nvGrpSpPr>
        <p:grpSpPr bwMode="auto">
          <a:xfrm>
            <a:off x="1146175" y="4292600"/>
            <a:ext cx="5435600" cy="1471613"/>
            <a:chOff x="722" y="2704"/>
            <a:chExt cx="3424" cy="927"/>
          </a:xfrm>
        </p:grpSpPr>
        <p:sp>
          <p:nvSpPr>
            <p:cNvPr id="4105" name="Rectangle 12"/>
            <p:cNvSpPr>
              <a:spLocks noChangeArrowheads="1"/>
            </p:cNvSpPr>
            <p:nvPr/>
          </p:nvSpPr>
          <p:spPr bwMode="auto">
            <a:xfrm>
              <a:off x="867" y="2704"/>
              <a:ext cx="731" cy="283"/>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5378DF"/>
                </a:buClr>
                <a:buFont typeface="Wingdings 2" pitchFamily="18" charset="2"/>
                <a:buChar char="®"/>
                <a:defRPr kumimoji="1" sz="2800">
                  <a:solidFill>
                    <a:schemeClr val="tx1"/>
                  </a:solidFill>
                  <a:latin typeface="Times New Roman" pitchFamily="18" charset="0"/>
                  <a:ea typeface="宋体" pitchFamily="2" charset="-122"/>
                </a:defRPr>
              </a:lvl1pPr>
              <a:lvl2pPr marL="742950" indent="-285750">
                <a:spcBef>
                  <a:spcPct val="20000"/>
                </a:spcBef>
                <a:buClr>
                  <a:srgbClr val="5378DF"/>
                </a:buClr>
                <a:buChar char="–"/>
                <a:defRPr kumimoji="1" sz="2600">
                  <a:solidFill>
                    <a:srgbClr val="4C57E6"/>
                  </a:solidFill>
                  <a:latin typeface="Times New Roman" pitchFamily="18" charset="0"/>
                  <a:ea typeface="宋体" pitchFamily="2" charset="-122"/>
                </a:defRPr>
              </a:lvl2pPr>
              <a:lvl3pPr marL="1143000" indent="-228600">
                <a:spcBef>
                  <a:spcPct val="20000"/>
                </a:spcBef>
                <a:buClr>
                  <a:srgbClr val="5378DF"/>
                </a:buClr>
                <a:buChar char="•"/>
                <a:defRPr kumimoji="1" sz="2400">
                  <a:solidFill>
                    <a:schemeClr val="tx1"/>
                  </a:solidFill>
                  <a:latin typeface="Times New Roman" pitchFamily="18" charset="0"/>
                  <a:ea typeface="宋体" pitchFamily="2" charset="-122"/>
                </a:defRPr>
              </a:lvl3pPr>
              <a:lvl4pPr marL="1600200" indent="-228600">
                <a:spcBef>
                  <a:spcPct val="20000"/>
                </a:spcBef>
                <a:buClr>
                  <a:srgbClr val="5378DF"/>
                </a:buClr>
                <a:buChar char="–"/>
                <a:defRPr kumimoji="1" sz="2000">
                  <a:solidFill>
                    <a:schemeClr val="tx1"/>
                  </a:solidFill>
                  <a:latin typeface="Times New Roman" pitchFamily="18" charset="0"/>
                  <a:ea typeface="宋体" pitchFamily="2" charset="-122"/>
                </a:defRPr>
              </a:lvl4pPr>
              <a:lvl5pPr marL="2057400" indent="-228600">
                <a:spcBef>
                  <a:spcPct val="20000"/>
                </a:spcBef>
                <a:buClr>
                  <a:srgbClr val="5378DF"/>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9pPr>
            </a:lstStyle>
            <a:p>
              <a:pPr algn="ctr">
                <a:spcBef>
                  <a:spcPct val="0"/>
                </a:spcBef>
                <a:buClrTx/>
                <a:buFontTx/>
                <a:buNone/>
              </a:pPr>
              <a:endParaRPr kumimoji="0" lang="zh-CN" altLang="en-US" sz="1400"/>
            </a:p>
          </p:txBody>
        </p:sp>
        <p:sp>
          <p:nvSpPr>
            <p:cNvPr id="4106" name="Rectangle 13"/>
            <p:cNvSpPr>
              <a:spLocks noChangeArrowheads="1"/>
            </p:cNvSpPr>
            <p:nvPr/>
          </p:nvSpPr>
          <p:spPr bwMode="auto">
            <a:xfrm>
              <a:off x="1881" y="2731"/>
              <a:ext cx="813" cy="265"/>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5378DF"/>
                </a:buClr>
                <a:buFont typeface="Wingdings 2" pitchFamily="18" charset="2"/>
                <a:buChar char="®"/>
                <a:defRPr kumimoji="1" sz="2800">
                  <a:solidFill>
                    <a:schemeClr val="tx1"/>
                  </a:solidFill>
                  <a:latin typeface="Times New Roman" pitchFamily="18" charset="0"/>
                  <a:ea typeface="宋体" pitchFamily="2" charset="-122"/>
                </a:defRPr>
              </a:lvl1pPr>
              <a:lvl2pPr marL="742950" indent="-285750">
                <a:spcBef>
                  <a:spcPct val="20000"/>
                </a:spcBef>
                <a:buClr>
                  <a:srgbClr val="5378DF"/>
                </a:buClr>
                <a:buChar char="–"/>
                <a:defRPr kumimoji="1" sz="2600">
                  <a:solidFill>
                    <a:srgbClr val="4C57E6"/>
                  </a:solidFill>
                  <a:latin typeface="Times New Roman" pitchFamily="18" charset="0"/>
                  <a:ea typeface="宋体" pitchFamily="2" charset="-122"/>
                </a:defRPr>
              </a:lvl2pPr>
              <a:lvl3pPr marL="1143000" indent="-228600">
                <a:spcBef>
                  <a:spcPct val="20000"/>
                </a:spcBef>
                <a:buClr>
                  <a:srgbClr val="5378DF"/>
                </a:buClr>
                <a:buChar char="•"/>
                <a:defRPr kumimoji="1" sz="2400">
                  <a:solidFill>
                    <a:schemeClr val="tx1"/>
                  </a:solidFill>
                  <a:latin typeface="Times New Roman" pitchFamily="18" charset="0"/>
                  <a:ea typeface="宋体" pitchFamily="2" charset="-122"/>
                </a:defRPr>
              </a:lvl3pPr>
              <a:lvl4pPr marL="1600200" indent="-228600">
                <a:spcBef>
                  <a:spcPct val="20000"/>
                </a:spcBef>
                <a:buClr>
                  <a:srgbClr val="5378DF"/>
                </a:buClr>
                <a:buChar char="–"/>
                <a:defRPr kumimoji="1" sz="2000">
                  <a:solidFill>
                    <a:schemeClr val="tx1"/>
                  </a:solidFill>
                  <a:latin typeface="Times New Roman" pitchFamily="18" charset="0"/>
                  <a:ea typeface="宋体" pitchFamily="2" charset="-122"/>
                </a:defRPr>
              </a:lvl4pPr>
              <a:lvl5pPr marL="2057400" indent="-228600">
                <a:spcBef>
                  <a:spcPct val="20000"/>
                </a:spcBef>
                <a:buClr>
                  <a:srgbClr val="5378DF"/>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9pPr>
            </a:lstStyle>
            <a:p>
              <a:pPr algn="ctr">
                <a:spcBef>
                  <a:spcPct val="0"/>
                </a:spcBef>
                <a:buClrTx/>
                <a:buFontTx/>
                <a:buNone/>
              </a:pPr>
              <a:endParaRPr kumimoji="0" lang="zh-CN" altLang="en-US" sz="1400"/>
            </a:p>
          </p:txBody>
        </p:sp>
        <p:sp>
          <p:nvSpPr>
            <p:cNvPr id="4107" name="Rectangle 14"/>
            <p:cNvSpPr>
              <a:spLocks noChangeArrowheads="1"/>
            </p:cNvSpPr>
            <p:nvPr/>
          </p:nvSpPr>
          <p:spPr bwMode="auto">
            <a:xfrm>
              <a:off x="3333" y="2730"/>
              <a:ext cx="813" cy="265"/>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5378DF"/>
                </a:buClr>
                <a:buFont typeface="Wingdings 2" pitchFamily="18" charset="2"/>
                <a:buChar char="®"/>
                <a:defRPr kumimoji="1" sz="2800">
                  <a:solidFill>
                    <a:schemeClr val="tx1"/>
                  </a:solidFill>
                  <a:latin typeface="Times New Roman" pitchFamily="18" charset="0"/>
                  <a:ea typeface="宋体" pitchFamily="2" charset="-122"/>
                </a:defRPr>
              </a:lvl1pPr>
              <a:lvl2pPr marL="742950" indent="-285750">
                <a:spcBef>
                  <a:spcPct val="20000"/>
                </a:spcBef>
                <a:buClr>
                  <a:srgbClr val="5378DF"/>
                </a:buClr>
                <a:buChar char="–"/>
                <a:defRPr kumimoji="1" sz="2600">
                  <a:solidFill>
                    <a:srgbClr val="4C57E6"/>
                  </a:solidFill>
                  <a:latin typeface="Times New Roman" pitchFamily="18" charset="0"/>
                  <a:ea typeface="宋体" pitchFamily="2" charset="-122"/>
                </a:defRPr>
              </a:lvl2pPr>
              <a:lvl3pPr marL="1143000" indent="-228600">
                <a:spcBef>
                  <a:spcPct val="20000"/>
                </a:spcBef>
                <a:buClr>
                  <a:srgbClr val="5378DF"/>
                </a:buClr>
                <a:buChar char="•"/>
                <a:defRPr kumimoji="1" sz="2400">
                  <a:solidFill>
                    <a:schemeClr val="tx1"/>
                  </a:solidFill>
                  <a:latin typeface="Times New Roman" pitchFamily="18" charset="0"/>
                  <a:ea typeface="宋体" pitchFamily="2" charset="-122"/>
                </a:defRPr>
              </a:lvl3pPr>
              <a:lvl4pPr marL="1600200" indent="-228600">
                <a:spcBef>
                  <a:spcPct val="20000"/>
                </a:spcBef>
                <a:buClr>
                  <a:srgbClr val="5378DF"/>
                </a:buClr>
                <a:buChar char="–"/>
                <a:defRPr kumimoji="1" sz="2000">
                  <a:solidFill>
                    <a:schemeClr val="tx1"/>
                  </a:solidFill>
                  <a:latin typeface="Times New Roman" pitchFamily="18" charset="0"/>
                  <a:ea typeface="宋体" pitchFamily="2" charset="-122"/>
                </a:defRPr>
              </a:lvl4pPr>
              <a:lvl5pPr marL="2057400" indent="-228600">
                <a:spcBef>
                  <a:spcPct val="20000"/>
                </a:spcBef>
                <a:buClr>
                  <a:srgbClr val="5378DF"/>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9pPr>
            </a:lstStyle>
            <a:p>
              <a:pPr algn="ctr">
                <a:spcBef>
                  <a:spcPct val="0"/>
                </a:spcBef>
                <a:buClrTx/>
                <a:buFontTx/>
                <a:buNone/>
              </a:pPr>
              <a:endParaRPr kumimoji="0" lang="zh-CN" altLang="en-US" sz="1400"/>
            </a:p>
          </p:txBody>
        </p:sp>
        <p:sp>
          <p:nvSpPr>
            <p:cNvPr id="4108" name="Text Box 15"/>
            <p:cNvSpPr txBox="1">
              <a:spLocks noChangeArrowheads="1"/>
            </p:cNvSpPr>
            <p:nvPr/>
          </p:nvSpPr>
          <p:spPr bwMode="auto">
            <a:xfrm>
              <a:off x="1973" y="3381"/>
              <a:ext cx="1436"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5378DF"/>
                </a:buClr>
                <a:buFont typeface="Wingdings 2" pitchFamily="18" charset="2"/>
                <a:buChar char="®"/>
                <a:defRPr kumimoji="1" sz="2800">
                  <a:solidFill>
                    <a:schemeClr val="tx1"/>
                  </a:solidFill>
                  <a:latin typeface="Times New Roman" pitchFamily="18" charset="0"/>
                  <a:ea typeface="宋体" pitchFamily="2" charset="-122"/>
                </a:defRPr>
              </a:lvl1pPr>
              <a:lvl2pPr marL="742950" indent="-285750">
                <a:spcBef>
                  <a:spcPct val="20000"/>
                </a:spcBef>
                <a:buClr>
                  <a:srgbClr val="5378DF"/>
                </a:buClr>
                <a:buChar char="–"/>
                <a:defRPr kumimoji="1" sz="2600">
                  <a:solidFill>
                    <a:srgbClr val="4C57E6"/>
                  </a:solidFill>
                  <a:latin typeface="Times New Roman" pitchFamily="18" charset="0"/>
                  <a:ea typeface="宋体" pitchFamily="2" charset="-122"/>
                </a:defRPr>
              </a:lvl2pPr>
              <a:lvl3pPr marL="1143000" indent="-228600">
                <a:spcBef>
                  <a:spcPct val="20000"/>
                </a:spcBef>
                <a:buClr>
                  <a:srgbClr val="5378DF"/>
                </a:buClr>
                <a:buChar char="•"/>
                <a:defRPr kumimoji="1" sz="2400">
                  <a:solidFill>
                    <a:schemeClr val="tx1"/>
                  </a:solidFill>
                  <a:latin typeface="Times New Roman" pitchFamily="18" charset="0"/>
                  <a:ea typeface="宋体" pitchFamily="2" charset="-122"/>
                </a:defRPr>
              </a:lvl3pPr>
              <a:lvl4pPr marL="1600200" indent="-228600">
                <a:spcBef>
                  <a:spcPct val="20000"/>
                </a:spcBef>
                <a:buClr>
                  <a:srgbClr val="5378DF"/>
                </a:buClr>
                <a:buChar char="–"/>
                <a:defRPr kumimoji="1" sz="2000">
                  <a:solidFill>
                    <a:schemeClr val="tx1"/>
                  </a:solidFill>
                  <a:latin typeface="Times New Roman" pitchFamily="18" charset="0"/>
                  <a:ea typeface="宋体" pitchFamily="2" charset="-122"/>
                </a:defRPr>
              </a:lvl4pPr>
              <a:lvl5pPr marL="2057400" indent="-228600">
                <a:spcBef>
                  <a:spcPct val="20000"/>
                </a:spcBef>
                <a:buClr>
                  <a:srgbClr val="5378DF"/>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9pPr>
            </a:lstStyle>
            <a:p>
              <a:pPr>
                <a:spcBef>
                  <a:spcPct val="50000"/>
                </a:spcBef>
                <a:buClrTx/>
                <a:buFontTx/>
                <a:buNone/>
              </a:pPr>
              <a:r>
                <a:rPr kumimoji="0" lang="zh-CN" altLang="en-US" sz="2000" b="1">
                  <a:solidFill>
                    <a:srgbClr val="3003D7"/>
                  </a:solidFill>
                  <a:latin typeface="Arial" pitchFamily="34" charset="0"/>
                  <a:ea typeface="黑体" pitchFamily="49" charset="-122"/>
                  <a:cs typeface="Arial" pitchFamily="34" charset="0"/>
                </a:rPr>
                <a:t>如何设计</a:t>
              </a:r>
              <a:r>
                <a:rPr kumimoji="0" lang="en-US" altLang="zh-CN" sz="2000" b="1">
                  <a:solidFill>
                    <a:srgbClr val="3003D7"/>
                  </a:solidFill>
                  <a:latin typeface="Arial" pitchFamily="34" charset="0"/>
                  <a:ea typeface="黑体" pitchFamily="49" charset="-122"/>
                  <a:cs typeface="Arial" pitchFamily="34" charset="0"/>
                </a:rPr>
                <a:t>I/O?</a:t>
              </a:r>
            </a:p>
          </p:txBody>
        </p:sp>
        <p:sp>
          <p:nvSpPr>
            <p:cNvPr id="4109" name="Oval 16"/>
            <p:cNvSpPr>
              <a:spLocks noChangeArrowheads="1"/>
            </p:cNvSpPr>
            <p:nvPr/>
          </p:nvSpPr>
          <p:spPr bwMode="auto">
            <a:xfrm>
              <a:off x="722" y="3081"/>
              <a:ext cx="521" cy="210"/>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5378DF"/>
                </a:buClr>
                <a:buFont typeface="Wingdings 2" pitchFamily="18" charset="2"/>
                <a:buChar char="®"/>
                <a:defRPr kumimoji="1" sz="2800">
                  <a:solidFill>
                    <a:schemeClr val="tx1"/>
                  </a:solidFill>
                  <a:latin typeface="Times New Roman" pitchFamily="18" charset="0"/>
                  <a:ea typeface="宋体" pitchFamily="2" charset="-122"/>
                </a:defRPr>
              </a:lvl1pPr>
              <a:lvl2pPr marL="742950" indent="-285750">
                <a:spcBef>
                  <a:spcPct val="20000"/>
                </a:spcBef>
                <a:buClr>
                  <a:srgbClr val="5378DF"/>
                </a:buClr>
                <a:buChar char="–"/>
                <a:defRPr kumimoji="1" sz="2600">
                  <a:solidFill>
                    <a:srgbClr val="4C57E6"/>
                  </a:solidFill>
                  <a:latin typeface="Times New Roman" pitchFamily="18" charset="0"/>
                  <a:ea typeface="宋体" pitchFamily="2" charset="-122"/>
                </a:defRPr>
              </a:lvl2pPr>
              <a:lvl3pPr marL="1143000" indent="-228600">
                <a:spcBef>
                  <a:spcPct val="20000"/>
                </a:spcBef>
                <a:buClr>
                  <a:srgbClr val="5378DF"/>
                </a:buClr>
                <a:buChar char="•"/>
                <a:defRPr kumimoji="1" sz="2400">
                  <a:solidFill>
                    <a:schemeClr val="tx1"/>
                  </a:solidFill>
                  <a:latin typeface="Times New Roman" pitchFamily="18" charset="0"/>
                  <a:ea typeface="宋体" pitchFamily="2" charset="-122"/>
                </a:defRPr>
              </a:lvl3pPr>
              <a:lvl4pPr marL="1600200" indent="-228600">
                <a:spcBef>
                  <a:spcPct val="20000"/>
                </a:spcBef>
                <a:buClr>
                  <a:srgbClr val="5378DF"/>
                </a:buClr>
                <a:buChar char="–"/>
                <a:defRPr kumimoji="1" sz="2000">
                  <a:solidFill>
                    <a:schemeClr val="tx1"/>
                  </a:solidFill>
                  <a:latin typeface="Times New Roman" pitchFamily="18" charset="0"/>
                  <a:ea typeface="宋体" pitchFamily="2" charset="-122"/>
                </a:defRPr>
              </a:lvl4pPr>
              <a:lvl5pPr marL="2057400" indent="-228600">
                <a:spcBef>
                  <a:spcPct val="20000"/>
                </a:spcBef>
                <a:buClr>
                  <a:srgbClr val="5378DF"/>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9pPr>
            </a:lstStyle>
            <a:p>
              <a:pPr algn="ctr">
                <a:spcBef>
                  <a:spcPct val="0"/>
                </a:spcBef>
                <a:buClrTx/>
                <a:buFontTx/>
                <a:buNone/>
              </a:pPr>
              <a:endParaRPr kumimoji="0" lang="zh-CN" altLang="en-US" sz="1400"/>
            </a:p>
          </p:txBody>
        </p:sp>
        <p:sp>
          <p:nvSpPr>
            <p:cNvPr id="4110" name="Oval 17"/>
            <p:cNvSpPr>
              <a:spLocks noChangeArrowheads="1"/>
            </p:cNvSpPr>
            <p:nvPr/>
          </p:nvSpPr>
          <p:spPr bwMode="auto">
            <a:xfrm>
              <a:off x="1214" y="3054"/>
              <a:ext cx="613" cy="310"/>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5378DF"/>
                </a:buClr>
                <a:buFont typeface="Wingdings 2" pitchFamily="18" charset="2"/>
                <a:buChar char="®"/>
                <a:defRPr kumimoji="1" sz="2800">
                  <a:solidFill>
                    <a:schemeClr val="tx1"/>
                  </a:solidFill>
                  <a:latin typeface="Times New Roman" pitchFamily="18" charset="0"/>
                  <a:ea typeface="宋体" pitchFamily="2" charset="-122"/>
                </a:defRPr>
              </a:lvl1pPr>
              <a:lvl2pPr marL="742950" indent="-285750">
                <a:spcBef>
                  <a:spcPct val="20000"/>
                </a:spcBef>
                <a:buClr>
                  <a:srgbClr val="5378DF"/>
                </a:buClr>
                <a:buChar char="–"/>
                <a:defRPr kumimoji="1" sz="2600">
                  <a:solidFill>
                    <a:srgbClr val="4C57E6"/>
                  </a:solidFill>
                  <a:latin typeface="Times New Roman" pitchFamily="18" charset="0"/>
                  <a:ea typeface="宋体" pitchFamily="2" charset="-122"/>
                </a:defRPr>
              </a:lvl2pPr>
              <a:lvl3pPr marL="1143000" indent="-228600">
                <a:spcBef>
                  <a:spcPct val="20000"/>
                </a:spcBef>
                <a:buClr>
                  <a:srgbClr val="5378DF"/>
                </a:buClr>
                <a:buChar char="•"/>
                <a:defRPr kumimoji="1" sz="2400">
                  <a:solidFill>
                    <a:schemeClr val="tx1"/>
                  </a:solidFill>
                  <a:latin typeface="Times New Roman" pitchFamily="18" charset="0"/>
                  <a:ea typeface="宋体" pitchFamily="2" charset="-122"/>
                </a:defRPr>
              </a:lvl3pPr>
              <a:lvl4pPr marL="1600200" indent="-228600">
                <a:spcBef>
                  <a:spcPct val="20000"/>
                </a:spcBef>
                <a:buClr>
                  <a:srgbClr val="5378DF"/>
                </a:buClr>
                <a:buChar char="–"/>
                <a:defRPr kumimoji="1" sz="2000">
                  <a:solidFill>
                    <a:schemeClr val="tx1"/>
                  </a:solidFill>
                  <a:latin typeface="Times New Roman" pitchFamily="18" charset="0"/>
                  <a:ea typeface="宋体" pitchFamily="2" charset="-122"/>
                </a:defRPr>
              </a:lvl4pPr>
              <a:lvl5pPr marL="2057400" indent="-228600">
                <a:spcBef>
                  <a:spcPct val="20000"/>
                </a:spcBef>
                <a:buClr>
                  <a:srgbClr val="5378DF"/>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9pPr>
            </a:lstStyle>
            <a:p>
              <a:pPr algn="ctr">
                <a:spcBef>
                  <a:spcPct val="0"/>
                </a:spcBef>
                <a:buClrTx/>
                <a:buFontTx/>
                <a:buNone/>
              </a:pPr>
              <a:endParaRPr kumimoji="0" lang="zh-CN" altLang="en-US" sz="1400"/>
            </a:p>
          </p:txBody>
        </p:sp>
        <p:sp>
          <p:nvSpPr>
            <p:cNvPr id="4111" name="Oval 18"/>
            <p:cNvSpPr>
              <a:spLocks noChangeArrowheads="1"/>
            </p:cNvSpPr>
            <p:nvPr/>
          </p:nvSpPr>
          <p:spPr bwMode="auto">
            <a:xfrm>
              <a:off x="2028" y="3070"/>
              <a:ext cx="531" cy="246"/>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5378DF"/>
                </a:buClr>
                <a:buFont typeface="Wingdings 2" pitchFamily="18" charset="2"/>
                <a:buChar char="®"/>
                <a:defRPr kumimoji="1" sz="2800">
                  <a:solidFill>
                    <a:schemeClr val="tx1"/>
                  </a:solidFill>
                  <a:latin typeface="Times New Roman" pitchFamily="18" charset="0"/>
                  <a:ea typeface="宋体" pitchFamily="2" charset="-122"/>
                </a:defRPr>
              </a:lvl1pPr>
              <a:lvl2pPr marL="742950" indent="-285750">
                <a:spcBef>
                  <a:spcPct val="20000"/>
                </a:spcBef>
                <a:buClr>
                  <a:srgbClr val="5378DF"/>
                </a:buClr>
                <a:buChar char="–"/>
                <a:defRPr kumimoji="1" sz="2600">
                  <a:solidFill>
                    <a:srgbClr val="4C57E6"/>
                  </a:solidFill>
                  <a:latin typeface="Times New Roman" pitchFamily="18" charset="0"/>
                  <a:ea typeface="宋体" pitchFamily="2" charset="-122"/>
                </a:defRPr>
              </a:lvl2pPr>
              <a:lvl3pPr marL="1143000" indent="-228600">
                <a:spcBef>
                  <a:spcPct val="20000"/>
                </a:spcBef>
                <a:buClr>
                  <a:srgbClr val="5378DF"/>
                </a:buClr>
                <a:buChar char="•"/>
                <a:defRPr kumimoji="1" sz="2400">
                  <a:solidFill>
                    <a:schemeClr val="tx1"/>
                  </a:solidFill>
                  <a:latin typeface="Times New Roman" pitchFamily="18" charset="0"/>
                  <a:ea typeface="宋体" pitchFamily="2" charset="-122"/>
                </a:defRPr>
              </a:lvl3pPr>
              <a:lvl4pPr marL="1600200" indent="-228600">
                <a:spcBef>
                  <a:spcPct val="20000"/>
                </a:spcBef>
                <a:buClr>
                  <a:srgbClr val="5378DF"/>
                </a:buClr>
                <a:buChar char="–"/>
                <a:defRPr kumimoji="1" sz="2000">
                  <a:solidFill>
                    <a:schemeClr val="tx1"/>
                  </a:solidFill>
                  <a:latin typeface="Times New Roman" pitchFamily="18" charset="0"/>
                  <a:ea typeface="宋体" pitchFamily="2" charset="-122"/>
                </a:defRPr>
              </a:lvl4pPr>
              <a:lvl5pPr marL="2057400" indent="-228600">
                <a:spcBef>
                  <a:spcPct val="20000"/>
                </a:spcBef>
                <a:buClr>
                  <a:srgbClr val="5378DF"/>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9pPr>
            </a:lstStyle>
            <a:p>
              <a:pPr algn="ctr">
                <a:spcBef>
                  <a:spcPct val="0"/>
                </a:spcBef>
                <a:buClrTx/>
                <a:buFontTx/>
                <a:buNone/>
              </a:pPr>
              <a:endParaRPr kumimoji="0" lang="zh-CN" altLang="en-US" sz="1400"/>
            </a:p>
          </p:txBody>
        </p:sp>
        <p:sp>
          <p:nvSpPr>
            <p:cNvPr id="4112" name="Oval 19"/>
            <p:cNvSpPr>
              <a:spLocks noChangeArrowheads="1"/>
            </p:cNvSpPr>
            <p:nvPr/>
          </p:nvSpPr>
          <p:spPr bwMode="auto">
            <a:xfrm>
              <a:off x="3455" y="3072"/>
              <a:ext cx="594" cy="511"/>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5378DF"/>
                </a:buClr>
                <a:buFont typeface="Wingdings 2" pitchFamily="18" charset="2"/>
                <a:buChar char="®"/>
                <a:defRPr kumimoji="1" sz="2800">
                  <a:solidFill>
                    <a:schemeClr val="tx1"/>
                  </a:solidFill>
                  <a:latin typeface="Times New Roman" pitchFamily="18" charset="0"/>
                  <a:ea typeface="宋体" pitchFamily="2" charset="-122"/>
                </a:defRPr>
              </a:lvl1pPr>
              <a:lvl2pPr marL="742950" indent="-285750">
                <a:spcBef>
                  <a:spcPct val="20000"/>
                </a:spcBef>
                <a:buClr>
                  <a:srgbClr val="5378DF"/>
                </a:buClr>
                <a:buChar char="–"/>
                <a:defRPr kumimoji="1" sz="2600">
                  <a:solidFill>
                    <a:srgbClr val="4C57E6"/>
                  </a:solidFill>
                  <a:latin typeface="Times New Roman" pitchFamily="18" charset="0"/>
                  <a:ea typeface="宋体" pitchFamily="2" charset="-122"/>
                </a:defRPr>
              </a:lvl2pPr>
              <a:lvl3pPr marL="1143000" indent="-228600">
                <a:spcBef>
                  <a:spcPct val="20000"/>
                </a:spcBef>
                <a:buClr>
                  <a:srgbClr val="5378DF"/>
                </a:buClr>
                <a:buChar char="•"/>
                <a:defRPr kumimoji="1" sz="2400">
                  <a:solidFill>
                    <a:schemeClr val="tx1"/>
                  </a:solidFill>
                  <a:latin typeface="Times New Roman" pitchFamily="18" charset="0"/>
                  <a:ea typeface="宋体" pitchFamily="2" charset="-122"/>
                </a:defRPr>
              </a:lvl3pPr>
              <a:lvl4pPr marL="1600200" indent="-228600">
                <a:spcBef>
                  <a:spcPct val="20000"/>
                </a:spcBef>
                <a:buClr>
                  <a:srgbClr val="5378DF"/>
                </a:buClr>
                <a:buChar char="–"/>
                <a:defRPr kumimoji="1" sz="2000">
                  <a:solidFill>
                    <a:schemeClr val="tx1"/>
                  </a:solidFill>
                  <a:latin typeface="Times New Roman" pitchFamily="18" charset="0"/>
                  <a:ea typeface="宋体" pitchFamily="2" charset="-122"/>
                </a:defRPr>
              </a:lvl4pPr>
              <a:lvl5pPr marL="2057400" indent="-228600">
                <a:spcBef>
                  <a:spcPct val="20000"/>
                </a:spcBef>
                <a:buClr>
                  <a:srgbClr val="5378DF"/>
                </a:buClr>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rgbClr val="5378DF"/>
                </a:buClr>
                <a:buChar char="»"/>
                <a:defRPr kumimoji="1" sz="2000">
                  <a:solidFill>
                    <a:schemeClr val="tx1"/>
                  </a:solidFill>
                  <a:latin typeface="Times New Roman" pitchFamily="18" charset="0"/>
                  <a:ea typeface="宋体" pitchFamily="2" charset="-122"/>
                </a:defRPr>
              </a:lvl9pPr>
            </a:lstStyle>
            <a:p>
              <a:pPr algn="ctr">
                <a:spcBef>
                  <a:spcPct val="0"/>
                </a:spcBef>
                <a:buClrTx/>
                <a:buFontTx/>
                <a:buNone/>
              </a:pPr>
              <a:endParaRPr kumimoji="0" lang="zh-CN" altLang="en-US" sz="1400"/>
            </a:p>
          </p:txBody>
        </p:sp>
      </p:grpSp>
    </p:spTree>
    <p:extLst>
      <p:ext uri="{BB962C8B-B14F-4D97-AF65-F5344CB8AC3E}">
        <p14:creationId xmlns:p14="http://schemas.microsoft.com/office/powerpoint/2010/main" val="5318663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808038" y="128588"/>
            <a:ext cx="7499350" cy="528637"/>
          </a:xfrm>
        </p:spPr>
        <p:txBody>
          <a:bodyPr/>
          <a:lstStyle/>
          <a:p>
            <a:r>
              <a:rPr lang="zh-CN" altLang="en-US" smtClean="0"/>
              <a:t>程序及指令的执行过程 </a:t>
            </a:r>
          </a:p>
        </p:txBody>
      </p:sp>
      <p:sp>
        <p:nvSpPr>
          <p:cNvPr id="450563" name="Rectangle 3"/>
          <p:cNvSpPr>
            <a:spLocks noGrp="1" noChangeArrowheads="1"/>
          </p:cNvSpPr>
          <p:nvPr>
            <p:ph type="body" idx="1"/>
          </p:nvPr>
        </p:nvSpPr>
        <p:spPr>
          <a:xfrm>
            <a:off x="338138" y="803275"/>
            <a:ext cx="8496300" cy="4960938"/>
          </a:xfrm>
        </p:spPr>
        <p:txBody>
          <a:bodyPr/>
          <a:lstStyle/>
          <a:p>
            <a:pPr>
              <a:lnSpc>
                <a:spcPct val="110000"/>
              </a:lnSpc>
              <a:spcBef>
                <a:spcPct val="20000"/>
              </a:spcBef>
            </a:pPr>
            <a:r>
              <a:rPr lang="zh-CN" altLang="en-US" sz="2400" smtClean="0">
                <a:latin typeface="微软雅黑" pitchFamily="34" charset="-122"/>
                <a:ea typeface="微软雅黑" pitchFamily="34" charset="-122"/>
              </a:rPr>
              <a:t>程序和指令的关系</a:t>
            </a:r>
          </a:p>
          <a:p>
            <a:pPr lvl="1">
              <a:lnSpc>
                <a:spcPct val="110000"/>
              </a:lnSpc>
              <a:spcBef>
                <a:spcPct val="20000"/>
              </a:spcBef>
            </a:pPr>
            <a:r>
              <a:rPr lang="zh-CN" altLang="en-US" sz="2300" smtClean="0">
                <a:latin typeface="微软雅黑" pitchFamily="34" charset="-122"/>
                <a:ea typeface="微软雅黑" pitchFamily="34" charset="-122"/>
              </a:rPr>
              <a:t>程序由一条一条指令组成，指令按顺序存放在内存连续单元</a:t>
            </a:r>
          </a:p>
          <a:p>
            <a:pPr>
              <a:lnSpc>
                <a:spcPct val="110000"/>
              </a:lnSpc>
              <a:spcBef>
                <a:spcPct val="20000"/>
              </a:spcBef>
            </a:pPr>
            <a:r>
              <a:rPr lang="zh-CN" altLang="en-US" sz="2400" smtClean="0">
                <a:latin typeface="微软雅黑" pitchFamily="34" charset="-122"/>
                <a:ea typeface="微软雅黑" pitchFamily="34" charset="-122"/>
              </a:rPr>
              <a:t>程序的执行：</a:t>
            </a:r>
            <a:r>
              <a:rPr lang="zh-CN" altLang="en-US" sz="2400" smtClean="0">
                <a:solidFill>
                  <a:srgbClr val="A50021"/>
                </a:solidFill>
                <a:latin typeface="微软雅黑" pitchFamily="34" charset="-122"/>
                <a:ea typeface="微软雅黑" pitchFamily="34" charset="-122"/>
              </a:rPr>
              <a:t>周而复始地执行一条一条指令</a:t>
            </a:r>
          </a:p>
          <a:p>
            <a:pPr lvl="1">
              <a:lnSpc>
                <a:spcPct val="110000"/>
              </a:lnSpc>
              <a:spcBef>
                <a:spcPct val="20000"/>
              </a:spcBef>
            </a:pPr>
            <a:r>
              <a:rPr lang="zh-CN" altLang="en-US" sz="2400" smtClean="0">
                <a:latin typeface="微软雅黑" pitchFamily="34" charset="-122"/>
                <a:ea typeface="微软雅黑" pitchFamily="34" charset="-122"/>
              </a:rPr>
              <a:t>正常情况下，指令按其存放顺序执行</a:t>
            </a:r>
          </a:p>
          <a:p>
            <a:pPr lvl="1">
              <a:lnSpc>
                <a:spcPct val="110000"/>
              </a:lnSpc>
              <a:spcBef>
                <a:spcPct val="20000"/>
              </a:spcBef>
            </a:pPr>
            <a:r>
              <a:rPr lang="zh-CN" altLang="en-US" sz="2400" smtClean="0">
                <a:latin typeface="微软雅黑" pitchFamily="34" charset="-122"/>
                <a:ea typeface="微软雅黑" pitchFamily="34" charset="-122"/>
              </a:rPr>
              <a:t>遇到需改变程序执行流程时，用相应的转移指令</a:t>
            </a:r>
            <a:r>
              <a:rPr lang="zh-CN" altLang="en-US" sz="2400" smtClean="0">
                <a:solidFill>
                  <a:srgbClr val="006600"/>
                </a:solidFill>
                <a:latin typeface="微软雅黑" pitchFamily="34" charset="-122"/>
                <a:ea typeface="微软雅黑" pitchFamily="34" charset="-122"/>
              </a:rPr>
              <a:t>（包括无条件转移指令、条件转移指令、调用指令和返回指令等）</a:t>
            </a:r>
            <a:r>
              <a:rPr lang="zh-CN" altLang="en-US" sz="2400" smtClean="0">
                <a:latin typeface="微软雅黑" pitchFamily="34" charset="-122"/>
                <a:ea typeface="微软雅黑" pitchFamily="34" charset="-122"/>
              </a:rPr>
              <a:t>来改变程序执行流程</a:t>
            </a:r>
          </a:p>
          <a:p>
            <a:pPr>
              <a:lnSpc>
                <a:spcPct val="110000"/>
              </a:lnSpc>
              <a:spcBef>
                <a:spcPct val="20000"/>
              </a:spcBef>
            </a:pPr>
            <a:r>
              <a:rPr lang="zh-CN" altLang="en-US" sz="2400" smtClean="0">
                <a:latin typeface="微软雅黑" pitchFamily="34" charset="-122"/>
                <a:ea typeface="微软雅黑" pitchFamily="34" charset="-122"/>
              </a:rPr>
              <a:t>程序的执行流的控制</a:t>
            </a:r>
          </a:p>
          <a:p>
            <a:pPr lvl="1">
              <a:lnSpc>
                <a:spcPct val="110000"/>
              </a:lnSpc>
              <a:spcBef>
                <a:spcPct val="20000"/>
              </a:spcBef>
            </a:pPr>
            <a:r>
              <a:rPr lang="zh-CN" altLang="en-US" sz="2400" smtClean="0">
                <a:latin typeface="微软雅黑" pitchFamily="34" charset="-122"/>
                <a:ea typeface="微软雅黑" pitchFamily="34" charset="-122"/>
              </a:rPr>
              <a:t>将要执行的指令所在存储单元的地址由程序计数器</a:t>
            </a:r>
            <a:r>
              <a:rPr lang="en-US" altLang="zh-CN" sz="2400" smtClean="0">
                <a:latin typeface="微软雅黑" pitchFamily="34" charset="-122"/>
                <a:ea typeface="微软雅黑" pitchFamily="34" charset="-122"/>
              </a:rPr>
              <a:t>PC</a:t>
            </a:r>
            <a:r>
              <a:rPr lang="zh-CN" altLang="en-US" sz="2400" smtClean="0">
                <a:latin typeface="微软雅黑" pitchFamily="34" charset="-122"/>
                <a:ea typeface="微软雅黑" pitchFamily="34" charset="-122"/>
              </a:rPr>
              <a:t>给出，通过改变</a:t>
            </a:r>
            <a:r>
              <a:rPr lang="en-US" altLang="zh-CN" sz="2400" smtClean="0">
                <a:latin typeface="微软雅黑" pitchFamily="34" charset="-122"/>
                <a:ea typeface="微软雅黑" pitchFamily="34" charset="-122"/>
              </a:rPr>
              <a:t>PC</a:t>
            </a:r>
            <a:r>
              <a:rPr lang="zh-CN" altLang="en-US" sz="2400" smtClean="0">
                <a:latin typeface="微软雅黑" pitchFamily="34" charset="-122"/>
                <a:ea typeface="微软雅黑" pitchFamily="34" charset="-122"/>
              </a:rPr>
              <a:t>的值来控制执行顺序</a:t>
            </a:r>
          </a:p>
          <a:p>
            <a:pPr>
              <a:lnSpc>
                <a:spcPct val="110000"/>
              </a:lnSpc>
              <a:spcBef>
                <a:spcPct val="20000"/>
              </a:spcBef>
            </a:pPr>
            <a:r>
              <a:rPr lang="zh-CN" altLang="en-US" sz="2400" smtClean="0">
                <a:latin typeface="微软雅黑" pitchFamily="34" charset="-122"/>
                <a:ea typeface="微软雅黑" pitchFamily="34" charset="-122"/>
              </a:rPr>
              <a:t>指令周期：</a:t>
            </a:r>
            <a:r>
              <a:rPr lang="en-US" altLang="zh-CN" sz="2400" smtClean="0">
                <a:solidFill>
                  <a:srgbClr val="A50021"/>
                </a:solidFill>
                <a:latin typeface="微软雅黑" pitchFamily="34" charset="-122"/>
                <a:ea typeface="微软雅黑" pitchFamily="34" charset="-122"/>
              </a:rPr>
              <a:t>CPU</a:t>
            </a:r>
            <a:r>
              <a:rPr lang="zh-CN" altLang="en-US" sz="2400" smtClean="0">
                <a:solidFill>
                  <a:srgbClr val="A50021"/>
                </a:solidFill>
                <a:latin typeface="微软雅黑" pitchFamily="34" charset="-122"/>
                <a:ea typeface="微软雅黑" pitchFamily="34" charset="-122"/>
              </a:rPr>
              <a:t>取出并执行一条指令的时间</a:t>
            </a:r>
            <a:endParaRPr lang="zh-CN" altLang="en-US" sz="2400" smtClean="0">
              <a:latin typeface="微软雅黑" pitchFamily="34" charset="-122"/>
              <a:ea typeface="微软雅黑" pitchFamily="34" charset="-122"/>
            </a:endParaRPr>
          </a:p>
        </p:txBody>
      </p:sp>
    </p:spTree>
    <p:extLst>
      <p:ext uri="{BB962C8B-B14F-4D97-AF65-F5344CB8AC3E}">
        <p14:creationId xmlns:p14="http://schemas.microsoft.com/office/powerpoint/2010/main" val="14766623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50563">
                                            <p:txEl>
                                              <p:pRg st="1" end="1"/>
                                            </p:txEl>
                                          </p:spTgt>
                                        </p:tgtEl>
                                        <p:attrNameLst>
                                          <p:attrName>style.visibility</p:attrName>
                                        </p:attrNameLst>
                                      </p:cBhvr>
                                      <p:to>
                                        <p:strVal val="visible"/>
                                      </p:to>
                                    </p:set>
                                    <p:animEffect transition="in" filter="blinds(horizontal)">
                                      <p:cBhvr>
                                        <p:cTn id="7" dur="500"/>
                                        <p:tgtEl>
                                          <p:spTgt spid="45056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50563">
                                            <p:txEl>
                                              <p:pRg st="3" end="3"/>
                                            </p:txEl>
                                          </p:spTgt>
                                        </p:tgtEl>
                                        <p:attrNameLst>
                                          <p:attrName>style.visibility</p:attrName>
                                        </p:attrNameLst>
                                      </p:cBhvr>
                                      <p:to>
                                        <p:strVal val="visible"/>
                                      </p:to>
                                    </p:set>
                                    <p:animEffect transition="in" filter="blinds(horizontal)">
                                      <p:cBhvr>
                                        <p:cTn id="12" dur="500"/>
                                        <p:tgtEl>
                                          <p:spTgt spid="45056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50563">
                                            <p:txEl>
                                              <p:pRg st="4" end="4"/>
                                            </p:txEl>
                                          </p:spTgt>
                                        </p:tgtEl>
                                        <p:attrNameLst>
                                          <p:attrName>style.visibility</p:attrName>
                                        </p:attrNameLst>
                                      </p:cBhvr>
                                      <p:to>
                                        <p:strVal val="visible"/>
                                      </p:to>
                                    </p:set>
                                    <p:animEffect transition="in" filter="blinds(horizontal)">
                                      <p:cBhvr>
                                        <p:cTn id="17" dur="500"/>
                                        <p:tgtEl>
                                          <p:spTgt spid="45056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50563">
                                            <p:txEl>
                                              <p:pRg st="6" end="6"/>
                                            </p:txEl>
                                          </p:spTgt>
                                        </p:tgtEl>
                                        <p:attrNameLst>
                                          <p:attrName>style.visibility</p:attrName>
                                        </p:attrNameLst>
                                      </p:cBhvr>
                                      <p:to>
                                        <p:strVal val="visible"/>
                                      </p:to>
                                    </p:set>
                                    <p:animEffect transition="in" filter="blinds(horizontal)">
                                      <p:cBhvr>
                                        <p:cTn id="22" dur="500"/>
                                        <p:tgtEl>
                                          <p:spTgt spid="4505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58825" y="174625"/>
            <a:ext cx="7499350" cy="528638"/>
          </a:xfrm>
        </p:spPr>
        <p:txBody>
          <a:bodyPr/>
          <a:lstStyle/>
          <a:p>
            <a:r>
              <a:rPr lang="zh-CN" altLang="en-US" smtClean="0"/>
              <a:t>程序及指令的执行过程</a:t>
            </a:r>
          </a:p>
        </p:txBody>
      </p:sp>
      <p:pic>
        <p:nvPicPr>
          <p:cNvPr id="512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8" y="773113"/>
            <a:ext cx="858520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Line 9"/>
          <p:cNvSpPr>
            <a:spLocks noChangeShapeType="1"/>
          </p:cNvSpPr>
          <p:nvPr/>
        </p:nvSpPr>
        <p:spPr bwMode="auto">
          <a:xfrm>
            <a:off x="0" y="3308350"/>
            <a:ext cx="9144000" cy="44450"/>
          </a:xfrm>
          <a:prstGeom prst="line">
            <a:avLst/>
          </a:prstGeom>
          <a:noFill/>
          <a:ln w="50800">
            <a:solidFill>
              <a:srgbClr val="FE9AA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5125" name="Text Box 10"/>
          <p:cNvSpPr txBox="1">
            <a:spLocks noChangeArrowheads="1"/>
          </p:cNvSpPr>
          <p:nvPr/>
        </p:nvSpPr>
        <p:spPr bwMode="auto">
          <a:xfrm>
            <a:off x="347663" y="5646738"/>
            <a:ext cx="8431212"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30000"/>
              </a:spcBef>
              <a:spcAft>
                <a:spcPct val="0"/>
              </a:spcAft>
              <a:buSzTx/>
              <a:buFontTx/>
              <a:buNone/>
            </a:pPr>
            <a:r>
              <a:rPr lang="en-US" altLang="zh-CN" sz="2000">
                <a:solidFill>
                  <a:srgbClr val="000000"/>
                </a:solidFill>
                <a:latin typeface="微软雅黑" pitchFamily="34" charset="-122"/>
                <a:ea typeface="微软雅黑" pitchFamily="34" charset="-122"/>
              </a:rPr>
              <a:t>CPU</a:t>
            </a:r>
            <a:r>
              <a:rPr lang="zh-CN" altLang="en-US" sz="2000">
                <a:solidFill>
                  <a:srgbClr val="000000"/>
                </a:solidFill>
                <a:latin typeface="微软雅黑" pitchFamily="34" charset="-122"/>
                <a:ea typeface="微软雅黑" pitchFamily="34" charset="-122"/>
              </a:rPr>
              <a:t>运行程序的过程就是执行一条一条指令的过程</a:t>
            </a:r>
          </a:p>
          <a:p>
            <a:pPr fontAlgn="base">
              <a:spcBef>
                <a:spcPct val="30000"/>
              </a:spcBef>
              <a:spcAft>
                <a:spcPct val="0"/>
              </a:spcAft>
              <a:buSzTx/>
              <a:buFontTx/>
              <a:buNone/>
            </a:pPr>
            <a:r>
              <a:rPr lang="en-US" altLang="zh-CN" sz="2000">
                <a:solidFill>
                  <a:srgbClr val="006600"/>
                </a:solidFill>
                <a:latin typeface="微软雅黑" pitchFamily="34" charset="-122"/>
                <a:ea typeface="微软雅黑" pitchFamily="34" charset="-122"/>
              </a:rPr>
              <a:t>CPU</a:t>
            </a:r>
            <a:r>
              <a:rPr lang="zh-CN" altLang="en-US" sz="2000">
                <a:solidFill>
                  <a:srgbClr val="006600"/>
                </a:solidFill>
                <a:latin typeface="微软雅黑" pitchFamily="34" charset="-122"/>
                <a:ea typeface="微软雅黑" pitchFamily="34" charset="-122"/>
              </a:rPr>
              <a:t>执行指令的过程中，包含</a:t>
            </a:r>
            <a:r>
              <a:rPr lang="en-US" altLang="zh-CN" sz="2000">
                <a:solidFill>
                  <a:srgbClr val="FC0128"/>
                </a:solidFill>
                <a:latin typeface="微软雅黑" pitchFamily="34" charset="-122"/>
                <a:ea typeface="微软雅黑" pitchFamily="34" charset="-122"/>
              </a:rPr>
              <a:t>CPU</a:t>
            </a:r>
            <a:r>
              <a:rPr lang="zh-CN" altLang="en-US" sz="2000">
                <a:solidFill>
                  <a:srgbClr val="FC0128"/>
                </a:solidFill>
                <a:latin typeface="微软雅黑" pitchFamily="34" charset="-122"/>
                <a:ea typeface="微软雅黑" pitchFamily="34" charset="-122"/>
              </a:rPr>
              <a:t>操作</a:t>
            </a:r>
            <a:r>
              <a:rPr lang="zh-CN" altLang="en-US" sz="2000">
                <a:solidFill>
                  <a:srgbClr val="006600"/>
                </a:solidFill>
                <a:latin typeface="微软雅黑" pitchFamily="34" charset="-122"/>
                <a:ea typeface="微软雅黑" pitchFamily="34" charset="-122"/>
              </a:rPr>
              <a:t>、</a:t>
            </a:r>
            <a:r>
              <a:rPr lang="zh-CN" altLang="en-US" sz="2000">
                <a:solidFill>
                  <a:srgbClr val="FC0128"/>
                </a:solidFill>
                <a:latin typeface="微软雅黑" pitchFamily="34" charset="-122"/>
                <a:ea typeface="微软雅黑" pitchFamily="34" charset="-122"/>
              </a:rPr>
              <a:t>访问内存或</a:t>
            </a:r>
            <a:r>
              <a:rPr lang="en-US" altLang="zh-CN" sz="2000">
                <a:solidFill>
                  <a:srgbClr val="FC0128"/>
                </a:solidFill>
                <a:latin typeface="微软雅黑" pitchFamily="34" charset="-122"/>
                <a:ea typeface="微软雅黑" pitchFamily="34" charset="-122"/>
              </a:rPr>
              <a:t>I/O</a:t>
            </a:r>
            <a:r>
              <a:rPr lang="zh-CN" altLang="en-US" sz="2000">
                <a:solidFill>
                  <a:srgbClr val="FC0128"/>
                </a:solidFill>
                <a:latin typeface="微软雅黑" pitchFamily="34" charset="-122"/>
                <a:ea typeface="微软雅黑" pitchFamily="34" charset="-122"/>
              </a:rPr>
              <a:t>端口的操作</a:t>
            </a:r>
            <a:r>
              <a:rPr lang="zh-CN" altLang="en-US" sz="2000">
                <a:solidFill>
                  <a:srgbClr val="006600"/>
                </a:solidFill>
                <a:latin typeface="微软雅黑" pitchFamily="34" charset="-122"/>
                <a:ea typeface="微软雅黑" pitchFamily="34" charset="-122"/>
              </a:rPr>
              <a:t>两类</a:t>
            </a:r>
          </a:p>
        </p:txBody>
      </p:sp>
      <p:sp>
        <p:nvSpPr>
          <p:cNvPr id="5126" name="Text Box 11"/>
          <p:cNvSpPr txBox="1">
            <a:spLocks noChangeArrowheads="1"/>
          </p:cNvSpPr>
          <p:nvPr/>
        </p:nvSpPr>
        <p:spPr bwMode="auto">
          <a:xfrm>
            <a:off x="177800" y="784225"/>
            <a:ext cx="44084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zh-CN" altLang="en-US" sz="2000">
                <a:solidFill>
                  <a:srgbClr val="FC0128"/>
                </a:solidFill>
                <a:latin typeface="微软雅黑" pitchFamily="34" charset="-122"/>
                <a:ea typeface="微软雅黑" pitchFamily="34" charset="-122"/>
              </a:rPr>
              <a:t>访存或</a:t>
            </a:r>
            <a:r>
              <a:rPr lang="en-US" altLang="zh-CN" sz="2000">
                <a:solidFill>
                  <a:srgbClr val="FC0128"/>
                </a:solidFill>
                <a:latin typeface="微软雅黑" pitchFamily="34" charset="-122"/>
                <a:ea typeface="微软雅黑" pitchFamily="34" charset="-122"/>
              </a:rPr>
              <a:t>I/O</a:t>
            </a:r>
            <a:r>
              <a:rPr lang="zh-CN" altLang="en-US" sz="2000">
                <a:solidFill>
                  <a:srgbClr val="FC0128"/>
                </a:solidFill>
                <a:latin typeface="微软雅黑" pitchFamily="34" charset="-122"/>
                <a:ea typeface="微软雅黑" pitchFamily="34" charset="-122"/>
              </a:rPr>
              <a:t>：</a:t>
            </a:r>
            <a:r>
              <a:rPr lang="zh-CN" altLang="en-US" sz="2000">
                <a:solidFill>
                  <a:srgbClr val="006600"/>
                </a:solidFill>
                <a:latin typeface="微软雅黑" pitchFamily="34" charset="-122"/>
                <a:ea typeface="微软雅黑" pitchFamily="34" charset="-122"/>
              </a:rPr>
              <a:t>涉及存储系统、总线和</a:t>
            </a:r>
            <a:r>
              <a:rPr lang="en-US" altLang="zh-CN" sz="2000">
                <a:solidFill>
                  <a:srgbClr val="006600"/>
                </a:solidFill>
                <a:latin typeface="微软雅黑" pitchFamily="34" charset="-122"/>
                <a:ea typeface="微软雅黑" pitchFamily="34" charset="-122"/>
              </a:rPr>
              <a:t>I/O</a:t>
            </a:r>
            <a:r>
              <a:rPr lang="zh-CN" altLang="en-US" sz="2000">
                <a:solidFill>
                  <a:srgbClr val="006600"/>
                </a:solidFill>
                <a:latin typeface="微软雅黑" pitchFamily="34" charset="-122"/>
                <a:ea typeface="微软雅黑" pitchFamily="34" charset="-122"/>
              </a:rPr>
              <a:t>接口等内容</a:t>
            </a:r>
            <a:r>
              <a:rPr lang="zh-CN" altLang="en-US" sz="2000">
                <a:solidFill>
                  <a:srgbClr val="993300"/>
                </a:solidFill>
                <a:latin typeface="微软雅黑" pitchFamily="34" charset="-122"/>
                <a:ea typeface="微软雅黑" pitchFamily="34" charset="-122"/>
              </a:rPr>
              <a:t>（以后章节内容）</a:t>
            </a:r>
          </a:p>
        </p:txBody>
      </p:sp>
      <p:sp>
        <p:nvSpPr>
          <p:cNvPr id="5127" name="Text Box 12"/>
          <p:cNvSpPr txBox="1">
            <a:spLocks noChangeArrowheads="1"/>
          </p:cNvSpPr>
          <p:nvPr/>
        </p:nvSpPr>
        <p:spPr bwMode="auto">
          <a:xfrm>
            <a:off x="107950" y="4805363"/>
            <a:ext cx="50196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2000">
                <a:solidFill>
                  <a:srgbClr val="FC0128"/>
                </a:solidFill>
                <a:latin typeface="微软雅黑" pitchFamily="34" charset="-122"/>
                <a:ea typeface="微软雅黑" pitchFamily="34" charset="-122"/>
              </a:rPr>
              <a:t>CPU</a:t>
            </a:r>
            <a:r>
              <a:rPr lang="zh-CN" altLang="en-US" sz="2000">
                <a:solidFill>
                  <a:srgbClr val="FC0128"/>
                </a:solidFill>
                <a:latin typeface="微软雅黑" pitchFamily="34" charset="-122"/>
                <a:ea typeface="微软雅黑" pitchFamily="34" charset="-122"/>
              </a:rPr>
              <a:t>内部操作：</a:t>
            </a:r>
          </a:p>
          <a:p>
            <a:pPr fontAlgn="base">
              <a:spcBef>
                <a:spcPct val="0"/>
              </a:spcBef>
              <a:spcAft>
                <a:spcPct val="0"/>
              </a:spcAft>
              <a:buSzTx/>
              <a:buFontTx/>
              <a:buNone/>
            </a:pPr>
            <a:r>
              <a:rPr lang="zh-CN" altLang="en-US" sz="2000">
                <a:solidFill>
                  <a:srgbClr val="006600"/>
                </a:solidFill>
                <a:latin typeface="微软雅黑" pitchFamily="34" charset="-122"/>
                <a:ea typeface="微软雅黑" pitchFamily="34" charset="-122"/>
              </a:rPr>
              <a:t>涉及</a:t>
            </a:r>
            <a:r>
              <a:rPr lang="en-US" altLang="zh-CN" sz="2000">
                <a:solidFill>
                  <a:srgbClr val="006600"/>
                </a:solidFill>
                <a:latin typeface="微软雅黑" pitchFamily="34" charset="-122"/>
                <a:ea typeface="微软雅黑" pitchFamily="34" charset="-122"/>
              </a:rPr>
              <a:t>CPU</a:t>
            </a:r>
            <a:r>
              <a:rPr lang="zh-CN" altLang="en-US" sz="2000">
                <a:solidFill>
                  <a:srgbClr val="006600"/>
                </a:solidFill>
                <a:latin typeface="微软雅黑" pitchFamily="34" charset="-122"/>
                <a:ea typeface="微软雅黑" pitchFamily="34" charset="-122"/>
              </a:rPr>
              <a:t>内部数据通路</a:t>
            </a:r>
            <a:r>
              <a:rPr lang="zh-CN" altLang="en-US" sz="2000">
                <a:solidFill>
                  <a:srgbClr val="993300"/>
                </a:solidFill>
                <a:latin typeface="微软雅黑" pitchFamily="34" charset="-122"/>
                <a:ea typeface="微软雅黑" pitchFamily="34" charset="-122"/>
              </a:rPr>
              <a:t>（本章节内容）</a:t>
            </a:r>
          </a:p>
        </p:txBody>
      </p:sp>
    </p:spTree>
    <p:extLst>
      <p:ext uri="{BB962C8B-B14F-4D97-AF65-F5344CB8AC3E}">
        <p14:creationId xmlns:p14="http://schemas.microsoft.com/office/powerpoint/2010/main" val="38570786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4025" y="160338"/>
            <a:ext cx="7948613" cy="528637"/>
          </a:xfrm>
        </p:spPr>
        <p:txBody>
          <a:bodyPr/>
          <a:lstStyle/>
          <a:p>
            <a:r>
              <a:rPr lang="zh-CN" altLang="en-US" smtClean="0"/>
              <a:t>机器指令的执行过程 </a:t>
            </a:r>
          </a:p>
        </p:txBody>
      </p:sp>
      <p:sp>
        <p:nvSpPr>
          <p:cNvPr id="6147" name="Rectangle 3"/>
          <p:cNvSpPr>
            <a:spLocks noGrp="1" noChangeArrowheads="1"/>
          </p:cNvSpPr>
          <p:nvPr>
            <p:ph type="body" idx="1"/>
          </p:nvPr>
        </p:nvSpPr>
        <p:spPr>
          <a:xfrm>
            <a:off x="185738" y="749300"/>
            <a:ext cx="8191500" cy="4006850"/>
          </a:xfrm>
        </p:spPr>
        <p:txBody>
          <a:bodyPr/>
          <a:lstStyle/>
          <a:p>
            <a:pPr>
              <a:spcBef>
                <a:spcPct val="10000"/>
              </a:spcBef>
            </a:pPr>
            <a:r>
              <a:rPr lang="en-US" altLang="zh-CN" sz="2000" smtClean="0">
                <a:latin typeface="微软雅黑" pitchFamily="34" charset="-122"/>
                <a:ea typeface="微软雅黑" pitchFamily="34" charset="-122"/>
              </a:rPr>
              <a:t>CPU</a:t>
            </a:r>
            <a:r>
              <a:rPr lang="zh-CN" altLang="en-US" sz="2000" smtClean="0">
                <a:latin typeface="微软雅黑" pitchFamily="34" charset="-122"/>
                <a:ea typeface="微软雅黑" pitchFamily="34" charset="-122"/>
              </a:rPr>
              <a:t>执行指令的过程</a:t>
            </a:r>
          </a:p>
          <a:p>
            <a:pPr lvl="2">
              <a:spcBef>
                <a:spcPct val="20000"/>
              </a:spcBef>
            </a:pPr>
            <a:r>
              <a:rPr lang="zh-CN" altLang="en-US" sz="2000" smtClean="0">
                <a:latin typeface="微软雅黑" pitchFamily="34" charset="-122"/>
                <a:ea typeface="微软雅黑" pitchFamily="34" charset="-122"/>
              </a:rPr>
              <a:t>取指令</a:t>
            </a:r>
          </a:p>
          <a:p>
            <a:pPr lvl="2">
              <a:spcBef>
                <a:spcPct val="20000"/>
              </a:spcBef>
            </a:pPr>
            <a:r>
              <a:rPr lang="en-US" altLang="zh-CN" sz="2000" smtClean="0">
                <a:latin typeface="微软雅黑" pitchFamily="34" charset="-122"/>
                <a:ea typeface="微软雅黑" pitchFamily="34" charset="-122"/>
              </a:rPr>
              <a:t>PC+“1”</a:t>
            </a:r>
            <a:endParaRPr lang="zh-CN" altLang="en-US" sz="2000" smtClean="0">
              <a:latin typeface="微软雅黑" pitchFamily="34" charset="-122"/>
              <a:ea typeface="微软雅黑" pitchFamily="34" charset="-122"/>
            </a:endParaRPr>
          </a:p>
          <a:p>
            <a:pPr lvl="2">
              <a:spcBef>
                <a:spcPct val="20000"/>
              </a:spcBef>
            </a:pPr>
            <a:r>
              <a:rPr lang="zh-CN" altLang="en-US" sz="2000" smtClean="0">
                <a:solidFill>
                  <a:schemeClr val="tx1"/>
                </a:solidFill>
                <a:latin typeface="微软雅黑" pitchFamily="34" charset="-122"/>
                <a:ea typeface="微软雅黑" pitchFamily="34" charset="-122"/>
              </a:rPr>
              <a:t>指令译码</a:t>
            </a:r>
          </a:p>
          <a:p>
            <a:pPr lvl="2">
              <a:spcBef>
                <a:spcPct val="20000"/>
              </a:spcBef>
            </a:pPr>
            <a:r>
              <a:rPr lang="zh-CN" altLang="en-US" sz="2000" smtClean="0">
                <a:latin typeface="微软雅黑" pitchFamily="34" charset="-122"/>
                <a:ea typeface="微软雅黑" pitchFamily="34" charset="-122"/>
              </a:rPr>
              <a:t>进行主存地址运算</a:t>
            </a:r>
          </a:p>
          <a:p>
            <a:pPr lvl="2">
              <a:spcBef>
                <a:spcPct val="20000"/>
              </a:spcBef>
            </a:pPr>
            <a:r>
              <a:rPr lang="zh-CN" altLang="en-US" sz="2000" smtClean="0">
                <a:latin typeface="微软雅黑" pitchFamily="34" charset="-122"/>
                <a:ea typeface="微软雅黑" pitchFamily="34" charset="-122"/>
              </a:rPr>
              <a:t>取操作数</a:t>
            </a:r>
          </a:p>
          <a:p>
            <a:pPr lvl="2">
              <a:spcBef>
                <a:spcPct val="20000"/>
              </a:spcBef>
            </a:pPr>
            <a:r>
              <a:rPr lang="zh-CN" altLang="en-US" sz="2000" smtClean="0">
                <a:latin typeface="微软雅黑" pitchFamily="34" charset="-122"/>
                <a:ea typeface="微软雅黑" pitchFamily="34" charset="-122"/>
              </a:rPr>
              <a:t>进行算术 </a:t>
            </a:r>
            <a:r>
              <a:rPr lang="en-US" altLang="zh-CN" sz="2000" smtClean="0">
                <a:latin typeface="微软雅黑" pitchFamily="34" charset="-122"/>
                <a:ea typeface="微软雅黑" pitchFamily="34" charset="-122"/>
              </a:rPr>
              <a:t>/ </a:t>
            </a:r>
            <a:r>
              <a:rPr lang="zh-CN" altLang="en-US" sz="2000" smtClean="0">
                <a:latin typeface="微软雅黑" pitchFamily="34" charset="-122"/>
                <a:ea typeface="微软雅黑" pitchFamily="34" charset="-122"/>
              </a:rPr>
              <a:t>逻辑运算</a:t>
            </a:r>
          </a:p>
          <a:p>
            <a:pPr lvl="2">
              <a:spcBef>
                <a:spcPct val="20000"/>
              </a:spcBef>
            </a:pPr>
            <a:r>
              <a:rPr lang="zh-CN" altLang="en-US" sz="2000" smtClean="0">
                <a:latin typeface="微软雅黑" pitchFamily="34" charset="-122"/>
                <a:ea typeface="微软雅黑" pitchFamily="34" charset="-122"/>
              </a:rPr>
              <a:t>存结果</a:t>
            </a:r>
          </a:p>
          <a:p>
            <a:pPr lvl="2">
              <a:spcBef>
                <a:spcPct val="20000"/>
              </a:spcBef>
            </a:pPr>
            <a:r>
              <a:rPr lang="zh-CN" altLang="en-US" sz="2000" smtClean="0">
                <a:solidFill>
                  <a:schemeClr val="accent2"/>
                </a:solidFill>
                <a:latin typeface="微软雅黑" pitchFamily="34" charset="-122"/>
                <a:ea typeface="微软雅黑" pitchFamily="34" charset="-122"/>
              </a:rPr>
              <a:t>以上每步都需检测“异常”</a:t>
            </a:r>
          </a:p>
          <a:p>
            <a:pPr lvl="2">
              <a:spcBef>
                <a:spcPct val="20000"/>
              </a:spcBef>
            </a:pPr>
            <a:r>
              <a:rPr lang="zh-CN" altLang="en-US" sz="2000" smtClean="0">
                <a:solidFill>
                  <a:schemeClr val="accent2"/>
                </a:solidFill>
                <a:latin typeface="微软雅黑" pitchFamily="34" charset="-122"/>
                <a:ea typeface="微软雅黑" pitchFamily="34" charset="-122"/>
              </a:rPr>
              <a:t>若有异常，则自动切换到异常处理程序</a:t>
            </a:r>
          </a:p>
          <a:p>
            <a:pPr lvl="2">
              <a:spcBef>
                <a:spcPct val="20000"/>
              </a:spcBef>
            </a:pPr>
            <a:r>
              <a:rPr lang="zh-CN" altLang="en-US" sz="2000" smtClean="0">
                <a:solidFill>
                  <a:srgbClr val="006600"/>
                </a:solidFill>
                <a:latin typeface="微软雅黑" pitchFamily="34" charset="-122"/>
                <a:ea typeface="微软雅黑" pitchFamily="34" charset="-122"/>
              </a:rPr>
              <a:t>检测是否有“中断”请求，有则转中断处理</a:t>
            </a:r>
          </a:p>
        </p:txBody>
      </p:sp>
      <p:sp>
        <p:nvSpPr>
          <p:cNvPr id="6148" name="AutoShape 6"/>
          <p:cNvSpPr>
            <a:spLocks/>
          </p:cNvSpPr>
          <p:nvPr/>
        </p:nvSpPr>
        <p:spPr bwMode="auto">
          <a:xfrm>
            <a:off x="6862763" y="1206500"/>
            <a:ext cx="401637" cy="3267075"/>
          </a:xfrm>
          <a:prstGeom prst="rightBrace">
            <a:avLst>
              <a:gd name="adj1" fmla="val 67787"/>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6149" name="Text Box 7"/>
          <p:cNvSpPr txBox="1">
            <a:spLocks noChangeArrowheads="1"/>
          </p:cNvSpPr>
          <p:nvPr/>
        </p:nvSpPr>
        <p:spPr bwMode="auto">
          <a:xfrm>
            <a:off x="7239000" y="1858963"/>
            <a:ext cx="401638"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fontAlgn="base">
              <a:spcBef>
                <a:spcPct val="50000"/>
              </a:spcBef>
              <a:spcAft>
                <a:spcPct val="0"/>
              </a:spcAft>
              <a:buSzTx/>
              <a:buFontTx/>
              <a:buNone/>
            </a:pPr>
            <a:r>
              <a:rPr lang="zh-CN" altLang="en-US" sz="2000">
                <a:solidFill>
                  <a:srgbClr val="000000"/>
                </a:solidFill>
                <a:latin typeface="Times New Roman" pitchFamily="18" charset="0"/>
                <a:ea typeface="微软雅黑" pitchFamily="34" charset="-122"/>
              </a:rPr>
              <a:t>指令执行过程</a:t>
            </a:r>
          </a:p>
        </p:txBody>
      </p:sp>
      <p:sp>
        <p:nvSpPr>
          <p:cNvPr id="449544" name="Text Box 8"/>
          <p:cNvSpPr txBox="1">
            <a:spLocks noChangeArrowheads="1"/>
          </p:cNvSpPr>
          <p:nvPr/>
        </p:nvSpPr>
        <p:spPr bwMode="auto">
          <a:xfrm>
            <a:off x="76200" y="4673600"/>
            <a:ext cx="7723188"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lnSpc>
                <a:spcPct val="120000"/>
              </a:lnSpc>
              <a:spcBef>
                <a:spcPct val="0"/>
              </a:spcBef>
              <a:spcAft>
                <a:spcPct val="0"/>
              </a:spcAft>
              <a:buSzTx/>
              <a:buFontTx/>
              <a:buNone/>
            </a:pPr>
            <a:r>
              <a:rPr lang="zh-CN" altLang="en-US" sz="2000">
                <a:solidFill>
                  <a:srgbClr val="FC0128"/>
                </a:solidFill>
                <a:latin typeface="微软雅黑" pitchFamily="34" charset="-122"/>
                <a:ea typeface="微软雅黑" pitchFamily="34" charset="-122"/>
              </a:rPr>
              <a:t>问题：</a:t>
            </a:r>
          </a:p>
          <a:p>
            <a:pPr fontAlgn="base">
              <a:lnSpc>
                <a:spcPct val="120000"/>
              </a:lnSpc>
              <a:spcBef>
                <a:spcPct val="0"/>
              </a:spcBef>
              <a:spcAft>
                <a:spcPct val="0"/>
              </a:spcAft>
              <a:buSzTx/>
              <a:buFontTx/>
              <a:buNone/>
            </a:pPr>
            <a:r>
              <a:rPr lang="zh-CN" altLang="en-US" sz="2000">
                <a:solidFill>
                  <a:srgbClr val="063DE8"/>
                </a:solidFill>
                <a:latin typeface="微软雅黑" pitchFamily="34" charset="-122"/>
                <a:ea typeface="微软雅黑" pitchFamily="34" charset="-122"/>
              </a:rPr>
              <a:t>“取指令”一定在最开始做吗？</a:t>
            </a:r>
            <a:r>
              <a:rPr lang="en-US" altLang="zh-CN" sz="2000">
                <a:solidFill>
                  <a:srgbClr val="063DE8"/>
                </a:solidFill>
                <a:latin typeface="微软雅黑" pitchFamily="34" charset="-122"/>
                <a:ea typeface="微软雅黑" pitchFamily="34" charset="-122"/>
              </a:rPr>
              <a:t>PC+“1</a:t>
            </a:r>
            <a:r>
              <a:rPr lang="zh-CN" altLang="en-US" sz="2000">
                <a:solidFill>
                  <a:srgbClr val="063DE8"/>
                </a:solidFill>
                <a:latin typeface="微软雅黑" pitchFamily="34" charset="-122"/>
                <a:ea typeface="微软雅黑" pitchFamily="34" charset="-122"/>
              </a:rPr>
              <a:t>”一定在译码之前做吗？</a:t>
            </a:r>
          </a:p>
          <a:p>
            <a:pPr fontAlgn="base">
              <a:lnSpc>
                <a:spcPct val="120000"/>
              </a:lnSpc>
              <a:spcBef>
                <a:spcPct val="0"/>
              </a:spcBef>
              <a:spcAft>
                <a:spcPct val="0"/>
              </a:spcAft>
              <a:buSzTx/>
              <a:buFontTx/>
              <a:buNone/>
            </a:pPr>
            <a:r>
              <a:rPr lang="zh-CN" altLang="en-US" sz="2000">
                <a:solidFill>
                  <a:srgbClr val="063DE8"/>
                </a:solidFill>
                <a:latin typeface="微软雅黑" pitchFamily="34" charset="-122"/>
                <a:ea typeface="微软雅黑" pitchFamily="34" charset="-122"/>
              </a:rPr>
              <a:t>“译码”须在指令执行前做吗？</a:t>
            </a:r>
          </a:p>
          <a:p>
            <a:pPr fontAlgn="base">
              <a:lnSpc>
                <a:spcPct val="120000"/>
              </a:lnSpc>
              <a:spcBef>
                <a:spcPct val="0"/>
              </a:spcBef>
              <a:spcAft>
                <a:spcPct val="0"/>
              </a:spcAft>
              <a:buSzTx/>
              <a:buFontTx/>
              <a:buNone/>
            </a:pPr>
            <a:endParaRPr lang="en-US" altLang="zh-CN" sz="2000">
              <a:solidFill>
                <a:srgbClr val="063DE8"/>
              </a:solidFill>
              <a:latin typeface="微软雅黑" pitchFamily="34" charset="-122"/>
              <a:ea typeface="微软雅黑" pitchFamily="34" charset="-122"/>
            </a:endParaRPr>
          </a:p>
          <a:p>
            <a:pPr fontAlgn="base">
              <a:lnSpc>
                <a:spcPct val="120000"/>
              </a:lnSpc>
              <a:spcBef>
                <a:spcPct val="0"/>
              </a:spcBef>
              <a:spcAft>
                <a:spcPct val="0"/>
              </a:spcAft>
              <a:buSzTx/>
              <a:buFontTx/>
              <a:buNone/>
            </a:pPr>
            <a:r>
              <a:rPr lang="zh-CN" altLang="en-US" sz="2000">
                <a:solidFill>
                  <a:srgbClr val="006600"/>
                </a:solidFill>
                <a:latin typeface="微软雅黑" pitchFamily="34" charset="-122"/>
                <a:ea typeface="微软雅黑" pitchFamily="34" charset="-122"/>
              </a:rPr>
              <a:t>异常是在</a:t>
            </a:r>
            <a:r>
              <a:rPr lang="en-US" altLang="zh-CN" sz="2000">
                <a:solidFill>
                  <a:srgbClr val="006600"/>
                </a:solidFill>
                <a:latin typeface="微软雅黑" pitchFamily="34" charset="-122"/>
                <a:ea typeface="微软雅黑" pitchFamily="34" charset="-122"/>
              </a:rPr>
              <a:t>CPU</a:t>
            </a:r>
            <a:r>
              <a:rPr lang="zh-CN" altLang="en-US" sz="2000">
                <a:solidFill>
                  <a:srgbClr val="006600"/>
                </a:solidFill>
                <a:latin typeface="微软雅黑" pitchFamily="34" charset="-122"/>
                <a:ea typeface="微软雅黑" pitchFamily="34" charset="-122"/>
              </a:rPr>
              <a:t>内部发生的，中断是由外部事件引起的</a:t>
            </a:r>
          </a:p>
        </p:txBody>
      </p:sp>
      <p:grpSp>
        <p:nvGrpSpPr>
          <p:cNvPr id="449545" name="Group 9"/>
          <p:cNvGrpSpPr>
            <a:grpSpLocks/>
          </p:cNvGrpSpPr>
          <p:nvPr/>
        </p:nvGrpSpPr>
        <p:grpSpPr bwMode="auto">
          <a:xfrm>
            <a:off x="2770188" y="1262063"/>
            <a:ext cx="979487" cy="669925"/>
            <a:chOff x="1865" y="899"/>
            <a:chExt cx="588" cy="460"/>
          </a:xfrm>
        </p:grpSpPr>
        <p:sp>
          <p:nvSpPr>
            <p:cNvPr id="6159" name="AutoShape 10"/>
            <p:cNvSpPr>
              <a:spLocks/>
            </p:cNvSpPr>
            <p:nvPr/>
          </p:nvSpPr>
          <p:spPr bwMode="auto">
            <a:xfrm>
              <a:off x="1865" y="899"/>
              <a:ext cx="186" cy="366"/>
            </a:xfrm>
            <a:prstGeom prst="rightBrace">
              <a:avLst>
                <a:gd name="adj1" fmla="val 16398"/>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6160" name="Text Box 11"/>
            <p:cNvSpPr txBox="1">
              <a:spLocks noChangeArrowheads="1"/>
            </p:cNvSpPr>
            <p:nvPr/>
          </p:nvSpPr>
          <p:spPr bwMode="auto">
            <a:xfrm>
              <a:off x="2019" y="899"/>
              <a:ext cx="434"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fontAlgn="base">
                <a:spcBef>
                  <a:spcPct val="50000"/>
                </a:spcBef>
                <a:spcAft>
                  <a:spcPct val="0"/>
                </a:spcAft>
                <a:buSzTx/>
                <a:buFontTx/>
                <a:buNone/>
              </a:pPr>
              <a:r>
                <a:rPr lang="zh-CN" altLang="en-US" sz="1900">
                  <a:solidFill>
                    <a:srgbClr val="000000"/>
                  </a:solidFill>
                  <a:latin typeface="Times New Roman" pitchFamily="18" charset="0"/>
                  <a:ea typeface="微软雅黑" pitchFamily="34" charset="-122"/>
                </a:rPr>
                <a:t>取指阶段</a:t>
              </a:r>
            </a:p>
          </p:txBody>
        </p:sp>
      </p:grpSp>
      <p:grpSp>
        <p:nvGrpSpPr>
          <p:cNvPr id="449548" name="Group 12"/>
          <p:cNvGrpSpPr>
            <a:grpSpLocks/>
          </p:cNvGrpSpPr>
          <p:nvPr/>
        </p:nvGrpSpPr>
        <p:grpSpPr bwMode="auto">
          <a:xfrm>
            <a:off x="6032500" y="2393950"/>
            <a:ext cx="1020763" cy="1995488"/>
            <a:chOff x="2386" y="1390"/>
            <a:chExt cx="588" cy="1428"/>
          </a:xfrm>
        </p:grpSpPr>
        <p:sp>
          <p:nvSpPr>
            <p:cNvPr id="6157" name="AutoShape 13"/>
            <p:cNvSpPr>
              <a:spLocks/>
            </p:cNvSpPr>
            <p:nvPr/>
          </p:nvSpPr>
          <p:spPr bwMode="auto">
            <a:xfrm>
              <a:off x="2386" y="1390"/>
              <a:ext cx="216" cy="1428"/>
            </a:xfrm>
            <a:prstGeom prst="rightBrace">
              <a:avLst>
                <a:gd name="adj1" fmla="val 55093"/>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6158" name="Text Box 14"/>
            <p:cNvSpPr txBox="1">
              <a:spLocks noChangeArrowheads="1"/>
            </p:cNvSpPr>
            <p:nvPr/>
          </p:nvSpPr>
          <p:spPr bwMode="auto">
            <a:xfrm>
              <a:off x="2540" y="1846"/>
              <a:ext cx="434" cy="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fontAlgn="base">
                <a:spcBef>
                  <a:spcPct val="0"/>
                </a:spcBef>
                <a:spcAft>
                  <a:spcPct val="0"/>
                </a:spcAft>
                <a:buSzTx/>
                <a:buFontTx/>
                <a:buNone/>
              </a:pPr>
              <a:r>
                <a:rPr lang="zh-CN" altLang="en-US" sz="2000">
                  <a:solidFill>
                    <a:srgbClr val="000000"/>
                  </a:solidFill>
                  <a:latin typeface="Times New Roman" pitchFamily="18" charset="0"/>
                  <a:ea typeface="黑体" pitchFamily="49" charset="-122"/>
                </a:rPr>
                <a:t>执行阶段</a:t>
              </a:r>
            </a:p>
          </p:txBody>
        </p:sp>
      </p:grpSp>
      <p:sp>
        <p:nvSpPr>
          <p:cNvPr id="449551" name="Text Box 15"/>
          <p:cNvSpPr txBox="1">
            <a:spLocks noChangeArrowheads="1"/>
          </p:cNvSpPr>
          <p:nvPr/>
        </p:nvSpPr>
        <p:spPr bwMode="auto">
          <a:xfrm>
            <a:off x="4268788" y="900113"/>
            <a:ext cx="1743075" cy="1831975"/>
          </a:xfrm>
          <a:prstGeom prst="rect">
            <a:avLst/>
          </a:prstGeom>
          <a:noFill/>
          <a:ln w="952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lnSpc>
                <a:spcPct val="120000"/>
              </a:lnSpc>
              <a:spcBef>
                <a:spcPct val="50000"/>
              </a:spcBef>
              <a:spcAft>
                <a:spcPct val="0"/>
              </a:spcAft>
              <a:buSzTx/>
              <a:buFontTx/>
              <a:buNone/>
            </a:pPr>
            <a:r>
              <a:rPr lang="zh-CN" altLang="en-US" sz="1900">
                <a:solidFill>
                  <a:srgbClr val="FC0128"/>
                </a:solidFill>
                <a:latin typeface="微软雅黑" pitchFamily="34" charset="-122"/>
                <a:ea typeface="微软雅黑" pitchFamily="34" charset="-122"/>
              </a:rPr>
              <a:t>“</a:t>
            </a:r>
            <a:r>
              <a:rPr lang="en-US" altLang="zh-CN" sz="1900">
                <a:solidFill>
                  <a:srgbClr val="FC0128"/>
                </a:solidFill>
                <a:latin typeface="微软雅黑" pitchFamily="34" charset="-122"/>
                <a:ea typeface="微软雅黑" pitchFamily="34" charset="-122"/>
              </a:rPr>
              <a:t>1”</a:t>
            </a:r>
            <a:r>
              <a:rPr lang="zh-CN" altLang="en-US" sz="1900">
                <a:solidFill>
                  <a:srgbClr val="FC0128"/>
                </a:solidFill>
                <a:latin typeface="微软雅黑" pitchFamily="34" charset="-122"/>
                <a:ea typeface="微软雅黑" pitchFamily="34" charset="-122"/>
              </a:rPr>
              <a:t>：</a:t>
            </a:r>
            <a:r>
              <a:rPr lang="zh-CN" altLang="en-US" sz="1900">
                <a:solidFill>
                  <a:srgbClr val="993300"/>
                </a:solidFill>
                <a:latin typeface="微软雅黑" pitchFamily="34" charset="-122"/>
                <a:ea typeface="微软雅黑" pitchFamily="34" charset="-122"/>
              </a:rPr>
              <a:t>指一条指令的长度，定长指令字每次都一样；变长指令字每次可能不同</a:t>
            </a:r>
          </a:p>
        </p:txBody>
      </p:sp>
      <p:grpSp>
        <p:nvGrpSpPr>
          <p:cNvPr id="449554" name="Group 18"/>
          <p:cNvGrpSpPr>
            <a:grpSpLocks/>
          </p:cNvGrpSpPr>
          <p:nvPr/>
        </p:nvGrpSpPr>
        <p:grpSpPr bwMode="auto">
          <a:xfrm>
            <a:off x="4402138" y="4065588"/>
            <a:ext cx="4584700" cy="1257300"/>
            <a:chOff x="2998" y="2862"/>
            <a:chExt cx="2531" cy="444"/>
          </a:xfrm>
        </p:grpSpPr>
        <p:sp>
          <p:nvSpPr>
            <p:cNvPr id="6155" name="Text Box 16"/>
            <p:cNvSpPr txBox="1">
              <a:spLocks noChangeArrowheads="1"/>
            </p:cNvSpPr>
            <p:nvPr/>
          </p:nvSpPr>
          <p:spPr bwMode="auto">
            <a:xfrm>
              <a:off x="4679" y="2862"/>
              <a:ext cx="850" cy="444"/>
            </a:xfrm>
            <a:prstGeom prst="rect">
              <a:avLst/>
            </a:prstGeom>
            <a:noFill/>
            <a:ln w="9525">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zh-CN" altLang="en-US" sz="1900">
                  <a:solidFill>
                    <a:srgbClr val="000000"/>
                  </a:solidFill>
                  <a:latin typeface="微软雅黑" pitchFamily="34" charset="-122"/>
                  <a:ea typeface="微软雅黑" pitchFamily="34" charset="-122"/>
                </a:rPr>
                <a:t>定长指令字通常在译码前做，变长指令字在译码后做！</a:t>
              </a:r>
            </a:p>
          </p:txBody>
        </p:sp>
        <p:sp>
          <p:nvSpPr>
            <p:cNvPr id="6156" name="Line 17"/>
            <p:cNvSpPr>
              <a:spLocks noChangeShapeType="1"/>
            </p:cNvSpPr>
            <p:nvPr/>
          </p:nvSpPr>
          <p:spPr bwMode="auto">
            <a:xfrm flipH="1">
              <a:off x="2998" y="3016"/>
              <a:ext cx="1701" cy="211"/>
            </a:xfrm>
            <a:prstGeom prst="line">
              <a:avLst/>
            </a:prstGeom>
            <a:noFill/>
            <a:ln w="1905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grpSp>
    </p:spTree>
    <p:extLst>
      <p:ext uri="{BB962C8B-B14F-4D97-AF65-F5344CB8AC3E}">
        <p14:creationId xmlns:p14="http://schemas.microsoft.com/office/powerpoint/2010/main" val="40450280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9551"/>
                                        </p:tgtEl>
                                        <p:attrNameLst>
                                          <p:attrName>style.visibility</p:attrName>
                                        </p:attrNameLst>
                                      </p:cBhvr>
                                      <p:to>
                                        <p:strVal val="visible"/>
                                      </p:to>
                                    </p:set>
                                    <p:animEffect transition="in" filter="blinds(horizontal)">
                                      <p:cBhvr>
                                        <p:cTn id="7" dur="500"/>
                                        <p:tgtEl>
                                          <p:spTgt spid="4495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49545"/>
                                        </p:tgtEl>
                                        <p:attrNameLst>
                                          <p:attrName>style.visibility</p:attrName>
                                        </p:attrNameLst>
                                      </p:cBhvr>
                                      <p:to>
                                        <p:strVal val="visible"/>
                                      </p:to>
                                    </p:set>
                                    <p:animEffect transition="in" filter="blinds(horizontal)">
                                      <p:cBhvr>
                                        <p:cTn id="12" dur="500"/>
                                        <p:tgtEl>
                                          <p:spTgt spid="4495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49548"/>
                                        </p:tgtEl>
                                        <p:attrNameLst>
                                          <p:attrName>style.visibility</p:attrName>
                                        </p:attrNameLst>
                                      </p:cBhvr>
                                      <p:to>
                                        <p:strVal val="visible"/>
                                      </p:to>
                                    </p:set>
                                    <p:animEffect transition="in" filter="blinds(horizontal)">
                                      <p:cBhvr>
                                        <p:cTn id="17" dur="500"/>
                                        <p:tgtEl>
                                          <p:spTgt spid="44954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49544">
                                            <p:txEl>
                                              <p:pRg st="0" end="0"/>
                                            </p:txEl>
                                          </p:spTgt>
                                        </p:tgtEl>
                                        <p:attrNameLst>
                                          <p:attrName>style.visibility</p:attrName>
                                        </p:attrNameLst>
                                      </p:cBhvr>
                                      <p:to>
                                        <p:strVal val="visible"/>
                                      </p:to>
                                    </p:set>
                                    <p:animEffect transition="in" filter="blinds(horizontal)">
                                      <p:cBhvr>
                                        <p:cTn id="22" dur="500"/>
                                        <p:tgtEl>
                                          <p:spTgt spid="449544">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49544">
                                            <p:txEl>
                                              <p:pRg st="1" end="1"/>
                                            </p:txEl>
                                          </p:spTgt>
                                        </p:tgtEl>
                                        <p:attrNameLst>
                                          <p:attrName>style.visibility</p:attrName>
                                        </p:attrNameLst>
                                      </p:cBhvr>
                                      <p:to>
                                        <p:strVal val="visible"/>
                                      </p:to>
                                    </p:set>
                                    <p:animEffect transition="in" filter="blinds(horizontal)">
                                      <p:cBhvr>
                                        <p:cTn id="27" dur="500"/>
                                        <p:tgtEl>
                                          <p:spTgt spid="449544">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49554"/>
                                        </p:tgtEl>
                                        <p:attrNameLst>
                                          <p:attrName>style.visibility</p:attrName>
                                        </p:attrNameLst>
                                      </p:cBhvr>
                                      <p:to>
                                        <p:strVal val="visible"/>
                                      </p:to>
                                    </p:set>
                                    <p:animEffect transition="in" filter="blinds(horizontal)">
                                      <p:cBhvr>
                                        <p:cTn id="32" dur="500"/>
                                        <p:tgtEl>
                                          <p:spTgt spid="44955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49544">
                                            <p:txEl>
                                              <p:pRg st="2" end="2"/>
                                            </p:txEl>
                                          </p:spTgt>
                                        </p:tgtEl>
                                        <p:attrNameLst>
                                          <p:attrName>style.visibility</p:attrName>
                                        </p:attrNameLst>
                                      </p:cBhvr>
                                      <p:to>
                                        <p:strVal val="visible"/>
                                      </p:to>
                                    </p:set>
                                    <p:animEffect transition="in" filter="blinds(horizontal)">
                                      <p:cBhvr>
                                        <p:cTn id="37" dur="500"/>
                                        <p:tgtEl>
                                          <p:spTgt spid="449544">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49544">
                                            <p:txEl>
                                              <p:pRg st="4" end="4"/>
                                            </p:txEl>
                                          </p:spTgt>
                                        </p:tgtEl>
                                        <p:attrNameLst>
                                          <p:attrName>style.visibility</p:attrName>
                                        </p:attrNameLst>
                                      </p:cBhvr>
                                      <p:to>
                                        <p:strVal val="visible"/>
                                      </p:to>
                                    </p:set>
                                    <p:animEffect transition="in" filter="blinds(horizontal)">
                                      <p:cBhvr>
                                        <p:cTn id="42" dur="500"/>
                                        <p:tgtEl>
                                          <p:spTgt spid="44954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5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smtClean="0"/>
              <a:t>机器指令的执行过程</a:t>
            </a:r>
          </a:p>
        </p:txBody>
      </p:sp>
      <p:sp>
        <p:nvSpPr>
          <p:cNvPr id="457731" name="Rectangle 3"/>
          <p:cNvSpPr>
            <a:spLocks noGrp="1" noChangeArrowheads="1"/>
          </p:cNvSpPr>
          <p:nvPr>
            <p:ph type="body" idx="1"/>
          </p:nvPr>
        </p:nvSpPr>
        <p:spPr>
          <a:xfrm>
            <a:off x="334963" y="760413"/>
            <a:ext cx="8510587" cy="5641975"/>
          </a:xfrm>
        </p:spPr>
        <p:txBody>
          <a:bodyPr/>
          <a:lstStyle/>
          <a:p>
            <a:pPr>
              <a:lnSpc>
                <a:spcPct val="110000"/>
              </a:lnSpc>
              <a:spcBef>
                <a:spcPct val="25000"/>
              </a:spcBef>
            </a:pPr>
            <a:r>
              <a:rPr lang="zh-CN" altLang="en-US" sz="1900" smtClean="0">
                <a:solidFill>
                  <a:schemeClr val="accent1"/>
                </a:solidFill>
                <a:latin typeface="微软雅黑" pitchFamily="34" charset="-122"/>
                <a:ea typeface="微软雅黑" pitchFamily="34" charset="-122"/>
              </a:rPr>
              <a:t>取指令：</a:t>
            </a:r>
            <a:r>
              <a:rPr lang="zh-CN" altLang="en-US" sz="1900" smtClean="0">
                <a:latin typeface="微软雅黑" pitchFamily="34" charset="-122"/>
                <a:ea typeface="微软雅黑" pitchFamily="34" charset="-122"/>
              </a:rPr>
              <a:t>从</a:t>
            </a:r>
            <a:r>
              <a:rPr lang="en-US" altLang="zh-CN" sz="1900" smtClean="0">
                <a:latin typeface="微软雅黑" pitchFamily="34" charset="-122"/>
                <a:ea typeface="微软雅黑" pitchFamily="34" charset="-122"/>
              </a:rPr>
              <a:t>PC</a:t>
            </a:r>
            <a:r>
              <a:rPr lang="zh-CN" altLang="en-US" sz="1900" smtClean="0">
                <a:latin typeface="微软雅黑" pitchFamily="34" charset="-122"/>
                <a:ea typeface="微软雅黑" pitchFamily="34" charset="-122"/>
              </a:rPr>
              <a:t>所指单元取出指令送指令寄存器（</a:t>
            </a:r>
            <a:r>
              <a:rPr lang="en-US" altLang="zh-CN" sz="1900" smtClean="0">
                <a:latin typeface="微软雅黑" pitchFamily="34" charset="-122"/>
                <a:ea typeface="微软雅黑" pitchFamily="34" charset="-122"/>
              </a:rPr>
              <a:t>IR</a:t>
            </a:r>
            <a:r>
              <a:rPr lang="zh-CN" altLang="en-US" sz="1900" smtClean="0">
                <a:latin typeface="微软雅黑" pitchFamily="34" charset="-122"/>
                <a:ea typeface="微软雅黑" pitchFamily="34" charset="-122"/>
              </a:rPr>
              <a:t>），并增量</a:t>
            </a:r>
            <a:r>
              <a:rPr lang="en-US" altLang="zh-CN" sz="1900" smtClean="0">
                <a:latin typeface="微软雅黑" pitchFamily="34" charset="-122"/>
                <a:ea typeface="微软雅黑" pitchFamily="34" charset="-122"/>
              </a:rPr>
              <a:t>PC</a:t>
            </a:r>
            <a:r>
              <a:rPr lang="zh-CN" altLang="en-US" sz="1900" smtClean="0">
                <a:latin typeface="微软雅黑" pitchFamily="34" charset="-122"/>
                <a:ea typeface="微软雅黑" pitchFamily="34" charset="-122"/>
              </a:rPr>
              <a:t>。</a:t>
            </a:r>
          </a:p>
          <a:p>
            <a:pPr lvl="1">
              <a:lnSpc>
                <a:spcPct val="110000"/>
              </a:lnSpc>
              <a:spcBef>
                <a:spcPct val="25000"/>
              </a:spcBef>
            </a:pPr>
            <a:r>
              <a:rPr lang="zh-CN" altLang="en-US" sz="1900" smtClean="0">
                <a:latin typeface="微软雅黑" pitchFamily="34" charset="-122"/>
                <a:ea typeface="微软雅黑" pitchFamily="34" charset="-122"/>
              </a:rPr>
              <a:t>如</a:t>
            </a:r>
            <a:r>
              <a:rPr lang="en-US" altLang="zh-CN" sz="1900" smtClean="0">
                <a:latin typeface="微软雅黑" pitchFamily="34" charset="-122"/>
                <a:ea typeface="微软雅黑" pitchFamily="34" charset="-122"/>
              </a:rPr>
              <a:t>add</a:t>
            </a:r>
            <a:r>
              <a:rPr lang="zh-CN" altLang="en-US" sz="1900" smtClean="0">
                <a:latin typeface="微软雅黑" pitchFamily="34" charset="-122"/>
                <a:ea typeface="微软雅黑" pitchFamily="34" charset="-122"/>
              </a:rPr>
              <a:t>函数，开始</a:t>
            </a:r>
            <a:r>
              <a:rPr lang="en-US" altLang="zh-CN" sz="1900" smtClean="0">
                <a:latin typeface="微软雅黑" pitchFamily="34" charset="-122"/>
                <a:ea typeface="微软雅黑" pitchFamily="34" charset="-122"/>
              </a:rPr>
              <a:t>PC</a:t>
            </a:r>
            <a:r>
              <a:rPr lang="zh-CN" altLang="en-US" sz="1900" smtClean="0">
                <a:latin typeface="微软雅黑" pitchFamily="34" charset="-122"/>
                <a:ea typeface="微软雅黑" pitchFamily="34" charset="-122"/>
              </a:rPr>
              <a:t>（</a:t>
            </a:r>
            <a:r>
              <a:rPr lang="en-US" altLang="zh-CN" sz="1900" smtClean="0">
                <a:latin typeface="微软雅黑" pitchFamily="34" charset="-122"/>
                <a:ea typeface="微软雅黑" pitchFamily="34" charset="-122"/>
              </a:rPr>
              <a:t>IA-32</a:t>
            </a:r>
            <a:r>
              <a:rPr lang="zh-CN" altLang="en-US" sz="1900" smtClean="0">
                <a:latin typeface="微软雅黑" pitchFamily="34" charset="-122"/>
                <a:ea typeface="微软雅黑" pitchFamily="34" charset="-122"/>
              </a:rPr>
              <a:t>的</a:t>
            </a:r>
            <a:r>
              <a:rPr lang="en-US" altLang="zh-CN" sz="1900" smtClean="0">
                <a:latin typeface="微软雅黑" pitchFamily="34" charset="-122"/>
                <a:ea typeface="微软雅黑" pitchFamily="34" charset="-122"/>
              </a:rPr>
              <a:t>EIP</a:t>
            </a:r>
            <a:r>
              <a:rPr lang="zh-CN" altLang="en-US" sz="1900" smtClean="0">
                <a:latin typeface="微软雅黑" pitchFamily="34" charset="-122"/>
                <a:ea typeface="微软雅黑" pitchFamily="34" charset="-122"/>
              </a:rPr>
              <a:t>）中存放的是</a:t>
            </a:r>
            <a:r>
              <a:rPr lang="en-US" altLang="zh-CN" sz="1900" smtClean="0">
                <a:latin typeface="微软雅黑" pitchFamily="34" charset="-122"/>
                <a:ea typeface="微软雅黑" pitchFamily="34" charset="-122"/>
              </a:rPr>
              <a:t>0x0848394</a:t>
            </a:r>
            <a:r>
              <a:rPr lang="zh-CN" altLang="en-US" sz="1900" smtClean="0">
                <a:latin typeface="微软雅黑" pitchFamily="34" charset="-122"/>
                <a:ea typeface="微软雅黑" pitchFamily="34" charset="-122"/>
              </a:rPr>
              <a:t>，</a:t>
            </a:r>
            <a:r>
              <a:rPr lang="en-US" altLang="zh-CN" sz="1900" smtClean="0">
                <a:latin typeface="微软雅黑" pitchFamily="34" charset="-122"/>
                <a:ea typeface="微软雅黑" pitchFamily="34" charset="-122"/>
              </a:rPr>
              <a:t>CPU</a:t>
            </a:r>
            <a:r>
              <a:rPr lang="zh-CN" altLang="en-US" sz="1900" smtClean="0">
                <a:latin typeface="微软雅黑" pitchFamily="34" charset="-122"/>
                <a:ea typeface="微软雅黑" pitchFamily="34" charset="-122"/>
              </a:rPr>
              <a:t>根据</a:t>
            </a:r>
            <a:r>
              <a:rPr lang="en-US" altLang="zh-CN" sz="1900" smtClean="0">
                <a:latin typeface="微软雅黑" pitchFamily="34" charset="-122"/>
                <a:ea typeface="微软雅黑" pitchFamily="34" charset="-122"/>
              </a:rPr>
              <a:t>PC</a:t>
            </a:r>
            <a:r>
              <a:rPr lang="zh-CN" altLang="en-US" sz="1900" smtClean="0">
                <a:latin typeface="微软雅黑" pitchFamily="34" charset="-122"/>
                <a:ea typeface="微软雅黑" pitchFamily="34" charset="-122"/>
              </a:rPr>
              <a:t>取指令送</a:t>
            </a:r>
            <a:r>
              <a:rPr lang="en-US" altLang="zh-CN" sz="1900" smtClean="0">
                <a:latin typeface="微软雅黑" pitchFamily="34" charset="-122"/>
                <a:ea typeface="微软雅黑" pitchFamily="34" charset="-122"/>
              </a:rPr>
              <a:t>IR</a:t>
            </a:r>
            <a:r>
              <a:rPr lang="zh-CN" altLang="en-US" sz="1900" smtClean="0">
                <a:latin typeface="微软雅黑" pitchFamily="34" charset="-122"/>
                <a:ea typeface="微软雅黑" pitchFamily="34" charset="-122"/>
              </a:rPr>
              <a:t>，每次总是取最长指令字节数，假定最长指令是</a:t>
            </a:r>
            <a:r>
              <a:rPr lang="en-US" altLang="zh-CN" sz="1900" smtClean="0">
                <a:latin typeface="微软雅黑" pitchFamily="34" charset="-122"/>
                <a:ea typeface="微软雅黑" pitchFamily="34" charset="-122"/>
              </a:rPr>
              <a:t>4</a:t>
            </a:r>
            <a:r>
              <a:rPr lang="zh-CN" altLang="en-US" sz="1900" smtClean="0">
                <a:latin typeface="微软雅黑" pitchFamily="34" charset="-122"/>
                <a:ea typeface="微软雅黑" pitchFamily="34" charset="-122"/>
              </a:rPr>
              <a:t>个字节，即</a:t>
            </a:r>
            <a:r>
              <a:rPr lang="en-US" altLang="zh-CN" sz="1900" smtClean="0">
                <a:latin typeface="微软雅黑" pitchFamily="34" charset="-122"/>
                <a:ea typeface="微软雅黑" pitchFamily="34" charset="-122"/>
              </a:rPr>
              <a:t>IR</a:t>
            </a:r>
            <a:r>
              <a:rPr lang="zh-CN" altLang="en-US" sz="1900" smtClean="0">
                <a:latin typeface="微软雅黑" pitchFamily="34" charset="-122"/>
                <a:ea typeface="微软雅黑" pitchFamily="34" charset="-122"/>
              </a:rPr>
              <a:t>为</a:t>
            </a:r>
            <a:r>
              <a:rPr lang="en-US" altLang="zh-CN" sz="1900" smtClean="0">
                <a:latin typeface="微软雅黑" pitchFamily="34" charset="-122"/>
                <a:ea typeface="微软雅黑" pitchFamily="34" charset="-122"/>
              </a:rPr>
              <a:t>32</a:t>
            </a:r>
            <a:r>
              <a:rPr lang="zh-CN" altLang="en-US" sz="1900" smtClean="0">
                <a:latin typeface="微软雅黑" pitchFamily="34" charset="-122"/>
                <a:ea typeface="微软雅黑" pitchFamily="34" charset="-122"/>
              </a:rPr>
              <a:t>位，此时，也即</a:t>
            </a:r>
            <a:r>
              <a:rPr lang="en-US" altLang="zh-CN" sz="1900" smtClean="0">
                <a:latin typeface="微软雅黑" pitchFamily="34" charset="-122"/>
                <a:ea typeface="微软雅黑" pitchFamily="34" charset="-122"/>
              </a:rPr>
              <a:t>55 89 E5 8BH</a:t>
            </a:r>
            <a:r>
              <a:rPr lang="zh-CN" altLang="en-US" sz="1900" smtClean="0">
                <a:latin typeface="微软雅黑" pitchFamily="34" charset="-122"/>
                <a:ea typeface="微软雅黑" pitchFamily="34" charset="-122"/>
              </a:rPr>
              <a:t>被取到</a:t>
            </a:r>
            <a:r>
              <a:rPr lang="en-US" altLang="zh-CN" sz="1900" smtClean="0">
                <a:latin typeface="微软雅黑" pitchFamily="34" charset="-122"/>
                <a:ea typeface="微软雅黑" pitchFamily="34" charset="-122"/>
              </a:rPr>
              <a:t>IR</a:t>
            </a:r>
            <a:r>
              <a:rPr lang="zh-CN" altLang="en-US" sz="1900" smtClean="0">
                <a:latin typeface="微软雅黑" pitchFamily="34" charset="-122"/>
                <a:ea typeface="微软雅黑" pitchFamily="34" charset="-122"/>
              </a:rPr>
              <a:t>中。 </a:t>
            </a:r>
          </a:p>
          <a:p>
            <a:pPr>
              <a:lnSpc>
                <a:spcPct val="110000"/>
              </a:lnSpc>
              <a:spcBef>
                <a:spcPct val="25000"/>
              </a:spcBef>
            </a:pPr>
            <a:r>
              <a:rPr lang="zh-CN" altLang="en-US" sz="1900" smtClean="0">
                <a:solidFill>
                  <a:schemeClr val="accent1"/>
                </a:solidFill>
                <a:latin typeface="微软雅黑" pitchFamily="34" charset="-122"/>
                <a:ea typeface="微软雅黑" pitchFamily="34" charset="-122"/>
              </a:rPr>
              <a:t>指令译码：</a:t>
            </a:r>
            <a:r>
              <a:rPr lang="zh-CN" altLang="en-US" sz="1900" smtClean="0">
                <a:latin typeface="微软雅黑" pitchFamily="34" charset="-122"/>
                <a:ea typeface="微软雅黑" pitchFamily="34" charset="-122"/>
              </a:rPr>
              <a:t>不同指令其功能不同，因而需要不同的操作控制信号。</a:t>
            </a:r>
          </a:p>
          <a:p>
            <a:pPr lvl="1">
              <a:lnSpc>
                <a:spcPct val="110000"/>
              </a:lnSpc>
              <a:spcBef>
                <a:spcPct val="25000"/>
              </a:spcBef>
            </a:pPr>
            <a:r>
              <a:rPr lang="en-US" altLang="zh-CN" sz="1900" smtClean="0">
                <a:latin typeface="微软雅黑" pitchFamily="34" charset="-122"/>
                <a:ea typeface="微软雅黑" pitchFamily="34" charset="-122"/>
              </a:rPr>
              <a:t>CPU</a:t>
            </a:r>
            <a:r>
              <a:rPr lang="zh-CN" altLang="en-US" sz="1900" smtClean="0">
                <a:latin typeface="微软雅黑" pitchFamily="34" charset="-122"/>
                <a:ea typeface="微软雅黑" pitchFamily="34" charset="-122"/>
              </a:rPr>
              <a:t>根据不同操作码译出不同控制信号。对于上述取到</a:t>
            </a:r>
            <a:r>
              <a:rPr lang="en-US" altLang="zh-CN" sz="1900" smtClean="0">
                <a:latin typeface="微软雅黑" pitchFamily="34" charset="-122"/>
                <a:ea typeface="微软雅黑" pitchFamily="34" charset="-122"/>
              </a:rPr>
              <a:t>IR</a:t>
            </a:r>
            <a:r>
              <a:rPr lang="zh-CN" altLang="en-US" sz="1900" smtClean="0">
                <a:latin typeface="微软雅黑" pitchFamily="34" charset="-122"/>
                <a:ea typeface="微软雅黑" pitchFamily="34" charset="-122"/>
              </a:rPr>
              <a:t>中的</a:t>
            </a:r>
            <a:r>
              <a:rPr lang="en-US" altLang="zh-CN" sz="1900" smtClean="0">
                <a:latin typeface="微软雅黑" pitchFamily="34" charset="-122"/>
                <a:ea typeface="微软雅黑" pitchFamily="34" charset="-122"/>
              </a:rPr>
              <a:t>55 89 E5 8BH</a:t>
            </a:r>
            <a:r>
              <a:rPr lang="zh-CN" altLang="en-US" sz="1900" smtClean="0">
                <a:latin typeface="微软雅黑" pitchFamily="34" charset="-122"/>
                <a:ea typeface="微软雅黑" pitchFamily="34" charset="-122"/>
              </a:rPr>
              <a:t>译码时，可根据高</a:t>
            </a:r>
            <a:r>
              <a:rPr lang="en-US" altLang="zh-CN" sz="1900" smtClean="0">
                <a:latin typeface="微软雅黑" pitchFamily="34" charset="-122"/>
                <a:ea typeface="微软雅黑" pitchFamily="34" charset="-122"/>
              </a:rPr>
              <a:t>5</a:t>
            </a:r>
            <a:r>
              <a:rPr lang="zh-CN" altLang="en-US" sz="1900" smtClean="0">
                <a:latin typeface="微软雅黑" pitchFamily="34" charset="-122"/>
                <a:ea typeface="微软雅黑" pitchFamily="34" charset="-122"/>
              </a:rPr>
              <a:t>位</a:t>
            </a:r>
            <a:r>
              <a:rPr lang="en-US" altLang="zh-CN" sz="1900" smtClean="0">
                <a:solidFill>
                  <a:schemeClr val="accent1"/>
                </a:solidFill>
                <a:latin typeface="微软雅黑" pitchFamily="34" charset="-122"/>
                <a:ea typeface="微软雅黑" pitchFamily="34" charset="-122"/>
              </a:rPr>
              <a:t>01010</a:t>
            </a:r>
            <a:r>
              <a:rPr lang="zh-CN" altLang="en-US" sz="1900" smtClean="0">
                <a:latin typeface="微软雅黑" pitchFamily="34" charset="-122"/>
                <a:ea typeface="微软雅黑" pitchFamily="34" charset="-122"/>
              </a:rPr>
              <a:t>译码得到</a:t>
            </a:r>
            <a:r>
              <a:rPr lang="en-US" altLang="zh-CN" sz="1900" smtClean="0">
                <a:latin typeface="微软雅黑" pitchFamily="34" charset="-122"/>
                <a:ea typeface="微软雅黑" pitchFamily="34" charset="-122"/>
              </a:rPr>
              <a:t>push</a:t>
            </a:r>
            <a:r>
              <a:rPr lang="zh-CN" altLang="en-US" sz="1900" smtClean="0">
                <a:latin typeface="微软雅黑" pitchFamily="34" charset="-122"/>
                <a:ea typeface="微软雅黑" pitchFamily="34" charset="-122"/>
              </a:rPr>
              <a:t>指令的控制信号。</a:t>
            </a:r>
          </a:p>
          <a:p>
            <a:pPr>
              <a:lnSpc>
                <a:spcPct val="110000"/>
              </a:lnSpc>
              <a:spcBef>
                <a:spcPct val="25000"/>
              </a:spcBef>
            </a:pPr>
            <a:r>
              <a:rPr lang="zh-CN" altLang="en-US" sz="1900" smtClean="0">
                <a:solidFill>
                  <a:schemeClr val="accent1"/>
                </a:solidFill>
                <a:latin typeface="微软雅黑" pitchFamily="34" charset="-122"/>
                <a:ea typeface="微软雅黑" pitchFamily="34" charset="-122"/>
              </a:rPr>
              <a:t>源操作数地址计算并取操作数：</a:t>
            </a:r>
            <a:r>
              <a:rPr lang="zh-CN" altLang="en-US" sz="1900" smtClean="0">
                <a:latin typeface="微软雅黑" pitchFamily="34" charset="-122"/>
                <a:ea typeface="微软雅黑" pitchFamily="34" charset="-122"/>
              </a:rPr>
              <a:t>根据寻址方式确定源操作数地址计算方式，若是存储器数据，则需一次或多次访存；若为间接寻址或两操作数都在存储器的双目运算，则需多次访存；若是寄存器数据，则直接从寄存器取数。</a:t>
            </a:r>
          </a:p>
          <a:p>
            <a:pPr>
              <a:lnSpc>
                <a:spcPct val="110000"/>
              </a:lnSpc>
              <a:spcBef>
                <a:spcPct val="25000"/>
              </a:spcBef>
            </a:pPr>
            <a:r>
              <a:rPr lang="zh-CN" altLang="en-US" sz="1900" smtClean="0">
                <a:solidFill>
                  <a:schemeClr val="accent1"/>
                </a:solidFill>
                <a:latin typeface="微软雅黑" pitchFamily="34" charset="-122"/>
                <a:ea typeface="微软雅黑" pitchFamily="34" charset="-122"/>
              </a:rPr>
              <a:t>执行数据操作：</a:t>
            </a:r>
            <a:r>
              <a:rPr lang="zh-CN" altLang="en-US" sz="1900" smtClean="0">
                <a:latin typeface="微软雅黑" pitchFamily="34" charset="-122"/>
                <a:ea typeface="微软雅黑" pitchFamily="34" charset="-122"/>
              </a:rPr>
              <a:t>在</a:t>
            </a:r>
            <a:r>
              <a:rPr lang="en-US" altLang="zh-CN" sz="1900" smtClean="0">
                <a:latin typeface="微软雅黑" pitchFamily="34" charset="-122"/>
                <a:ea typeface="微软雅黑" pitchFamily="34" charset="-122"/>
              </a:rPr>
              <a:t>ALU</a:t>
            </a:r>
            <a:r>
              <a:rPr lang="zh-CN" altLang="en-US" sz="1900" smtClean="0">
                <a:latin typeface="微软雅黑" pitchFamily="34" charset="-122"/>
                <a:ea typeface="微软雅黑" pitchFamily="34" charset="-122"/>
              </a:rPr>
              <a:t>或加法器等运算部件中对取出的源操作数进行运算。</a:t>
            </a:r>
          </a:p>
          <a:p>
            <a:pPr>
              <a:lnSpc>
                <a:spcPct val="110000"/>
              </a:lnSpc>
              <a:spcBef>
                <a:spcPct val="25000"/>
              </a:spcBef>
            </a:pPr>
            <a:r>
              <a:rPr lang="zh-CN" altLang="en-US" sz="1900" smtClean="0">
                <a:solidFill>
                  <a:schemeClr val="accent1"/>
                </a:solidFill>
                <a:latin typeface="微软雅黑" pitchFamily="34" charset="-122"/>
                <a:ea typeface="微软雅黑" pitchFamily="34" charset="-122"/>
              </a:rPr>
              <a:t>目的操作数地址计算并存结果：</a:t>
            </a:r>
            <a:r>
              <a:rPr lang="zh-CN" altLang="en-US" sz="1900" smtClean="0">
                <a:latin typeface="微软雅黑" pitchFamily="34" charset="-122"/>
                <a:ea typeface="微软雅黑" pitchFamily="34" charset="-122"/>
              </a:rPr>
              <a:t>根据寻址方式确定目的操作数地址计算方式，若是存储器数据，则需要一次或多次访存（间接寻址时）；若是寄存器数据，则在进行数据操作时直接存结果到寄存器。</a:t>
            </a:r>
          </a:p>
          <a:p>
            <a:pPr>
              <a:lnSpc>
                <a:spcPct val="110000"/>
              </a:lnSpc>
              <a:spcBef>
                <a:spcPct val="25000"/>
              </a:spcBef>
            </a:pPr>
            <a:r>
              <a:rPr lang="zh-CN" altLang="en-US" sz="1900" smtClean="0">
                <a:solidFill>
                  <a:schemeClr val="accent1"/>
                </a:solidFill>
                <a:latin typeface="微软雅黑" pitchFamily="34" charset="-122"/>
                <a:ea typeface="微软雅黑" pitchFamily="34" charset="-122"/>
              </a:rPr>
              <a:t>指令地址计算并将其送</a:t>
            </a:r>
            <a:r>
              <a:rPr lang="en-US" altLang="zh-CN" sz="1900" smtClean="0">
                <a:solidFill>
                  <a:schemeClr val="accent1"/>
                </a:solidFill>
                <a:latin typeface="微软雅黑" pitchFamily="34" charset="-122"/>
                <a:ea typeface="微软雅黑" pitchFamily="34" charset="-122"/>
              </a:rPr>
              <a:t>PC</a:t>
            </a:r>
            <a:r>
              <a:rPr lang="zh-CN" altLang="en-US" sz="1900" smtClean="0">
                <a:solidFill>
                  <a:schemeClr val="accent1"/>
                </a:solidFill>
                <a:latin typeface="微软雅黑" pitchFamily="34" charset="-122"/>
                <a:ea typeface="微软雅黑" pitchFamily="34" charset="-122"/>
              </a:rPr>
              <a:t>。</a:t>
            </a:r>
            <a:r>
              <a:rPr lang="zh-CN" altLang="en-US" sz="1900" smtClean="0">
                <a:latin typeface="微软雅黑" pitchFamily="34" charset="-122"/>
                <a:ea typeface="微软雅黑" pitchFamily="34" charset="-122"/>
              </a:rPr>
              <a:t>顺序执行时，</a:t>
            </a:r>
            <a:r>
              <a:rPr lang="en-US" altLang="zh-CN" sz="1900" smtClean="0">
                <a:latin typeface="微软雅黑" pitchFamily="34" charset="-122"/>
                <a:ea typeface="微软雅黑" pitchFamily="34" charset="-122"/>
              </a:rPr>
              <a:t>PC</a:t>
            </a:r>
            <a:r>
              <a:rPr lang="zh-CN" altLang="en-US" sz="1900" smtClean="0">
                <a:latin typeface="微软雅黑" pitchFamily="34" charset="-122"/>
                <a:ea typeface="微软雅黑" pitchFamily="34" charset="-122"/>
              </a:rPr>
              <a:t>加上当前指令长度；遇到转移类指令时，则需要根据条件码、操作码和寻址方式等确定下条指令地址。</a:t>
            </a:r>
            <a:r>
              <a:rPr lang="zh-CN" altLang="en-US" smtClean="0">
                <a:latin typeface="微软雅黑" pitchFamily="34" charset="-122"/>
                <a:ea typeface="微软雅黑" pitchFamily="34" charset="-122"/>
              </a:rPr>
              <a:t> </a:t>
            </a:r>
          </a:p>
        </p:txBody>
      </p:sp>
    </p:spTree>
    <p:extLst>
      <p:ext uri="{BB962C8B-B14F-4D97-AF65-F5344CB8AC3E}">
        <p14:creationId xmlns:p14="http://schemas.microsoft.com/office/powerpoint/2010/main" val="2262661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57731">
                                            <p:txEl>
                                              <p:pRg st="0" end="0"/>
                                            </p:txEl>
                                          </p:spTgt>
                                        </p:tgtEl>
                                        <p:attrNameLst>
                                          <p:attrName>style.visibility</p:attrName>
                                        </p:attrNameLst>
                                      </p:cBhvr>
                                      <p:to>
                                        <p:strVal val="visible"/>
                                      </p:to>
                                    </p:set>
                                    <p:animEffect transition="in" filter="blinds(horizontal)">
                                      <p:cBhvr>
                                        <p:cTn id="7" dur="500"/>
                                        <p:tgtEl>
                                          <p:spTgt spid="45773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57731">
                                            <p:txEl>
                                              <p:pRg st="1" end="1"/>
                                            </p:txEl>
                                          </p:spTgt>
                                        </p:tgtEl>
                                        <p:attrNameLst>
                                          <p:attrName>style.visibility</p:attrName>
                                        </p:attrNameLst>
                                      </p:cBhvr>
                                      <p:to>
                                        <p:strVal val="visible"/>
                                      </p:to>
                                    </p:set>
                                    <p:animEffect transition="in" filter="blinds(horizontal)">
                                      <p:cBhvr>
                                        <p:cTn id="10" dur="500"/>
                                        <p:tgtEl>
                                          <p:spTgt spid="45773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457731">
                                            <p:txEl>
                                              <p:pRg st="2" end="2"/>
                                            </p:txEl>
                                          </p:spTgt>
                                        </p:tgtEl>
                                        <p:attrNameLst>
                                          <p:attrName>style.visibility</p:attrName>
                                        </p:attrNameLst>
                                      </p:cBhvr>
                                      <p:to>
                                        <p:strVal val="visible"/>
                                      </p:to>
                                    </p:set>
                                    <p:animEffect transition="in" filter="blinds(horizontal)">
                                      <p:cBhvr>
                                        <p:cTn id="15" dur="500"/>
                                        <p:tgtEl>
                                          <p:spTgt spid="457731">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57731">
                                            <p:txEl>
                                              <p:pRg st="3" end="3"/>
                                            </p:txEl>
                                          </p:spTgt>
                                        </p:tgtEl>
                                        <p:attrNameLst>
                                          <p:attrName>style.visibility</p:attrName>
                                        </p:attrNameLst>
                                      </p:cBhvr>
                                      <p:to>
                                        <p:strVal val="visible"/>
                                      </p:to>
                                    </p:set>
                                    <p:animEffect transition="in" filter="blinds(horizontal)">
                                      <p:cBhvr>
                                        <p:cTn id="18" dur="500"/>
                                        <p:tgtEl>
                                          <p:spTgt spid="457731">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457731">
                                            <p:txEl>
                                              <p:pRg st="4" end="4"/>
                                            </p:txEl>
                                          </p:spTgt>
                                        </p:tgtEl>
                                        <p:attrNameLst>
                                          <p:attrName>style.visibility</p:attrName>
                                        </p:attrNameLst>
                                      </p:cBhvr>
                                      <p:to>
                                        <p:strVal val="visible"/>
                                      </p:to>
                                    </p:set>
                                    <p:animEffect transition="in" filter="blinds(horizontal)">
                                      <p:cBhvr>
                                        <p:cTn id="23" dur="500"/>
                                        <p:tgtEl>
                                          <p:spTgt spid="457731">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457731">
                                            <p:txEl>
                                              <p:pRg st="5" end="5"/>
                                            </p:txEl>
                                          </p:spTgt>
                                        </p:tgtEl>
                                        <p:attrNameLst>
                                          <p:attrName>style.visibility</p:attrName>
                                        </p:attrNameLst>
                                      </p:cBhvr>
                                      <p:to>
                                        <p:strVal val="visible"/>
                                      </p:to>
                                    </p:set>
                                    <p:animEffect transition="in" filter="blinds(horizontal)">
                                      <p:cBhvr>
                                        <p:cTn id="28" dur="500"/>
                                        <p:tgtEl>
                                          <p:spTgt spid="457731">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457731">
                                            <p:txEl>
                                              <p:pRg st="6" end="6"/>
                                            </p:txEl>
                                          </p:spTgt>
                                        </p:tgtEl>
                                        <p:attrNameLst>
                                          <p:attrName>style.visibility</p:attrName>
                                        </p:attrNameLst>
                                      </p:cBhvr>
                                      <p:to>
                                        <p:strVal val="visible"/>
                                      </p:to>
                                    </p:set>
                                    <p:animEffect transition="in" filter="blinds(horizontal)">
                                      <p:cBhvr>
                                        <p:cTn id="33" dur="500"/>
                                        <p:tgtEl>
                                          <p:spTgt spid="457731">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457731">
                                            <p:txEl>
                                              <p:pRg st="7" end="7"/>
                                            </p:txEl>
                                          </p:spTgt>
                                        </p:tgtEl>
                                        <p:attrNameLst>
                                          <p:attrName>style.visibility</p:attrName>
                                        </p:attrNameLst>
                                      </p:cBhvr>
                                      <p:to>
                                        <p:strVal val="visible"/>
                                      </p:to>
                                    </p:set>
                                    <p:animEffect transition="in" filter="blinds(horizontal)">
                                      <p:cBhvr>
                                        <p:cTn id="38" dur="500"/>
                                        <p:tgtEl>
                                          <p:spTgt spid="4577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95300" y="1295400"/>
            <a:ext cx="8191500" cy="482183"/>
          </a:xfrm>
        </p:spPr>
        <p:txBody>
          <a:bodyPr/>
          <a:lstStyle/>
          <a:p>
            <a:pPr marL="0" indent="0">
              <a:buNone/>
            </a:pPr>
            <a:r>
              <a:rPr lang="zh-CN" altLang="en-US" sz="2800" dirty="0" smtClean="0">
                <a:solidFill>
                  <a:srgbClr val="FF0000"/>
                </a:solidFill>
              </a:rPr>
              <a:t>指令是如何在各部件间执行（流动）的？</a:t>
            </a:r>
            <a:endParaRPr lang="zh-CN" altLang="en-US" sz="2800" dirty="0">
              <a:solidFill>
                <a:srgbClr val="FF0000"/>
              </a:solidFill>
            </a:endParaRPr>
          </a:p>
        </p:txBody>
      </p:sp>
      <p:sp>
        <p:nvSpPr>
          <p:cNvPr id="4" name="内容占位符 2"/>
          <p:cNvSpPr txBox="1">
            <a:spLocks/>
          </p:cNvSpPr>
          <p:nvPr/>
        </p:nvSpPr>
        <p:spPr bwMode="auto">
          <a:xfrm>
            <a:off x="2267744" y="2852935"/>
            <a:ext cx="3312368" cy="54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03200" indent="-203200" algn="l" rtl="0" eaLnBrk="0" fontAlgn="base" hangingPunct="0">
              <a:spcBef>
                <a:spcPct val="35000"/>
              </a:spcBef>
              <a:spcAft>
                <a:spcPct val="0"/>
              </a:spcAft>
              <a:buSzPct val="100000"/>
              <a:buChar char="°"/>
              <a:defRPr b="1">
                <a:solidFill>
                  <a:schemeClr val="tx1"/>
                </a:solidFill>
                <a:latin typeface="+mn-lt"/>
                <a:ea typeface="+mn-ea"/>
                <a:cs typeface="+mn-cs"/>
              </a:defRPr>
            </a:lvl1pPr>
            <a:lvl2pPr marL="685800" indent="-190500" algn="l" rtl="0" eaLnBrk="0" fontAlgn="base" hangingPunct="0">
              <a:spcBef>
                <a:spcPct val="35000"/>
              </a:spcBef>
              <a:spcAft>
                <a:spcPct val="0"/>
              </a:spcAft>
              <a:buSzPct val="100000"/>
              <a:buChar char="•"/>
              <a:defRPr b="1">
                <a:solidFill>
                  <a:schemeClr val="accent2"/>
                </a:solidFill>
                <a:latin typeface="+mn-lt"/>
              </a:defRPr>
            </a:lvl2pPr>
            <a:lvl3pPr marL="1257300" indent="-342900" algn="l" rtl="0" eaLnBrk="0" fontAlgn="base" hangingPunct="0">
              <a:spcBef>
                <a:spcPct val="35000"/>
              </a:spcBef>
              <a:spcAft>
                <a:spcPct val="0"/>
              </a:spcAft>
              <a:buSzPct val="100000"/>
              <a:buChar char="-"/>
              <a:defRPr b="1">
                <a:solidFill>
                  <a:srgbClr val="B7011F"/>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FontTx/>
              <a:buNone/>
            </a:pPr>
            <a:r>
              <a:rPr lang="zh-CN" altLang="en-US" sz="3200" kern="0" dirty="0" smtClean="0">
                <a:solidFill>
                  <a:schemeClr val="accent2"/>
                </a:solidFill>
              </a:rPr>
              <a:t>数据通路是道路</a:t>
            </a:r>
            <a:endParaRPr lang="zh-CN" altLang="en-US" sz="3200" kern="0" dirty="0">
              <a:solidFill>
                <a:schemeClr val="accent2"/>
              </a:solidFill>
            </a:endParaRPr>
          </a:p>
        </p:txBody>
      </p:sp>
      <p:sp>
        <p:nvSpPr>
          <p:cNvPr id="5" name="内容占位符 2"/>
          <p:cNvSpPr txBox="1">
            <a:spLocks/>
          </p:cNvSpPr>
          <p:nvPr/>
        </p:nvSpPr>
        <p:spPr bwMode="auto">
          <a:xfrm>
            <a:off x="2267744" y="4437112"/>
            <a:ext cx="3312368" cy="54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03200" indent="-203200" algn="l" rtl="0" eaLnBrk="0" fontAlgn="base" hangingPunct="0">
              <a:spcBef>
                <a:spcPct val="35000"/>
              </a:spcBef>
              <a:spcAft>
                <a:spcPct val="0"/>
              </a:spcAft>
              <a:buSzPct val="100000"/>
              <a:buChar char="°"/>
              <a:defRPr b="1">
                <a:solidFill>
                  <a:schemeClr val="tx1"/>
                </a:solidFill>
                <a:latin typeface="+mn-lt"/>
                <a:ea typeface="+mn-ea"/>
                <a:cs typeface="+mn-cs"/>
              </a:defRPr>
            </a:lvl1pPr>
            <a:lvl2pPr marL="685800" indent="-190500" algn="l" rtl="0" eaLnBrk="0" fontAlgn="base" hangingPunct="0">
              <a:spcBef>
                <a:spcPct val="35000"/>
              </a:spcBef>
              <a:spcAft>
                <a:spcPct val="0"/>
              </a:spcAft>
              <a:buSzPct val="100000"/>
              <a:buChar char="•"/>
              <a:defRPr b="1">
                <a:solidFill>
                  <a:schemeClr val="accent2"/>
                </a:solidFill>
                <a:latin typeface="+mn-lt"/>
              </a:defRPr>
            </a:lvl2pPr>
            <a:lvl3pPr marL="1257300" indent="-342900" algn="l" rtl="0" eaLnBrk="0" fontAlgn="base" hangingPunct="0">
              <a:spcBef>
                <a:spcPct val="35000"/>
              </a:spcBef>
              <a:spcAft>
                <a:spcPct val="0"/>
              </a:spcAft>
              <a:buSzPct val="100000"/>
              <a:buChar char="-"/>
              <a:defRPr b="1">
                <a:solidFill>
                  <a:srgbClr val="B7011F"/>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FontTx/>
              <a:buNone/>
            </a:pPr>
            <a:r>
              <a:rPr lang="zh-CN" altLang="en-US" sz="3200" kern="0" dirty="0" smtClean="0">
                <a:solidFill>
                  <a:schemeClr val="accent2"/>
                </a:solidFill>
              </a:rPr>
              <a:t>时序控制是警察</a:t>
            </a:r>
            <a:endParaRPr lang="zh-CN" altLang="en-US" sz="3200" kern="0" dirty="0">
              <a:solidFill>
                <a:schemeClr val="accent2"/>
              </a:solidFill>
            </a:endParaRPr>
          </a:p>
        </p:txBody>
      </p:sp>
    </p:spTree>
    <p:extLst>
      <p:ext uri="{BB962C8B-B14F-4D97-AF65-F5344CB8AC3E}">
        <p14:creationId xmlns:p14="http://schemas.microsoft.com/office/powerpoint/2010/main" val="223137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857250" y="133350"/>
            <a:ext cx="7716838" cy="528638"/>
          </a:xfrm>
        </p:spPr>
        <p:txBody>
          <a:bodyPr/>
          <a:lstStyle/>
          <a:p>
            <a:r>
              <a:rPr lang="zh-CN" altLang="en-US" smtClean="0"/>
              <a:t>状态元件：时序逻辑电路</a:t>
            </a:r>
          </a:p>
        </p:txBody>
      </p:sp>
      <p:sp>
        <p:nvSpPr>
          <p:cNvPr id="301059" name="Rectangle 3"/>
          <p:cNvSpPr>
            <a:spLocks noGrp="1" noChangeArrowheads="1"/>
          </p:cNvSpPr>
          <p:nvPr>
            <p:ph type="body" idx="1"/>
          </p:nvPr>
        </p:nvSpPr>
        <p:spPr>
          <a:xfrm>
            <a:off x="223838" y="708025"/>
            <a:ext cx="8567737" cy="5507038"/>
          </a:xfrm>
        </p:spPr>
        <p:txBody>
          <a:bodyPr/>
          <a:lstStyle/>
          <a:p>
            <a:pPr>
              <a:defRPr/>
            </a:pPr>
            <a:r>
              <a:rPr lang="zh-CN" altLang="en-US" sz="2000" dirty="0" smtClean="0">
                <a:latin typeface="微软雅黑" pitchFamily="34" charset="-122"/>
                <a:ea typeface="微软雅黑" pitchFamily="34" charset="-122"/>
              </a:rPr>
              <a:t>状态（存储）元件的特点：</a:t>
            </a:r>
          </a:p>
          <a:p>
            <a:pPr lvl="1">
              <a:defRPr/>
            </a:pPr>
            <a:r>
              <a:rPr lang="zh-CN" altLang="en-US" sz="2000" dirty="0" smtClean="0">
                <a:latin typeface="微软雅黑" pitchFamily="34" charset="-122"/>
                <a:ea typeface="微软雅黑" pitchFamily="34" charset="-122"/>
              </a:rPr>
              <a:t>具有存储功能，在</a:t>
            </a:r>
            <a:r>
              <a:rPr lang="zh-CN" altLang="en-US" sz="2000" dirty="0" smtClean="0">
                <a:solidFill>
                  <a:schemeClr val="accent1"/>
                </a:solidFill>
                <a:latin typeface="微软雅黑" pitchFamily="34" charset="-122"/>
                <a:ea typeface="微软雅黑" pitchFamily="34" charset="-122"/>
              </a:rPr>
              <a:t>时钟控制下</a:t>
            </a:r>
            <a:r>
              <a:rPr lang="zh-CN" altLang="en-US" sz="2000" dirty="0" smtClean="0">
                <a:latin typeface="微软雅黑" pitchFamily="34" charset="-122"/>
                <a:ea typeface="微软雅黑" pitchFamily="34" charset="-122"/>
              </a:rPr>
              <a:t>输入被写到电路中，直到下个时钟到达</a:t>
            </a:r>
          </a:p>
          <a:p>
            <a:pPr lvl="1">
              <a:defRPr/>
            </a:pPr>
            <a:r>
              <a:rPr lang="zh-CN" altLang="en-US" sz="2000" dirty="0" smtClean="0">
                <a:latin typeface="微软雅黑" pitchFamily="34" charset="-122"/>
                <a:ea typeface="微软雅黑" pitchFamily="34" charset="-122"/>
              </a:rPr>
              <a:t>输入端状态由时钟决定何时被写入，输出端状态随时可以读出</a:t>
            </a:r>
          </a:p>
          <a:p>
            <a:pPr>
              <a:defRPr/>
            </a:pPr>
            <a:r>
              <a:rPr lang="zh-CN" altLang="en-US" sz="2000" dirty="0" smtClean="0">
                <a:latin typeface="微软雅黑" pitchFamily="34" charset="-122"/>
                <a:ea typeface="微软雅黑" pitchFamily="34" charset="-122"/>
              </a:rPr>
              <a:t>定时方式：规定信号何时写入状态元件或何时从状态元件读出</a:t>
            </a:r>
          </a:p>
          <a:p>
            <a:pPr lvl="1">
              <a:defRPr/>
            </a:pPr>
            <a:r>
              <a:rPr lang="zh-CN" altLang="en-US" sz="2000" dirty="0" smtClean="0">
                <a:latin typeface="微软雅黑" pitchFamily="34" charset="-122"/>
                <a:ea typeface="微软雅黑" pitchFamily="34" charset="-122"/>
              </a:rPr>
              <a:t>边沿触发（</a:t>
            </a:r>
            <a:r>
              <a:rPr lang="en-US" altLang="zh-CN" sz="2000" dirty="0" smtClean="0">
                <a:latin typeface="微软雅黑" pitchFamily="34" charset="-122"/>
                <a:ea typeface="微软雅黑" pitchFamily="34" charset="-122"/>
              </a:rPr>
              <a:t>edge-triggered</a:t>
            </a:r>
            <a:r>
              <a:rPr lang="zh-CN" altLang="en-US" sz="2000" dirty="0" smtClean="0">
                <a:latin typeface="微软雅黑" pitchFamily="34" charset="-122"/>
                <a:ea typeface="微软雅黑" pitchFamily="34" charset="-122"/>
              </a:rPr>
              <a:t>）方式：</a:t>
            </a:r>
          </a:p>
          <a:p>
            <a:pPr lvl="2">
              <a:lnSpc>
                <a:spcPct val="110000"/>
              </a:lnSpc>
              <a:defRPr/>
            </a:pPr>
            <a:r>
              <a:rPr lang="zh-CN" altLang="en-US" sz="2000" dirty="0" smtClean="0">
                <a:latin typeface="微软雅黑" pitchFamily="34" charset="-122"/>
                <a:ea typeface="微软雅黑" pitchFamily="34" charset="-122"/>
              </a:rPr>
              <a:t>状态单元中的值只在时钟边沿改变。每个时钟周期改变一次。</a:t>
            </a:r>
            <a:endParaRPr lang="en-US" altLang="zh-CN" sz="2000" dirty="0" smtClean="0">
              <a:latin typeface="微软雅黑" pitchFamily="34" charset="-122"/>
              <a:ea typeface="微软雅黑" pitchFamily="34" charset="-122"/>
            </a:endParaRPr>
          </a:p>
          <a:p>
            <a:pPr lvl="3">
              <a:lnSpc>
                <a:spcPct val="110000"/>
              </a:lnSpc>
              <a:buFontTx/>
              <a:buChar char="•"/>
              <a:defRPr/>
            </a:pPr>
            <a:r>
              <a:rPr lang="zh-CN" altLang="en-US" b="1" dirty="0" smtClean="0">
                <a:solidFill>
                  <a:srgbClr val="006600"/>
                </a:solidFill>
                <a:latin typeface="微软雅黑" pitchFamily="34" charset="-122"/>
                <a:ea typeface="微软雅黑" pitchFamily="34" charset="-122"/>
              </a:rPr>
              <a:t>上升沿（</a:t>
            </a:r>
            <a:r>
              <a:rPr lang="en-US" altLang="zh-CN" b="1" dirty="0" smtClean="0">
                <a:solidFill>
                  <a:srgbClr val="006600"/>
                </a:solidFill>
                <a:latin typeface="微软雅黑" pitchFamily="34" charset="-122"/>
                <a:ea typeface="微软雅黑" pitchFamily="34" charset="-122"/>
              </a:rPr>
              <a:t>rising edge</a:t>
            </a:r>
            <a:r>
              <a:rPr lang="zh-CN" altLang="en-US" b="1" dirty="0" smtClean="0">
                <a:solidFill>
                  <a:srgbClr val="006600"/>
                </a:solidFill>
                <a:latin typeface="微软雅黑" pitchFamily="34" charset="-122"/>
                <a:ea typeface="微软雅黑" pitchFamily="34" charset="-122"/>
              </a:rPr>
              <a:t>） 触发：在时钟正跳变时进行读</a:t>
            </a:r>
            <a:r>
              <a:rPr lang="en-US" altLang="zh-CN" b="1" dirty="0" smtClean="0">
                <a:solidFill>
                  <a:srgbClr val="006600"/>
                </a:solidFill>
                <a:latin typeface="微软雅黑" pitchFamily="34" charset="-122"/>
                <a:ea typeface="微软雅黑" pitchFamily="34" charset="-122"/>
              </a:rPr>
              <a:t>/</a:t>
            </a:r>
            <a:r>
              <a:rPr lang="zh-CN" altLang="en-US" b="1" dirty="0" smtClean="0">
                <a:solidFill>
                  <a:srgbClr val="006600"/>
                </a:solidFill>
                <a:latin typeface="微软雅黑" pitchFamily="34" charset="-122"/>
                <a:ea typeface="微软雅黑" pitchFamily="34" charset="-122"/>
              </a:rPr>
              <a:t>写。</a:t>
            </a:r>
          </a:p>
          <a:p>
            <a:pPr lvl="3">
              <a:lnSpc>
                <a:spcPct val="110000"/>
              </a:lnSpc>
              <a:buFontTx/>
              <a:buChar char="•"/>
              <a:defRPr/>
            </a:pPr>
            <a:r>
              <a:rPr lang="zh-CN" altLang="en-US" b="1" dirty="0" smtClean="0">
                <a:solidFill>
                  <a:srgbClr val="006600"/>
                </a:solidFill>
                <a:latin typeface="微软雅黑" pitchFamily="34" charset="-122"/>
                <a:ea typeface="微软雅黑" pitchFamily="34" charset="-122"/>
              </a:rPr>
              <a:t>下降沿（</a:t>
            </a:r>
            <a:r>
              <a:rPr lang="en-US" altLang="zh-CN" b="1" dirty="0" smtClean="0">
                <a:solidFill>
                  <a:srgbClr val="006600"/>
                </a:solidFill>
                <a:latin typeface="微软雅黑" pitchFamily="34" charset="-122"/>
                <a:ea typeface="微软雅黑" pitchFamily="34" charset="-122"/>
              </a:rPr>
              <a:t>falling edge</a:t>
            </a:r>
            <a:r>
              <a:rPr lang="zh-CN" altLang="en-US" b="1" dirty="0" smtClean="0">
                <a:solidFill>
                  <a:srgbClr val="006600"/>
                </a:solidFill>
                <a:latin typeface="微软雅黑" pitchFamily="34" charset="-122"/>
                <a:ea typeface="微软雅黑" pitchFamily="34" charset="-122"/>
              </a:rPr>
              <a:t>）触发：在时钟负跳变时进行读</a:t>
            </a:r>
            <a:r>
              <a:rPr lang="en-US" altLang="zh-CN" b="1" dirty="0" smtClean="0">
                <a:solidFill>
                  <a:srgbClr val="006600"/>
                </a:solidFill>
                <a:latin typeface="微软雅黑" pitchFamily="34" charset="-122"/>
                <a:ea typeface="微软雅黑" pitchFamily="34" charset="-122"/>
              </a:rPr>
              <a:t>/</a:t>
            </a:r>
            <a:r>
              <a:rPr lang="zh-CN" altLang="en-US" b="1" dirty="0" smtClean="0">
                <a:solidFill>
                  <a:srgbClr val="006600"/>
                </a:solidFill>
                <a:latin typeface="微软雅黑" pitchFamily="34" charset="-122"/>
                <a:ea typeface="微软雅黑" pitchFamily="34" charset="-122"/>
              </a:rPr>
              <a:t>写。</a:t>
            </a:r>
          </a:p>
          <a:p>
            <a:pPr lvl="3">
              <a:buFontTx/>
              <a:buChar char="•"/>
              <a:defRPr/>
            </a:pPr>
            <a:endParaRPr lang="zh-CN" altLang="en-US" b="1" dirty="0" smtClean="0">
              <a:solidFill>
                <a:srgbClr val="339933"/>
              </a:solidFill>
              <a:latin typeface="微软雅黑" pitchFamily="34" charset="-122"/>
              <a:ea typeface="微软雅黑" pitchFamily="34" charset="-122"/>
            </a:endParaRPr>
          </a:p>
          <a:p>
            <a:pPr lvl="3">
              <a:buFontTx/>
              <a:buChar char="•"/>
              <a:defRPr/>
            </a:pPr>
            <a:endParaRPr lang="zh-CN" altLang="en-US" sz="1800" b="1" dirty="0" smtClean="0">
              <a:solidFill>
                <a:srgbClr val="339933"/>
              </a:solidFill>
              <a:latin typeface="Arial" charset="0"/>
              <a:ea typeface="黑体" pitchFamily="49" charset="-122"/>
            </a:endParaRPr>
          </a:p>
          <a:p>
            <a:pPr lvl="3">
              <a:buFontTx/>
              <a:buChar char="•"/>
              <a:defRPr/>
            </a:pPr>
            <a:endParaRPr lang="zh-CN" altLang="en-US" sz="1800" b="1" dirty="0" smtClean="0">
              <a:solidFill>
                <a:srgbClr val="339933"/>
              </a:solidFill>
              <a:latin typeface="Arial" charset="0"/>
              <a:ea typeface="黑体" pitchFamily="49" charset="-122"/>
            </a:endParaRPr>
          </a:p>
          <a:p>
            <a:pPr marL="0" indent="0">
              <a:buFontTx/>
              <a:buNone/>
              <a:defRPr/>
            </a:pPr>
            <a:endParaRPr lang="zh-CN" altLang="en-US" dirty="0" smtClean="0">
              <a:ea typeface="黑体" pitchFamily="49" charset="-122"/>
            </a:endParaRPr>
          </a:p>
          <a:p>
            <a:pPr>
              <a:defRPr/>
            </a:pPr>
            <a:r>
              <a:rPr lang="zh-CN" altLang="en-US" sz="2000" dirty="0" smtClean="0">
                <a:latin typeface="微软雅黑" pitchFamily="34" charset="-122"/>
                <a:ea typeface="微软雅黑" pitchFamily="34" charset="-122"/>
              </a:rPr>
              <a:t>最简单的状态单元（回顾：数字逻辑电路课程内容）：</a:t>
            </a:r>
          </a:p>
          <a:p>
            <a:pPr lvl="1">
              <a:defRPr/>
            </a:pPr>
            <a:r>
              <a:rPr lang="en-US" altLang="zh-CN" sz="2000" dirty="0" smtClean="0">
                <a:latin typeface="微软雅黑" pitchFamily="34" charset="-122"/>
                <a:ea typeface="微软雅黑" pitchFamily="34" charset="-122"/>
              </a:rPr>
              <a:t>D</a:t>
            </a:r>
            <a:r>
              <a:rPr lang="zh-CN" altLang="en-US" sz="2000" dirty="0" smtClean="0">
                <a:latin typeface="微软雅黑" pitchFamily="34" charset="-122"/>
                <a:ea typeface="微软雅黑" pitchFamily="34" charset="-122"/>
              </a:rPr>
              <a:t>触发器：一个时钟输入、一个状态输入、一个状态输出</a:t>
            </a:r>
          </a:p>
        </p:txBody>
      </p:sp>
      <p:grpSp>
        <p:nvGrpSpPr>
          <p:cNvPr id="301086" name="Group 30"/>
          <p:cNvGrpSpPr>
            <a:grpSpLocks/>
          </p:cNvGrpSpPr>
          <p:nvPr/>
        </p:nvGrpSpPr>
        <p:grpSpPr bwMode="auto">
          <a:xfrm>
            <a:off x="1381125" y="3914775"/>
            <a:ext cx="6283325" cy="1577975"/>
            <a:chOff x="897" y="2384"/>
            <a:chExt cx="3958" cy="994"/>
          </a:xfrm>
        </p:grpSpPr>
        <p:sp>
          <p:nvSpPr>
            <p:cNvPr id="16390" name="Line 5"/>
            <p:cNvSpPr>
              <a:spLocks noChangeShapeType="1"/>
            </p:cNvSpPr>
            <p:nvPr/>
          </p:nvSpPr>
          <p:spPr bwMode="auto">
            <a:xfrm flipV="1">
              <a:off x="1155" y="2717"/>
              <a:ext cx="0" cy="293"/>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16391" name="Line 6"/>
            <p:cNvSpPr>
              <a:spLocks noChangeShapeType="1"/>
            </p:cNvSpPr>
            <p:nvPr/>
          </p:nvSpPr>
          <p:spPr bwMode="auto">
            <a:xfrm>
              <a:off x="1145" y="2730"/>
              <a:ext cx="660"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16392" name="Line 7"/>
            <p:cNvSpPr>
              <a:spLocks noChangeShapeType="1"/>
            </p:cNvSpPr>
            <p:nvPr/>
          </p:nvSpPr>
          <p:spPr bwMode="auto">
            <a:xfrm>
              <a:off x="1794" y="2721"/>
              <a:ext cx="0" cy="285"/>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16393" name="Line 8"/>
            <p:cNvSpPr>
              <a:spLocks noChangeShapeType="1"/>
            </p:cNvSpPr>
            <p:nvPr/>
          </p:nvSpPr>
          <p:spPr bwMode="auto">
            <a:xfrm>
              <a:off x="1784" y="2995"/>
              <a:ext cx="305"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16394" name="Line 9"/>
            <p:cNvSpPr>
              <a:spLocks noChangeShapeType="1"/>
            </p:cNvSpPr>
            <p:nvPr/>
          </p:nvSpPr>
          <p:spPr bwMode="auto">
            <a:xfrm>
              <a:off x="897" y="2995"/>
              <a:ext cx="269"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16395" name="Line 10"/>
            <p:cNvSpPr>
              <a:spLocks noChangeShapeType="1"/>
            </p:cNvSpPr>
            <p:nvPr/>
          </p:nvSpPr>
          <p:spPr bwMode="auto">
            <a:xfrm>
              <a:off x="1152" y="3108"/>
              <a:ext cx="914" cy="0"/>
            </a:xfrm>
            <a:prstGeom prst="line">
              <a:avLst/>
            </a:prstGeom>
            <a:noFill/>
            <a:ln w="28575">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16396" name="Rectangle 11"/>
            <p:cNvSpPr>
              <a:spLocks noChangeArrowheads="1"/>
            </p:cNvSpPr>
            <p:nvPr/>
          </p:nvSpPr>
          <p:spPr bwMode="auto">
            <a:xfrm>
              <a:off x="1305" y="3118"/>
              <a:ext cx="687"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eaLnBrk="0" hangingPunct="0">
                <a:spcBef>
                  <a:spcPct val="35000"/>
                </a:spcBef>
                <a:buSzPct val="100000"/>
                <a:buChar char="°"/>
                <a:tabLst>
                  <a:tab pos="452438" algn="l"/>
                  <a:tab pos="904875" algn="l"/>
                  <a:tab pos="1357313" algn="l"/>
                </a:tabLst>
                <a:defRPr b="1">
                  <a:solidFill>
                    <a:schemeClr val="tx1"/>
                  </a:solidFill>
                  <a:latin typeface="Arial" pitchFamily="34" charset="0"/>
                </a:defRPr>
              </a:lvl1pPr>
              <a:lvl2pPr marL="742950" indent="-285750" defTabSz="904875" eaLnBrk="0" hangingPunct="0">
                <a:spcBef>
                  <a:spcPct val="35000"/>
                </a:spcBef>
                <a:buSzPct val="100000"/>
                <a:buChar char="•"/>
                <a:tabLst>
                  <a:tab pos="452438" algn="l"/>
                  <a:tab pos="904875" algn="l"/>
                  <a:tab pos="1357313" algn="l"/>
                </a:tabLst>
                <a:defRPr b="1">
                  <a:solidFill>
                    <a:schemeClr val="accent2"/>
                  </a:solidFill>
                  <a:latin typeface="Arial" pitchFamily="34" charset="0"/>
                </a:defRPr>
              </a:lvl2pPr>
              <a:lvl3pPr marL="1143000" indent="-228600" defTabSz="904875" eaLnBrk="0" hangingPunct="0">
                <a:spcBef>
                  <a:spcPct val="35000"/>
                </a:spcBef>
                <a:buSzPct val="100000"/>
                <a:buChar char="-"/>
                <a:tabLst>
                  <a:tab pos="452438" algn="l"/>
                  <a:tab pos="904875" algn="l"/>
                  <a:tab pos="1357313" algn="l"/>
                </a:tabLst>
                <a:defRPr b="1">
                  <a:solidFill>
                    <a:srgbClr val="B7011F"/>
                  </a:solidFill>
                  <a:latin typeface="Arial" pitchFamily="34" charset="0"/>
                </a:defRPr>
              </a:lvl3pPr>
              <a:lvl4pPr marL="1600200" indent="-228600" defTabSz="904875" eaLnBrk="0" hangingPunct="0">
                <a:spcBef>
                  <a:spcPct val="20000"/>
                </a:spcBef>
                <a:buChar char="–"/>
                <a:tabLst>
                  <a:tab pos="452438" algn="l"/>
                  <a:tab pos="904875" algn="l"/>
                  <a:tab pos="1357313" algn="l"/>
                </a:tabLst>
                <a:defRPr sz="2000">
                  <a:solidFill>
                    <a:schemeClr val="tx1"/>
                  </a:solidFill>
                  <a:latin typeface="Times New Roman" pitchFamily="18" charset="0"/>
                </a:defRPr>
              </a:lvl4pPr>
              <a:lvl5pPr marL="2057400" indent="-228600" defTabSz="904875" eaLnBrk="0" hangingPunct="0">
                <a:spcBef>
                  <a:spcPct val="20000"/>
                </a:spcBef>
                <a:buChar char="»"/>
                <a:tabLst>
                  <a:tab pos="452438" algn="l"/>
                  <a:tab pos="904875" algn="l"/>
                  <a:tab pos="1357313" algn="l"/>
                </a:tabLst>
                <a:defRPr sz="2000">
                  <a:solidFill>
                    <a:schemeClr val="tx1"/>
                  </a:solidFill>
                  <a:latin typeface="Times New Roman" pitchFamily="18" charset="0"/>
                </a:defRPr>
              </a:lvl5pPr>
              <a:lvl6pPr marL="2514600" indent="-228600" defTabSz="904875" eaLnBrk="0" fontAlgn="base" hangingPunct="0">
                <a:spcBef>
                  <a:spcPct val="20000"/>
                </a:spcBef>
                <a:spcAft>
                  <a:spcPct val="0"/>
                </a:spcAft>
                <a:buChar char="»"/>
                <a:tabLst>
                  <a:tab pos="452438" algn="l"/>
                  <a:tab pos="904875" algn="l"/>
                  <a:tab pos="1357313" algn="l"/>
                </a:tabLst>
                <a:defRPr sz="2000">
                  <a:solidFill>
                    <a:schemeClr val="tx1"/>
                  </a:solidFill>
                  <a:latin typeface="Times New Roman" pitchFamily="18" charset="0"/>
                </a:defRPr>
              </a:lvl6pPr>
              <a:lvl7pPr marL="2971800" indent="-228600" defTabSz="904875" eaLnBrk="0" fontAlgn="base" hangingPunct="0">
                <a:spcBef>
                  <a:spcPct val="20000"/>
                </a:spcBef>
                <a:spcAft>
                  <a:spcPct val="0"/>
                </a:spcAft>
                <a:buChar char="»"/>
                <a:tabLst>
                  <a:tab pos="452438" algn="l"/>
                  <a:tab pos="904875" algn="l"/>
                  <a:tab pos="1357313" algn="l"/>
                </a:tabLst>
                <a:defRPr sz="2000">
                  <a:solidFill>
                    <a:schemeClr val="tx1"/>
                  </a:solidFill>
                  <a:latin typeface="Times New Roman" pitchFamily="18" charset="0"/>
                </a:defRPr>
              </a:lvl7pPr>
              <a:lvl8pPr marL="3429000" indent="-228600" defTabSz="904875" eaLnBrk="0" fontAlgn="base" hangingPunct="0">
                <a:spcBef>
                  <a:spcPct val="20000"/>
                </a:spcBef>
                <a:spcAft>
                  <a:spcPct val="0"/>
                </a:spcAft>
                <a:buChar char="»"/>
                <a:tabLst>
                  <a:tab pos="452438" algn="l"/>
                  <a:tab pos="904875" algn="l"/>
                  <a:tab pos="1357313" algn="l"/>
                </a:tabLst>
                <a:defRPr sz="2000">
                  <a:solidFill>
                    <a:schemeClr val="tx1"/>
                  </a:solidFill>
                  <a:latin typeface="Times New Roman" pitchFamily="18" charset="0"/>
                </a:defRPr>
              </a:lvl8pPr>
              <a:lvl9pPr marL="3886200" indent="-228600" defTabSz="904875" eaLnBrk="0" fontAlgn="base" hangingPunct="0">
                <a:spcBef>
                  <a:spcPct val="20000"/>
                </a:spcBef>
                <a:spcAft>
                  <a:spcPct val="0"/>
                </a:spcAft>
                <a:buChar char="»"/>
                <a:tabLst>
                  <a:tab pos="452438" algn="l"/>
                  <a:tab pos="904875" algn="l"/>
                  <a:tab pos="1357313" algn="l"/>
                </a:tabLst>
                <a:defRPr sz="2000">
                  <a:solidFill>
                    <a:schemeClr val="tx1"/>
                  </a:solidFill>
                  <a:latin typeface="Times New Roman" pitchFamily="18" charset="0"/>
                </a:defRPr>
              </a:lvl9pPr>
            </a:lstStyle>
            <a:p>
              <a:pPr fontAlgn="base">
                <a:lnSpc>
                  <a:spcPts val="2100"/>
                </a:lnSpc>
                <a:spcBef>
                  <a:spcPct val="0"/>
                </a:spcBef>
                <a:spcAft>
                  <a:spcPct val="0"/>
                </a:spcAft>
                <a:buSzTx/>
                <a:buFontTx/>
                <a:buNone/>
              </a:pPr>
              <a:r>
                <a:rPr kumimoji="1" lang="zh-CN" altLang="en-US" sz="2000">
                  <a:solidFill>
                    <a:srgbClr val="FC0128"/>
                  </a:solidFill>
                  <a:latin typeface="Times New Roman" pitchFamily="18" charset="0"/>
                  <a:ea typeface="微软雅黑" pitchFamily="34" charset="-122"/>
                </a:rPr>
                <a:t>时钟周期</a:t>
              </a:r>
            </a:p>
          </p:txBody>
        </p:sp>
        <p:sp>
          <p:nvSpPr>
            <p:cNvPr id="16397" name="Line 12"/>
            <p:cNvSpPr>
              <a:spLocks noChangeShapeType="1"/>
            </p:cNvSpPr>
            <p:nvPr/>
          </p:nvSpPr>
          <p:spPr bwMode="auto">
            <a:xfrm>
              <a:off x="2117" y="2868"/>
              <a:ext cx="692" cy="373"/>
            </a:xfrm>
            <a:prstGeom prst="line">
              <a:avLst/>
            </a:prstGeom>
            <a:noFill/>
            <a:ln w="28575">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16398" name="Rectangle 13"/>
            <p:cNvSpPr>
              <a:spLocks noChangeArrowheads="1"/>
            </p:cNvSpPr>
            <p:nvPr/>
          </p:nvSpPr>
          <p:spPr bwMode="auto">
            <a:xfrm>
              <a:off x="2839" y="3149"/>
              <a:ext cx="971"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eaLnBrk="0" hangingPunct="0">
                <a:spcBef>
                  <a:spcPct val="35000"/>
                </a:spcBef>
                <a:buSzPct val="100000"/>
                <a:buChar char="°"/>
                <a:tabLst>
                  <a:tab pos="452438" algn="l"/>
                  <a:tab pos="904875" algn="l"/>
                  <a:tab pos="1357313" algn="l"/>
                </a:tabLst>
                <a:defRPr b="1">
                  <a:solidFill>
                    <a:schemeClr val="tx1"/>
                  </a:solidFill>
                  <a:latin typeface="Arial" pitchFamily="34" charset="0"/>
                </a:defRPr>
              </a:lvl1pPr>
              <a:lvl2pPr marL="742950" indent="-285750" defTabSz="904875" eaLnBrk="0" hangingPunct="0">
                <a:spcBef>
                  <a:spcPct val="35000"/>
                </a:spcBef>
                <a:buSzPct val="100000"/>
                <a:buChar char="•"/>
                <a:tabLst>
                  <a:tab pos="452438" algn="l"/>
                  <a:tab pos="904875" algn="l"/>
                  <a:tab pos="1357313" algn="l"/>
                </a:tabLst>
                <a:defRPr b="1">
                  <a:solidFill>
                    <a:schemeClr val="accent2"/>
                  </a:solidFill>
                  <a:latin typeface="Arial" pitchFamily="34" charset="0"/>
                </a:defRPr>
              </a:lvl2pPr>
              <a:lvl3pPr marL="1143000" indent="-228600" defTabSz="904875" eaLnBrk="0" hangingPunct="0">
                <a:spcBef>
                  <a:spcPct val="35000"/>
                </a:spcBef>
                <a:buSzPct val="100000"/>
                <a:buChar char="-"/>
                <a:tabLst>
                  <a:tab pos="452438" algn="l"/>
                  <a:tab pos="904875" algn="l"/>
                  <a:tab pos="1357313" algn="l"/>
                </a:tabLst>
                <a:defRPr b="1">
                  <a:solidFill>
                    <a:srgbClr val="B7011F"/>
                  </a:solidFill>
                  <a:latin typeface="Arial" pitchFamily="34" charset="0"/>
                </a:defRPr>
              </a:lvl3pPr>
              <a:lvl4pPr marL="1600200" indent="-228600" defTabSz="904875" eaLnBrk="0" hangingPunct="0">
                <a:spcBef>
                  <a:spcPct val="20000"/>
                </a:spcBef>
                <a:buChar char="–"/>
                <a:tabLst>
                  <a:tab pos="452438" algn="l"/>
                  <a:tab pos="904875" algn="l"/>
                  <a:tab pos="1357313" algn="l"/>
                </a:tabLst>
                <a:defRPr sz="2000">
                  <a:solidFill>
                    <a:schemeClr val="tx1"/>
                  </a:solidFill>
                  <a:latin typeface="Times New Roman" pitchFamily="18" charset="0"/>
                </a:defRPr>
              </a:lvl4pPr>
              <a:lvl5pPr marL="2057400" indent="-228600" defTabSz="904875" eaLnBrk="0" hangingPunct="0">
                <a:spcBef>
                  <a:spcPct val="20000"/>
                </a:spcBef>
                <a:buChar char="»"/>
                <a:tabLst>
                  <a:tab pos="452438" algn="l"/>
                  <a:tab pos="904875" algn="l"/>
                  <a:tab pos="1357313" algn="l"/>
                </a:tabLst>
                <a:defRPr sz="2000">
                  <a:solidFill>
                    <a:schemeClr val="tx1"/>
                  </a:solidFill>
                  <a:latin typeface="Times New Roman" pitchFamily="18" charset="0"/>
                </a:defRPr>
              </a:lvl5pPr>
              <a:lvl6pPr marL="2514600" indent="-228600" defTabSz="904875" eaLnBrk="0" fontAlgn="base" hangingPunct="0">
                <a:spcBef>
                  <a:spcPct val="20000"/>
                </a:spcBef>
                <a:spcAft>
                  <a:spcPct val="0"/>
                </a:spcAft>
                <a:buChar char="»"/>
                <a:tabLst>
                  <a:tab pos="452438" algn="l"/>
                  <a:tab pos="904875" algn="l"/>
                  <a:tab pos="1357313" algn="l"/>
                </a:tabLst>
                <a:defRPr sz="2000">
                  <a:solidFill>
                    <a:schemeClr val="tx1"/>
                  </a:solidFill>
                  <a:latin typeface="Times New Roman" pitchFamily="18" charset="0"/>
                </a:defRPr>
              </a:lvl6pPr>
              <a:lvl7pPr marL="2971800" indent="-228600" defTabSz="904875" eaLnBrk="0" fontAlgn="base" hangingPunct="0">
                <a:spcBef>
                  <a:spcPct val="20000"/>
                </a:spcBef>
                <a:spcAft>
                  <a:spcPct val="0"/>
                </a:spcAft>
                <a:buChar char="»"/>
                <a:tabLst>
                  <a:tab pos="452438" algn="l"/>
                  <a:tab pos="904875" algn="l"/>
                  <a:tab pos="1357313" algn="l"/>
                </a:tabLst>
                <a:defRPr sz="2000">
                  <a:solidFill>
                    <a:schemeClr val="tx1"/>
                  </a:solidFill>
                  <a:latin typeface="Times New Roman" pitchFamily="18" charset="0"/>
                </a:defRPr>
              </a:lvl7pPr>
              <a:lvl8pPr marL="3429000" indent="-228600" defTabSz="904875" eaLnBrk="0" fontAlgn="base" hangingPunct="0">
                <a:spcBef>
                  <a:spcPct val="20000"/>
                </a:spcBef>
                <a:spcAft>
                  <a:spcPct val="0"/>
                </a:spcAft>
                <a:buChar char="»"/>
                <a:tabLst>
                  <a:tab pos="452438" algn="l"/>
                  <a:tab pos="904875" algn="l"/>
                  <a:tab pos="1357313" algn="l"/>
                </a:tabLst>
                <a:defRPr sz="2000">
                  <a:solidFill>
                    <a:schemeClr val="tx1"/>
                  </a:solidFill>
                  <a:latin typeface="Times New Roman" pitchFamily="18" charset="0"/>
                </a:defRPr>
              </a:lvl8pPr>
              <a:lvl9pPr marL="3886200" indent="-228600" defTabSz="904875" eaLnBrk="0" fontAlgn="base" hangingPunct="0">
                <a:spcBef>
                  <a:spcPct val="20000"/>
                </a:spcBef>
                <a:spcAft>
                  <a:spcPct val="0"/>
                </a:spcAft>
                <a:buChar char="»"/>
                <a:tabLst>
                  <a:tab pos="452438" algn="l"/>
                  <a:tab pos="904875" algn="l"/>
                  <a:tab pos="1357313" algn="l"/>
                </a:tabLst>
                <a:defRPr sz="2000">
                  <a:solidFill>
                    <a:schemeClr val="tx1"/>
                  </a:solidFill>
                  <a:latin typeface="Times New Roman" pitchFamily="18" charset="0"/>
                </a:defRPr>
              </a:lvl9pPr>
            </a:lstStyle>
            <a:p>
              <a:pPr fontAlgn="base">
                <a:lnSpc>
                  <a:spcPts val="2100"/>
                </a:lnSpc>
                <a:spcBef>
                  <a:spcPct val="0"/>
                </a:spcBef>
                <a:spcAft>
                  <a:spcPct val="0"/>
                </a:spcAft>
                <a:buSzTx/>
                <a:buFontTx/>
                <a:buNone/>
              </a:pPr>
              <a:r>
                <a:rPr kumimoji="1" lang="zh-CN" altLang="en-US" sz="2000">
                  <a:solidFill>
                    <a:srgbClr val="FC0128"/>
                  </a:solidFill>
                  <a:latin typeface="Times New Roman" pitchFamily="18" charset="0"/>
                  <a:ea typeface="微软雅黑" pitchFamily="34" charset="-122"/>
                </a:rPr>
                <a:t>上升沿</a:t>
              </a:r>
            </a:p>
          </p:txBody>
        </p:sp>
        <p:sp>
          <p:nvSpPr>
            <p:cNvPr id="16399" name="Line 14"/>
            <p:cNvSpPr>
              <a:spLocks noChangeShapeType="1"/>
            </p:cNvSpPr>
            <p:nvPr/>
          </p:nvSpPr>
          <p:spPr bwMode="auto">
            <a:xfrm flipV="1">
              <a:off x="2749" y="2462"/>
              <a:ext cx="462" cy="396"/>
            </a:xfrm>
            <a:prstGeom prst="line">
              <a:avLst/>
            </a:prstGeom>
            <a:noFill/>
            <a:ln w="28575">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16400" name="Rectangle 15"/>
            <p:cNvSpPr>
              <a:spLocks noChangeArrowheads="1"/>
            </p:cNvSpPr>
            <p:nvPr/>
          </p:nvSpPr>
          <p:spPr bwMode="auto">
            <a:xfrm>
              <a:off x="3222" y="2384"/>
              <a:ext cx="963"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eaLnBrk="0" hangingPunct="0">
                <a:spcBef>
                  <a:spcPct val="35000"/>
                </a:spcBef>
                <a:buSzPct val="100000"/>
                <a:buChar char="°"/>
                <a:tabLst>
                  <a:tab pos="452438" algn="l"/>
                  <a:tab pos="904875" algn="l"/>
                  <a:tab pos="1357313" algn="l"/>
                </a:tabLst>
                <a:defRPr b="1">
                  <a:solidFill>
                    <a:schemeClr val="tx1"/>
                  </a:solidFill>
                  <a:latin typeface="Arial" pitchFamily="34" charset="0"/>
                </a:defRPr>
              </a:lvl1pPr>
              <a:lvl2pPr marL="742950" indent="-285750" defTabSz="904875" eaLnBrk="0" hangingPunct="0">
                <a:spcBef>
                  <a:spcPct val="35000"/>
                </a:spcBef>
                <a:buSzPct val="100000"/>
                <a:buChar char="•"/>
                <a:tabLst>
                  <a:tab pos="452438" algn="l"/>
                  <a:tab pos="904875" algn="l"/>
                  <a:tab pos="1357313" algn="l"/>
                </a:tabLst>
                <a:defRPr b="1">
                  <a:solidFill>
                    <a:schemeClr val="accent2"/>
                  </a:solidFill>
                  <a:latin typeface="Arial" pitchFamily="34" charset="0"/>
                </a:defRPr>
              </a:lvl2pPr>
              <a:lvl3pPr marL="1143000" indent="-228600" defTabSz="904875" eaLnBrk="0" hangingPunct="0">
                <a:spcBef>
                  <a:spcPct val="35000"/>
                </a:spcBef>
                <a:buSzPct val="100000"/>
                <a:buChar char="-"/>
                <a:tabLst>
                  <a:tab pos="452438" algn="l"/>
                  <a:tab pos="904875" algn="l"/>
                  <a:tab pos="1357313" algn="l"/>
                </a:tabLst>
                <a:defRPr b="1">
                  <a:solidFill>
                    <a:srgbClr val="B7011F"/>
                  </a:solidFill>
                  <a:latin typeface="Arial" pitchFamily="34" charset="0"/>
                </a:defRPr>
              </a:lvl3pPr>
              <a:lvl4pPr marL="1600200" indent="-228600" defTabSz="904875" eaLnBrk="0" hangingPunct="0">
                <a:spcBef>
                  <a:spcPct val="20000"/>
                </a:spcBef>
                <a:buChar char="–"/>
                <a:tabLst>
                  <a:tab pos="452438" algn="l"/>
                  <a:tab pos="904875" algn="l"/>
                  <a:tab pos="1357313" algn="l"/>
                </a:tabLst>
                <a:defRPr sz="2000">
                  <a:solidFill>
                    <a:schemeClr val="tx1"/>
                  </a:solidFill>
                  <a:latin typeface="Times New Roman" pitchFamily="18" charset="0"/>
                </a:defRPr>
              </a:lvl4pPr>
              <a:lvl5pPr marL="2057400" indent="-228600" defTabSz="904875" eaLnBrk="0" hangingPunct="0">
                <a:spcBef>
                  <a:spcPct val="20000"/>
                </a:spcBef>
                <a:buChar char="»"/>
                <a:tabLst>
                  <a:tab pos="452438" algn="l"/>
                  <a:tab pos="904875" algn="l"/>
                  <a:tab pos="1357313" algn="l"/>
                </a:tabLst>
                <a:defRPr sz="2000">
                  <a:solidFill>
                    <a:schemeClr val="tx1"/>
                  </a:solidFill>
                  <a:latin typeface="Times New Roman" pitchFamily="18" charset="0"/>
                </a:defRPr>
              </a:lvl5pPr>
              <a:lvl6pPr marL="2514600" indent="-228600" defTabSz="904875" eaLnBrk="0" fontAlgn="base" hangingPunct="0">
                <a:spcBef>
                  <a:spcPct val="20000"/>
                </a:spcBef>
                <a:spcAft>
                  <a:spcPct val="0"/>
                </a:spcAft>
                <a:buChar char="»"/>
                <a:tabLst>
                  <a:tab pos="452438" algn="l"/>
                  <a:tab pos="904875" algn="l"/>
                  <a:tab pos="1357313" algn="l"/>
                </a:tabLst>
                <a:defRPr sz="2000">
                  <a:solidFill>
                    <a:schemeClr val="tx1"/>
                  </a:solidFill>
                  <a:latin typeface="Times New Roman" pitchFamily="18" charset="0"/>
                </a:defRPr>
              </a:lvl6pPr>
              <a:lvl7pPr marL="2971800" indent="-228600" defTabSz="904875" eaLnBrk="0" fontAlgn="base" hangingPunct="0">
                <a:spcBef>
                  <a:spcPct val="20000"/>
                </a:spcBef>
                <a:spcAft>
                  <a:spcPct val="0"/>
                </a:spcAft>
                <a:buChar char="»"/>
                <a:tabLst>
                  <a:tab pos="452438" algn="l"/>
                  <a:tab pos="904875" algn="l"/>
                  <a:tab pos="1357313" algn="l"/>
                </a:tabLst>
                <a:defRPr sz="2000">
                  <a:solidFill>
                    <a:schemeClr val="tx1"/>
                  </a:solidFill>
                  <a:latin typeface="Times New Roman" pitchFamily="18" charset="0"/>
                </a:defRPr>
              </a:lvl7pPr>
              <a:lvl8pPr marL="3429000" indent="-228600" defTabSz="904875" eaLnBrk="0" fontAlgn="base" hangingPunct="0">
                <a:spcBef>
                  <a:spcPct val="20000"/>
                </a:spcBef>
                <a:spcAft>
                  <a:spcPct val="0"/>
                </a:spcAft>
                <a:buChar char="»"/>
                <a:tabLst>
                  <a:tab pos="452438" algn="l"/>
                  <a:tab pos="904875" algn="l"/>
                  <a:tab pos="1357313" algn="l"/>
                </a:tabLst>
                <a:defRPr sz="2000">
                  <a:solidFill>
                    <a:schemeClr val="tx1"/>
                  </a:solidFill>
                  <a:latin typeface="Times New Roman" pitchFamily="18" charset="0"/>
                </a:defRPr>
              </a:lvl8pPr>
              <a:lvl9pPr marL="3886200" indent="-228600" defTabSz="904875" eaLnBrk="0" fontAlgn="base" hangingPunct="0">
                <a:spcBef>
                  <a:spcPct val="20000"/>
                </a:spcBef>
                <a:spcAft>
                  <a:spcPct val="0"/>
                </a:spcAft>
                <a:buChar char="»"/>
                <a:tabLst>
                  <a:tab pos="452438" algn="l"/>
                  <a:tab pos="904875" algn="l"/>
                  <a:tab pos="1357313" algn="l"/>
                </a:tabLst>
                <a:defRPr sz="2000">
                  <a:solidFill>
                    <a:schemeClr val="tx1"/>
                  </a:solidFill>
                  <a:latin typeface="Times New Roman" pitchFamily="18" charset="0"/>
                </a:defRPr>
              </a:lvl9pPr>
            </a:lstStyle>
            <a:p>
              <a:pPr fontAlgn="base">
                <a:lnSpc>
                  <a:spcPts val="2100"/>
                </a:lnSpc>
                <a:spcBef>
                  <a:spcPct val="0"/>
                </a:spcBef>
                <a:spcAft>
                  <a:spcPct val="0"/>
                </a:spcAft>
                <a:buSzTx/>
                <a:buFontTx/>
                <a:buNone/>
              </a:pPr>
              <a:r>
                <a:rPr kumimoji="1" lang="zh-CN" altLang="en-US" sz="2000">
                  <a:solidFill>
                    <a:srgbClr val="FC0128"/>
                  </a:solidFill>
                  <a:latin typeface="微软雅黑" pitchFamily="34" charset="-122"/>
                  <a:ea typeface="微软雅黑" pitchFamily="34" charset="-122"/>
                </a:rPr>
                <a:t>下降沿</a:t>
              </a:r>
            </a:p>
          </p:txBody>
        </p:sp>
        <p:sp>
          <p:nvSpPr>
            <p:cNvPr id="16401" name="Line 16"/>
            <p:cNvSpPr>
              <a:spLocks noChangeShapeType="1"/>
            </p:cNvSpPr>
            <p:nvPr/>
          </p:nvSpPr>
          <p:spPr bwMode="auto">
            <a:xfrm flipV="1">
              <a:off x="2079" y="2732"/>
              <a:ext cx="0" cy="276"/>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16402" name="Line 17"/>
            <p:cNvSpPr>
              <a:spLocks noChangeShapeType="1"/>
            </p:cNvSpPr>
            <p:nvPr/>
          </p:nvSpPr>
          <p:spPr bwMode="auto">
            <a:xfrm>
              <a:off x="2069" y="2728"/>
              <a:ext cx="660"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16403" name="Line 18"/>
            <p:cNvSpPr>
              <a:spLocks noChangeShapeType="1"/>
            </p:cNvSpPr>
            <p:nvPr/>
          </p:nvSpPr>
          <p:spPr bwMode="auto">
            <a:xfrm>
              <a:off x="2718" y="2718"/>
              <a:ext cx="0" cy="285"/>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16404" name="Line 19"/>
            <p:cNvSpPr>
              <a:spLocks noChangeShapeType="1"/>
            </p:cNvSpPr>
            <p:nvPr/>
          </p:nvSpPr>
          <p:spPr bwMode="auto">
            <a:xfrm>
              <a:off x="2708" y="2993"/>
              <a:ext cx="305"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16405" name="Line 20"/>
            <p:cNvSpPr>
              <a:spLocks noChangeShapeType="1"/>
            </p:cNvSpPr>
            <p:nvPr/>
          </p:nvSpPr>
          <p:spPr bwMode="auto">
            <a:xfrm flipV="1">
              <a:off x="3003" y="2712"/>
              <a:ext cx="0" cy="293"/>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16406" name="Line 21"/>
            <p:cNvSpPr>
              <a:spLocks noChangeShapeType="1"/>
            </p:cNvSpPr>
            <p:nvPr/>
          </p:nvSpPr>
          <p:spPr bwMode="auto">
            <a:xfrm>
              <a:off x="2993" y="2725"/>
              <a:ext cx="660"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16407" name="Line 22"/>
            <p:cNvSpPr>
              <a:spLocks noChangeShapeType="1"/>
            </p:cNvSpPr>
            <p:nvPr/>
          </p:nvSpPr>
          <p:spPr bwMode="auto">
            <a:xfrm>
              <a:off x="3642" y="2715"/>
              <a:ext cx="0" cy="285"/>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16408" name="Line 23"/>
            <p:cNvSpPr>
              <a:spLocks noChangeShapeType="1"/>
            </p:cNvSpPr>
            <p:nvPr/>
          </p:nvSpPr>
          <p:spPr bwMode="auto">
            <a:xfrm>
              <a:off x="3632" y="2990"/>
              <a:ext cx="305"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16409" name="Line 24"/>
            <p:cNvSpPr>
              <a:spLocks noChangeShapeType="1"/>
            </p:cNvSpPr>
            <p:nvPr/>
          </p:nvSpPr>
          <p:spPr bwMode="auto">
            <a:xfrm flipV="1">
              <a:off x="3921" y="2712"/>
              <a:ext cx="0" cy="293"/>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16410" name="Line 25"/>
            <p:cNvSpPr>
              <a:spLocks noChangeShapeType="1"/>
            </p:cNvSpPr>
            <p:nvPr/>
          </p:nvSpPr>
          <p:spPr bwMode="auto">
            <a:xfrm>
              <a:off x="3911" y="2725"/>
              <a:ext cx="660"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16411" name="Line 26"/>
            <p:cNvSpPr>
              <a:spLocks noChangeShapeType="1"/>
            </p:cNvSpPr>
            <p:nvPr/>
          </p:nvSpPr>
          <p:spPr bwMode="auto">
            <a:xfrm>
              <a:off x="4560" y="2715"/>
              <a:ext cx="0" cy="285"/>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16412" name="Line 27"/>
            <p:cNvSpPr>
              <a:spLocks noChangeShapeType="1"/>
            </p:cNvSpPr>
            <p:nvPr/>
          </p:nvSpPr>
          <p:spPr bwMode="auto">
            <a:xfrm>
              <a:off x="4550" y="2990"/>
              <a:ext cx="305"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grpSp>
      <p:sp>
        <p:nvSpPr>
          <p:cNvPr id="28" name="Text Box 9"/>
          <p:cNvSpPr txBox="1">
            <a:spLocks noChangeArrowheads="1"/>
          </p:cNvSpPr>
          <p:nvPr/>
        </p:nvSpPr>
        <p:spPr bwMode="auto">
          <a:xfrm>
            <a:off x="696913" y="6259513"/>
            <a:ext cx="73215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zh-CN" altLang="en-US" sz="2200">
                <a:solidFill>
                  <a:srgbClr val="063DE8"/>
                </a:solidFill>
                <a:latin typeface="微软雅黑" pitchFamily="34" charset="-122"/>
                <a:ea typeface="微软雅黑" pitchFamily="34" charset="-122"/>
              </a:rPr>
              <a:t>数据通路中的状态元件有两种：寄存器</a:t>
            </a:r>
            <a:r>
              <a:rPr lang="en-US" altLang="zh-CN" sz="2200">
                <a:solidFill>
                  <a:srgbClr val="063DE8"/>
                </a:solidFill>
                <a:latin typeface="微软雅黑" pitchFamily="34" charset="-122"/>
                <a:ea typeface="微软雅黑" pitchFamily="34" charset="-122"/>
              </a:rPr>
              <a:t>(</a:t>
            </a:r>
            <a:r>
              <a:rPr lang="zh-CN" altLang="en-US" sz="2200">
                <a:solidFill>
                  <a:srgbClr val="063DE8"/>
                </a:solidFill>
                <a:latin typeface="微软雅黑" pitchFamily="34" charset="-122"/>
                <a:ea typeface="微软雅黑" pitchFamily="34" charset="-122"/>
              </a:rPr>
              <a:t>组</a:t>
            </a:r>
            <a:r>
              <a:rPr lang="en-US" altLang="zh-CN" sz="2200">
                <a:solidFill>
                  <a:srgbClr val="063DE8"/>
                </a:solidFill>
                <a:latin typeface="微软雅黑" pitchFamily="34" charset="-122"/>
                <a:ea typeface="微软雅黑" pitchFamily="34" charset="-122"/>
              </a:rPr>
              <a:t>) + </a:t>
            </a:r>
            <a:r>
              <a:rPr lang="zh-CN" altLang="en-US" sz="2200">
                <a:solidFill>
                  <a:srgbClr val="063DE8"/>
                </a:solidFill>
                <a:latin typeface="微软雅黑" pitchFamily="34" charset="-122"/>
                <a:ea typeface="微软雅黑" pitchFamily="34" charset="-122"/>
              </a:rPr>
              <a:t>存储器</a:t>
            </a:r>
          </a:p>
        </p:txBody>
      </p:sp>
    </p:spTree>
    <p:extLst>
      <p:ext uri="{BB962C8B-B14F-4D97-AF65-F5344CB8AC3E}">
        <p14:creationId xmlns:p14="http://schemas.microsoft.com/office/powerpoint/2010/main" val="19890999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1059">
                                            <p:txEl>
                                              <p:pRg st="1" end="1"/>
                                            </p:txEl>
                                          </p:spTgt>
                                        </p:tgtEl>
                                        <p:attrNameLst>
                                          <p:attrName>style.visibility</p:attrName>
                                        </p:attrNameLst>
                                      </p:cBhvr>
                                      <p:to>
                                        <p:strVal val="visible"/>
                                      </p:to>
                                    </p:set>
                                    <p:animEffect transition="in" filter="blinds(horizontal)">
                                      <p:cBhvr>
                                        <p:cTn id="7" dur="500"/>
                                        <p:tgtEl>
                                          <p:spTgt spid="30105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1059">
                                            <p:txEl>
                                              <p:pRg st="2" end="2"/>
                                            </p:txEl>
                                          </p:spTgt>
                                        </p:tgtEl>
                                        <p:attrNameLst>
                                          <p:attrName>style.visibility</p:attrName>
                                        </p:attrNameLst>
                                      </p:cBhvr>
                                      <p:to>
                                        <p:strVal val="visible"/>
                                      </p:to>
                                    </p:set>
                                    <p:animEffect transition="in" filter="blinds(horizontal)">
                                      <p:cBhvr>
                                        <p:cTn id="12" dur="500"/>
                                        <p:tgtEl>
                                          <p:spTgt spid="30105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1059">
                                            <p:txEl>
                                              <p:pRg st="4" end="4"/>
                                            </p:txEl>
                                          </p:spTgt>
                                        </p:tgtEl>
                                        <p:attrNameLst>
                                          <p:attrName>style.visibility</p:attrName>
                                        </p:attrNameLst>
                                      </p:cBhvr>
                                      <p:to>
                                        <p:strVal val="visible"/>
                                      </p:to>
                                    </p:set>
                                    <p:animEffect transition="in" filter="blinds(horizontal)">
                                      <p:cBhvr>
                                        <p:cTn id="17" dur="500"/>
                                        <p:tgtEl>
                                          <p:spTgt spid="301059">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01059">
                                            <p:txEl>
                                              <p:pRg st="5" end="5"/>
                                            </p:txEl>
                                          </p:spTgt>
                                        </p:tgtEl>
                                        <p:attrNameLst>
                                          <p:attrName>style.visibility</p:attrName>
                                        </p:attrNameLst>
                                      </p:cBhvr>
                                      <p:to>
                                        <p:strVal val="visible"/>
                                      </p:to>
                                    </p:set>
                                    <p:animEffect transition="in" filter="blinds(horizontal)">
                                      <p:cBhvr>
                                        <p:cTn id="22" dur="500"/>
                                        <p:tgtEl>
                                          <p:spTgt spid="301059">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01059">
                                            <p:txEl>
                                              <p:pRg st="6" end="6"/>
                                            </p:txEl>
                                          </p:spTgt>
                                        </p:tgtEl>
                                        <p:attrNameLst>
                                          <p:attrName>style.visibility</p:attrName>
                                        </p:attrNameLst>
                                      </p:cBhvr>
                                      <p:to>
                                        <p:strVal val="visible"/>
                                      </p:to>
                                    </p:set>
                                    <p:animEffect transition="in" filter="blinds(horizontal)">
                                      <p:cBhvr>
                                        <p:cTn id="27" dur="500"/>
                                        <p:tgtEl>
                                          <p:spTgt spid="301059">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01059">
                                            <p:txEl>
                                              <p:pRg st="7" end="7"/>
                                            </p:txEl>
                                          </p:spTgt>
                                        </p:tgtEl>
                                        <p:attrNameLst>
                                          <p:attrName>style.visibility</p:attrName>
                                        </p:attrNameLst>
                                      </p:cBhvr>
                                      <p:to>
                                        <p:strVal val="visible"/>
                                      </p:to>
                                    </p:set>
                                    <p:animEffect transition="in" filter="blinds(horizontal)">
                                      <p:cBhvr>
                                        <p:cTn id="32" dur="500"/>
                                        <p:tgtEl>
                                          <p:spTgt spid="301059">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01086"/>
                                        </p:tgtEl>
                                        <p:attrNameLst>
                                          <p:attrName>style.visibility</p:attrName>
                                        </p:attrNameLst>
                                      </p:cBhvr>
                                      <p:to>
                                        <p:strVal val="visible"/>
                                      </p:to>
                                    </p:set>
                                    <p:animEffect transition="in" filter="blinds(horizontal)">
                                      <p:cBhvr>
                                        <p:cTn id="37" dur="500"/>
                                        <p:tgtEl>
                                          <p:spTgt spid="30108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01059">
                                            <p:txEl>
                                              <p:pRg st="12" end="12"/>
                                            </p:txEl>
                                          </p:spTgt>
                                        </p:tgtEl>
                                        <p:attrNameLst>
                                          <p:attrName>style.visibility</p:attrName>
                                        </p:attrNameLst>
                                      </p:cBhvr>
                                      <p:to>
                                        <p:strVal val="visible"/>
                                      </p:to>
                                    </p:set>
                                    <p:animEffect transition="in" filter="blinds(horizontal)">
                                      <p:cBhvr>
                                        <p:cTn id="42" dur="500"/>
                                        <p:tgtEl>
                                          <p:spTgt spid="301059">
                                            <p:txEl>
                                              <p:pRg st="12" end="12"/>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01059">
                                            <p:txEl>
                                              <p:pRg st="13" end="13"/>
                                            </p:txEl>
                                          </p:spTgt>
                                        </p:tgtEl>
                                        <p:attrNameLst>
                                          <p:attrName>style.visibility</p:attrName>
                                        </p:attrNameLst>
                                      </p:cBhvr>
                                      <p:to>
                                        <p:strVal val="visible"/>
                                      </p:to>
                                    </p:set>
                                    <p:animEffect transition="in" filter="blinds(horizontal)">
                                      <p:cBhvr>
                                        <p:cTn id="47" dur="500"/>
                                        <p:tgtEl>
                                          <p:spTgt spid="301059">
                                            <p:txEl>
                                              <p:pRg st="13" end="13"/>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28">
                                            <p:txEl>
                                              <p:pRg st="0" end="0"/>
                                            </p:txEl>
                                          </p:spTgt>
                                        </p:tgtEl>
                                        <p:attrNameLst>
                                          <p:attrName>style.visibility</p:attrName>
                                        </p:attrNameLst>
                                      </p:cBhvr>
                                      <p:to>
                                        <p:strVal val="visible"/>
                                      </p:to>
                                    </p:set>
                                    <p:animEffect transition="in" filter="blinds(horizontal)">
                                      <p:cBhvr>
                                        <p:cTn id="5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95300" y="791345"/>
            <a:ext cx="8191500" cy="4437855"/>
          </a:xfrm>
        </p:spPr>
        <p:txBody>
          <a:bodyPr/>
          <a:lstStyle/>
          <a:p>
            <a:r>
              <a:rPr lang="zh-CN" altLang="en-US" sz="2400" dirty="0" smtClean="0">
                <a:solidFill>
                  <a:schemeClr val="accent2"/>
                </a:solidFill>
              </a:rPr>
              <a:t>时钟信号（晶振与时钟发生器）</a:t>
            </a:r>
            <a:endParaRPr lang="en-US" altLang="zh-CN" sz="2400" dirty="0" smtClean="0">
              <a:solidFill>
                <a:schemeClr val="accent2"/>
              </a:solidFill>
            </a:endParaRPr>
          </a:p>
          <a:p>
            <a:endParaRPr lang="en-US" altLang="zh-CN" sz="2400" dirty="0">
              <a:solidFill>
                <a:schemeClr val="accent2"/>
              </a:solidFill>
            </a:endParaRPr>
          </a:p>
          <a:p>
            <a:r>
              <a:rPr lang="en-US" altLang="zh-CN" sz="2400" dirty="0" smtClean="0">
                <a:solidFill>
                  <a:schemeClr val="accent2"/>
                </a:solidFill>
              </a:rPr>
              <a:t>CUP</a:t>
            </a:r>
            <a:r>
              <a:rPr lang="zh-CN" altLang="en-US" sz="2400" dirty="0" smtClean="0">
                <a:solidFill>
                  <a:schemeClr val="accent2"/>
                </a:solidFill>
              </a:rPr>
              <a:t>频率（主频）</a:t>
            </a:r>
            <a:endParaRPr lang="en-US" altLang="zh-CN" sz="2400" dirty="0" smtClean="0">
              <a:solidFill>
                <a:schemeClr val="accent2"/>
              </a:solidFill>
            </a:endParaRPr>
          </a:p>
          <a:p>
            <a:endParaRPr lang="en-US" altLang="zh-CN" sz="2400" dirty="0">
              <a:solidFill>
                <a:schemeClr val="accent2"/>
              </a:solidFill>
            </a:endParaRPr>
          </a:p>
          <a:p>
            <a:r>
              <a:rPr lang="zh-CN" altLang="en-US" sz="2400" dirty="0" smtClean="0">
                <a:solidFill>
                  <a:schemeClr val="accent2"/>
                </a:solidFill>
              </a:rPr>
              <a:t>外频</a:t>
            </a:r>
            <a:endParaRPr lang="en-US" altLang="zh-CN" sz="2400" dirty="0" smtClean="0">
              <a:solidFill>
                <a:schemeClr val="accent2"/>
              </a:solidFill>
            </a:endParaRPr>
          </a:p>
          <a:p>
            <a:endParaRPr lang="en-US" altLang="zh-CN" sz="2400" dirty="0">
              <a:solidFill>
                <a:schemeClr val="accent2"/>
              </a:solidFill>
            </a:endParaRPr>
          </a:p>
          <a:p>
            <a:r>
              <a:rPr lang="zh-CN" altLang="en-US" sz="2400" dirty="0" smtClean="0">
                <a:solidFill>
                  <a:schemeClr val="accent2"/>
                </a:solidFill>
              </a:rPr>
              <a:t>分频和倍频（超频）</a:t>
            </a:r>
            <a:endParaRPr lang="en-US" altLang="zh-CN" sz="2400" dirty="0" smtClean="0">
              <a:solidFill>
                <a:schemeClr val="accent2"/>
              </a:solidFill>
            </a:endParaRPr>
          </a:p>
          <a:p>
            <a:endParaRPr lang="en-US" altLang="zh-CN" sz="2400" dirty="0">
              <a:solidFill>
                <a:schemeClr val="accent2"/>
              </a:solidFill>
            </a:endParaRPr>
          </a:p>
          <a:p>
            <a:r>
              <a:rPr lang="zh-CN" altLang="en-US" sz="2400" dirty="0" smtClean="0">
                <a:solidFill>
                  <a:schemeClr val="accent2"/>
                </a:solidFill>
              </a:rPr>
              <a:t>内存频率、前端总线（北桥）、</a:t>
            </a:r>
            <a:r>
              <a:rPr lang="en-US" altLang="zh-CN" sz="2400" dirty="0" smtClean="0">
                <a:solidFill>
                  <a:schemeClr val="accent2"/>
                </a:solidFill>
              </a:rPr>
              <a:t>I/O</a:t>
            </a:r>
            <a:r>
              <a:rPr lang="zh-CN" altLang="en-US" sz="2400" dirty="0" smtClean="0">
                <a:solidFill>
                  <a:schemeClr val="accent2"/>
                </a:solidFill>
              </a:rPr>
              <a:t>（南桥）</a:t>
            </a:r>
            <a:endParaRPr lang="zh-CN" altLang="en-US" sz="2400" dirty="0">
              <a:solidFill>
                <a:schemeClr val="accent2"/>
              </a:solidFill>
            </a:endParaRPr>
          </a:p>
        </p:txBody>
      </p:sp>
      <p:sp>
        <p:nvSpPr>
          <p:cNvPr id="4" name="矩形 3"/>
          <p:cNvSpPr/>
          <p:nvPr/>
        </p:nvSpPr>
        <p:spPr>
          <a:xfrm>
            <a:off x="539552" y="5706887"/>
            <a:ext cx="8136904" cy="461665"/>
          </a:xfrm>
          <a:prstGeom prst="rect">
            <a:avLst/>
          </a:prstGeom>
        </p:spPr>
        <p:txBody>
          <a:bodyPr wrap="square">
            <a:spAutoFit/>
          </a:bodyPr>
          <a:lstStyle/>
          <a:p>
            <a:r>
              <a:rPr lang="en-US" altLang="zh-CN" sz="2400" b="1" dirty="0">
                <a:solidFill>
                  <a:schemeClr val="accent1"/>
                </a:solidFill>
              </a:rPr>
              <a:t>CPU</a:t>
            </a:r>
            <a:r>
              <a:rPr lang="zh-CN" altLang="en-US" sz="2400" b="1" dirty="0">
                <a:solidFill>
                  <a:schemeClr val="accent1"/>
                </a:solidFill>
              </a:rPr>
              <a:t>的运算速度还要看</a:t>
            </a:r>
            <a:r>
              <a:rPr lang="en-US" altLang="zh-CN" sz="2400" b="1" dirty="0">
                <a:solidFill>
                  <a:schemeClr val="accent1"/>
                </a:solidFill>
              </a:rPr>
              <a:t>CPU</a:t>
            </a:r>
            <a:r>
              <a:rPr lang="zh-CN" altLang="en-US" sz="2400" b="1" dirty="0">
                <a:solidFill>
                  <a:schemeClr val="accent1"/>
                </a:solidFill>
              </a:rPr>
              <a:t>的流水线的各方面的性能指标</a:t>
            </a:r>
          </a:p>
        </p:txBody>
      </p:sp>
    </p:spTree>
    <p:extLst>
      <p:ext uri="{BB962C8B-B14F-4D97-AF65-F5344CB8AC3E}">
        <p14:creationId xmlns:p14="http://schemas.microsoft.com/office/powerpoint/2010/main" val="279490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36538" y="128588"/>
            <a:ext cx="8175625" cy="528637"/>
          </a:xfrm>
        </p:spPr>
        <p:txBody>
          <a:bodyPr/>
          <a:lstStyle/>
          <a:p>
            <a:r>
              <a:rPr lang="zh-CN" altLang="en-US" smtClean="0"/>
              <a:t>数据通路与时序控制</a:t>
            </a:r>
            <a:endParaRPr lang="zh-CN" altLang="en-US" sz="2400" b="0" smtClean="0"/>
          </a:p>
        </p:txBody>
      </p:sp>
      <p:grpSp>
        <p:nvGrpSpPr>
          <p:cNvPr id="17411" name="Group 4"/>
          <p:cNvGrpSpPr>
            <a:grpSpLocks/>
          </p:cNvGrpSpPr>
          <p:nvPr/>
        </p:nvGrpSpPr>
        <p:grpSpPr bwMode="auto">
          <a:xfrm>
            <a:off x="539750" y="1577975"/>
            <a:ext cx="7835900" cy="342900"/>
            <a:chOff x="340" y="524"/>
            <a:chExt cx="4936" cy="200"/>
          </a:xfrm>
        </p:grpSpPr>
        <p:sp>
          <p:nvSpPr>
            <p:cNvPr id="17525" name="Line 5"/>
            <p:cNvSpPr>
              <a:spLocks noChangeShapeType="1"/>
            </p:cNvSpPr>
            <p:nvPr/>
          </p:nvSpPr>
          <p:spPr bwMode="auto">
            <a:xfrm>
              <a:off x="340" y="528"/>
              <a:ext cx="6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526" name="Line 6"/>
            <p:cNvSpPr>
              <a:spLocks noChangeShapeType="1"/>
            </p:cNvSpPr>
            <p:nvPr/>
          </p:nvSpPr>
          <p:spPr bwMode="auto">
            <a:xfrm>
              <a:off x="1042" y="532"/>
              <a:ext cx="0" cy="1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527" name="Line 7"/>
            <p:cNvSpPr>
              <a:spLocks noChangeShapeType="1"/>
            </p:cNvSpPr>
            <p:nvPr/>
          </p:nvSpPr>
          <p:spPr bwMode="auto">
            <a:xfrm>
              <a:off x="1046" y="720"/>
              <a:ext cx="175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528" name="Line 8"/>
            <p:cNvSpPr>
              <a:spLocks noChangeShapeType="1"/>
            </p:cNvSpPr>
            <p:nvPr/>
          </p:nvSpPr>
          <p:spPr bwMode="auto">
            <a:xfrm flipV="1">
              <a:off x="2808" y="524"/>
              <a:ext cx="0" cy="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529" name="Line 9"/>
            <p:cNvSpPr>
              <a:spLocks noChangeShapeType="1"/>
            </p:cNvSpPr>
            <p:nvPr/>
          </p:nvSpPr>
          <p:spPr bwMode="auto">
            <a:xfrm>
              <a:off x="2812" y="528"/>
              <a:ext cx="175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530" name="Line 10"/>
            <p:cNvSpPr>
              <a:spLocks noChangeShapeType="1"/>
            </p:cNvSpPr>
            <p:nvPr/>
          </p:nvSpPr>
          <p:spPr bwMode="auto">
            <a:xfrm>
              <a:off x="4574" y="532"/>
              <a:ext cx="0" cy="1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531" name="Line 11"/>
            <p:cNvSpPr>
              <a:spLocks noChangeShapeType="1"/>
            </p:cNvSpPr>
            <p:nvPr/>
          </p:nvSpPr>
          <p:spPr bwMode="auto">
            <a:xfrm>
              <a:off x="4578" y="720"/>
              <a:ext cx="6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sp>
        <p:nvSpPr>
          <p:cNvPr id="17412" name="Rectangle 12"/>
          <p:cNvSpPr>
            <a:spLocks noChangeArrowheads="1"/>
          </p:cNvSpPr>
          <p:nvPr/>
        </p:nvSpPr>
        <p:spPr bwMode="auto">
          <a:xfrm>
            <a:off x="442913" y="1673225"/>
            <a:ext cx="49688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ea typeface="宋体" pitchFamily="2" charset="-122"/>
              </a:rPr>
              <a:t>Clk</a:t>
            </a:r>
          </a:p>
        </p:txBody>
      </p:sp>
      <p:sp>
        <p:nvSpPr>
          <p:cNvPr id="17413" name="Rectangle 13"/>
          <p:cNvSpPr>
            <a:spLocks noChangeArrowheads="1"/>
          </p:cNvSpPr>
          <p:nvPr/>
        </p:nvSpPr>
        <p:spPr bwMode="auto">
          <a:xfrm>
            <a:off x="527050" y="2276475"/>
            <a:ext cx="520700" cy="292100"/>
          </a:xfrm>
          <a:prstGeom prst="rect">
            <a:avLst/>
          </a:prstGeom>
          <a:solidFill>
            <a:schemeClr val="bg2">
              <a:alpha val="27843"/>
            </a:scheme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17414" name="Line 14"/>
          <p:cNvSpPr>
            <a:spLocks noChangeShapeType="1"/>
          </p:cNvSpPr>
          <p:nvPr/>
        </p:nvSpPr>
        <p:spPr bwMode="auto">
          <a:xfrm>
            <a:off x="1060450" y="2574925"/>
            <a:ext cx="11303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15" name="Line 15"/>
          <p:cNvSpPr>
            <a:spLocks noChangeShapeType="1"/>
          </p:cNvSpPr>
          <p:nvPr/>
        </p:nvSpPr>
        <p:spPr bwMode="auto">
          <a:xfrm>
            <a:off x="6623050" y="2282825"/>
            <a:ext cx="1130300"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16" name="Rectangle 16"/>
          <p:cNvSpPr>
            <a:spLocks noChangeArrowheads="1"/>
          </p:cNvSpPr>
          <p:nvPr/>
        </p:nvSpPr>
        <p:spPr bwMode="auto">
          <a:xfrm>
            <a:off x="2203450" y="2276475"/>
            <a:ext cx="4406900" cy="292100"/>
          </a:xfrm>
          <a:prstGeom prst="rect">
            <a:avLst/>
          </a:prstGeom>
          <a:solidFill>
            <a:schemeClr val="bg2">
              <a:alpha val="27843"/>
            </a:scheme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17417" name="Rectangle 17"/>
          <p:cNvSpPr>
            <a:spLocks noChangeArrowheads="1"/>
          </p:cNvSpPr>
          <p:nvPr/>
        </p:nvSpPr>
        <p:spPr bwMode="auto">
          <a:xfrm>
            <a:off x="3097213" y="2244725"/>
            <a:ext cx="26574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b="0">
                <a:solidFill>
                  <a:srgbClr val="006600"/>
                </a:solidFill>
                <a:latin typeface="Times New Roman" pitchFamily="18" charset="0"/>
                <a:ea typeface="黑体" pitchFamily="49" charset="-122"/>
              </a:rPr>
              <a:t>寄存器的输入可变化</a:t>
            </a:r>
          </a:p>
        </p:txBody>
      </p:sp>
      <p:sp>
        <p:nvSpPr>
          <p:cNvPr id="17418" name="Rectangle 18"/>
          <p:cNvSpPr>
            <a:spLocks noChangeArrowheads="1"/>
          </p:cNvSpPr>
          <p:nvPr/>
        </p:nvSpPr>
        <p:spPr bwMode="auto">
          <a:xfrm>
            <a:off x="7766050" y="2276475"/>
            <a:ext cx="673100" cy="292100"/>
          </a:xfrm>
          <a:prstGeom prst="rect">
            <a:avLst/>
          </a:prstGeom>
          <a:solidFill>
            <a:schemeClr val="bg2">
              <a:alpha val="27843"/>
            </a:scheme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17419" name="Line 19"/>
          <p:cNvSpPr>
            <a:spLocks noChangeShapeType="1"/>
          </p:cNvSpPr>
          <p:nvPr/>
        </p:nvSpPr>
        <p:spPr bwMode="auto">
          <a:xfrm>
            <a:off x="6623050" y="2384425"/>
            <a:ext cx="59690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20" name="Line 20"/>
          <p:cNvSpPr>
            <a:spLocks noChangeShapeType="1"/>
          </p:cNvSpPr>
          <p:nvPr/>
        </p:nvSpPr>
        <p:spPr bwMode="auto">
          <a:xfrm>
            <a:off x="7232650" y="2384425"/>
            <a:ext cx="52070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21" name="Rectangle 21"/>
          <p:cNvSpPr>
            <a:spLocks noChangeArrowheads="1"/>
          </p:cNvSpPr>
          <p:nvPr/>
        </p:nvSpPr>
        <p:spPr bwMode="auto">
          <a:xfrm>
            <a:off x="6500813" y="1939925"/>
            <a:ext cx="74453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ea typeface="宋体" pitchFamily="2" charset="-122"/>
              </a:rPr>
              <a:t>Setup</a:t>
            </a:r>
          </a:p>
        </p:txBody>
      </p:sp>
      <p:sp>
        <p:nvSpPr>
          <p:cNvPr id="17422" name="Rectangle 22"/>
          <p:cNvSpPr>
            <a:spLocks noChangeArrowheads="1"/>
          </p:cNvSpPr>
          <p:nvPr/>
        </p:nvSpPr>
        <p:spPr bwMode="auto">
          <a:xfrm>
            <a:off x="7224713" y="1965325"/>
            <a:ext cx="6318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ea typeface="宋体" pitchFamily="2" charset="-122"/>
              </a:rPr>
              <a:t>Hold</a:t>
            </a:r>
          </a:p>
        </p:txBody>
      </p:sp>
      <p:grpSp>
        <p:nvGrpSpPr>
          <p:cNvPr id="17423" name="Group 121"/>
          <p:cNvGrpSpPr>
            <a:grpSpLocks/>
          </p:cNvGrpSpPr>
          <p:nvPr/>
        </p:nvGrpSpPr>
        <p:grpSpPr bwMode="auto">
          <a:xfrm>
            <a:off x="1047750" y="2882900"/>
            <a:ext cx="6794500" cy="1809750"/>
            <a:chOff x="668" y="1544"/>
            <a:chExt cx="4280" cy="1140"/>
          </a:xfrm>
        </p:grpSpPr>
        <p:grpSp>
          <p:nvGrpSpPr>
            <p:cNvPr id="17435" name="Group 23"/>
            <p:cNvGrpSpPr>
              <a:grpSpLocks/>
            </p:cNvGrpSpPr>
            <p:nvPr/>
          </p:nvGrpSpPr>
          <p:grpSpPr bwMode="auto">
            <a:xfrm>
              <a:off x="668" y="1544"/>
              <a:ext cx="776" cy="1140"/>
              <a:chOff x="668" y="1544"/>
              <a:chExt cx="776" cy="1140"/>
            </a:xfrm>
          </p:grpSpPr>
          <p:sp>
            <p:nvSpPr>
              <p:cNvPr id="17514" name="Rectangle 24"/>
              <p:cNvSpPr>
                <a:spLocks noChangeArrowheads="1"/>
              </p:cNvSpPr>
              <p:nvPr/>
            </p:nvSpPr>
            <p:spPr bwMode="auto">
              <a:xfrm>
                <a:off x="968" y="1544"/>
                <a:ext cx="176" cy="89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17515" name="Line 25"/>
              <p:cNvSpPr>
                <a:spLocks noChangeShapeType="1"/>
              </p:cNvSpPr>
              <p:nvPr/>
            </p:nvSpPr>
            <p:spPr bwMode="auto">
              <a:xfrm>
                <a:off x="1056" y="2548"/>
                <a:ext cx="0"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516" name="Line 26"/>
              <p:cNvSpPr>
                <a:spLocks noChangeShapeType="1"/>
              </p:cNvSpPr>
              <p:nvPr/>
            </p:nvSpPr>
            <p:spPr bwMode="auto">
              <a:xfrm flipV="1">
                <a:off x="1016" y="2296"/>
                <a:ext cx="32" cy="16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517" name="Line 27"/>
              <p:cNvSpPr>
                <a:spLocks noChangeShapeType="1"/>
              </p:cNvSpPr>
              <p:nvPr/>
            </p:nvSpPr>
            <p:spPr bwMode="auto">
              <a:xfrm>
                <a:off x="1064" y="2312"/>
                <a:ext cx="32" cy="12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518" name="Oval 28"/>
              <p:cNvSpPr>
                <a:spLocks noChangeArrowheads="1"/>
              </p:cNvSpPr>
              <p:nvPr/>
            </p:nvSpPr>
            <p:spPr bwMode="auto">
              <a:xfrm>
                <a:off x="1016" y="2456"/>
                <a:ext cx="80" cy="8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17519" name="Line 29"/>
              <p:cNvSpPr>
                <a:spLocks noChangeShapeType="1"/>
              </p:cNvSpPr>
              <p:nvPr/>
            </p:nvSpPr>
            <p:spPr bwMode="auto">
              <a:xfrm flipH="1">
                <a:off x="668" y="1680"/>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520" name="Rectangle 30"/>
              <p:cNvSpPr>
                <a:spLocks noChangeArrowheads="1"/>
              </p:cNvSpPr>
              <p:nvPr/>
            </p:nvSpPr>
            <p:spPr bwMode="auto">
              <a:xfrm>
                <a:off x="759" y="1728"/>
                <a:ext cx="14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sz="1600">
                    <a:solidFill>
                      <a:srgbClr val="000000"/>
                    </a:solidFill>
                    <a:latin typeface="Times New Roman" pitchFamily="18" charset="0"/>
                    <a:ea typeface="宋体" pitchFamily="2" charset="-122"/>
                  </a:rPr>
                  <a:t>.</a:t>
                </a:r>
              </a:p>
              <a:p>
                <a:pPr fontAlgn="base">
                  <a:spcBef>
                    <a:spcPct val="0"/>
                  </a:spcBef>
                  <a:spcAft>
                    <a:spcPct val="0"/>
                  </a:spcAft>
                  <a:buSzTx/>
                  <a:buFontTx/>
                  <a:buNone/>
                </a:pPr>
                <a:r>
                  <a:rPr lang="zh-CN" altLang="en-US" sz="1600">
                    <a:solidFill>
                      <a:srgbClr val="000000"/>
                    </a:solidFill>
                    <a:latin typeface="Times New Roman" pitchFamily="18" charset="0"/>
                    <a:ea typeface="宋体" pitchFamily="2" charset="-122"/>
                  </a:rPr>
                  <a:t>.</a:t>
                </a:r>
              </a:p>
              <a:p>
                <a:pPr fontAlgn="base">
                  <a:spcBef>
                    <a:spcPct val="0"/>
                  </a:spcBef>
                  <a:spcAft>
                    <a:spcPct val="0"/>
                  </a:spcAft>
                  <a:buSzTx/>
                  <a:buFontTx/>
                  <a:buNone/>
                </a:pPr>
                <a:r>
                  <a:rPr lang="zh-CN" altLang="en-US" sz="1600">
                    <a:solidFill>
                      <a:srgbClr val="000000"/>
                    </a:solidFill>
                    <a:latin typeface="Times New Roman" pitchFamily="18" charset="0"/>
                    <a:ea typeface="宋体" pitchFamily="2" charset="-122"/>
                  </a:rPr>
                  <a:t>.</a:t>
                </a:r>
              </a:p>
            </p:txBody>
          </p:sp>
          <p:sp>
            <p:nvSpPr>
              <p:cNvPr id="17521" name="Line 31"/>
              <p:cNvSpPr>
                <a:spLocks noChangeShapeType="1"/>
              </p:cNvSpPr>
              <p:nvPr/>
            </p:nvSpPr>
            <p:spPr bwMode="auto">
              <a:xfrm flipH="1">
                <a:off x="668" y="2304"/>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522" name="Line 32"/>
              <p:cNvSpPr>
                <a:spLocks noChangeShapeType="1"/>
              </p:cNvSpPr>
              <p:nvPr/>
            </p:nvSpPr>
            <p:spPr bwMode="auto">
              <a:xfrm flipH="1">
                <a:off x="1148" y="1680"/>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523" name="Rectangle 33"/>
              <p:cNvSpPr>
                <a:spLocks noChangeArrowheads="1"/>
              </p:cNvSpPr>
              <p:nvPr/>
            </p:nvSpPr>
            <p:spPr bwMode="auto">
              <a:xfrm>
                <a:off x="1239" y="1728"/>
                <a:ext cx="14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sz="1600">
                    <a:solidFill>
                      <a:srgbClr val="000000"/>
                    </a:solidFill>
                    <a:latin typeface="Times New Roman" pitchFamily="18" charset="0"/>
                    <a:ea typeface="宋体" pitchFamily="2" charset="-122"/>
                  </a:rPr>
                  <a:t>.</a:t>
                </a:r>
              </a:p>
              <a:p>
                <a:pPr fontAlgn="base">
                  <a:spcBef>
                    <a:spcPct val="0"/>
                  </a:spcBef>
                  <a:spcAft>
                    <a:spcPct val="0"/>
                  </a:spcAft>
                  <a:buSzTx/>
                  <a:buFontTx/>
                  <a:buNone/>
                </a:pPr>
                <a:r>
                  <a:rPr lang="zh-CN" altLang="en-US" sz="1600">
                    <a:solidFill>
                      <a:srgbClr val="000000"/>
                    </a:solidFill>
                    <a:latin typeface="Times New Roman" pitchFamily="18" charset="0"/>
                    <a:ea typeface="宋体" pitchFamily="2" charset="-122"/>
                  </a:rPr>
                  <a:t>.</a:t>
                </a:r>
              </a:p>
              <a:p>
                <a:pPr fontAlgn="base">
                  <a:spcBef>
                    <a:spcPct val="0"/>
                  </a:spcBef>
                  <a:spcAft>
                    <a:spcPct val="0"/>
                  </a:spcAft>
                  <a:buSzTx/>
                  <a:buFontTx/>
                  <a:buNone/>
                </a:pPr>
                <a:r>
                  <a:rPr lang="zh-CN" altLang="en-US" sz="1600">
                    <a:solidFill>
                      <a:srgbClr val="000000"/>
                    </a:solidFill>
                    <a:latin typeface="Times New Roman" pitchFamily="18" charset="0"/>
                    <a:ea typeface="宋体" pitchFamily="2" charset="-122"/>
                  </a:rPr>
                  <a:t>.</a:t>
                </a:r>
              </a:p>
            </p:txBody>
          </p:sp>
          <p:sp>
            <p:nvSpPr>
              <p:cNvPr id="17524" name="Line 34"/>
              <p:cNvSpPr>
                <a:spLocks noChangeShapeType="1"/>
              </p:cNvSpPr>
              <p:nvPr/>
            </p:nvSpPr>
            <p:spPr bwMode="auto">
              <a:xfrm flipH="1">
                <a:off x="1148" y="2304"/>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grpSp>
          <p:nvGrpSpPr>
            <p:cNvPr id="17436" name="Group 35"/>
            <p:cNvGrpSpPr>
              <a:grpSpLocks/>
            </p:cNvGrpSpPr>
            <p:nvPr/>
          </p:nvGrpSpPr>
          <p:grpSpPr bwMode="auto">
            <a:xfrm>
              <a:off x="4172" y="1544"/>
              <a:ext cx="776" cy="1140"/>
              <a:chOff x="4172" y="1544"/>
              <a:chExt cx="776" cy="1140"/>
            </a:xfrm>
          </p:grpSpPr>
          <p:sp>
            <p:nvSpPr>
              <p:cNvPr id="17503" name="Rectangle 36"/>
              <p:cNvSpPr>
                <a:spLocks noChangeArrowheads="1"/>
              </p:cNvSpPr>
              <p:nvPr/>
            </p:nvSpPr>
            <p:spPr bwMode="auto">
              <a:xfrm>
                <a:off x="4472" y="1544"/>
                <a:ext cx="176" cy="89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17504" name="Line 37"/>
              <p:cNvSpPr>
                <a:spLocks noChangeShapeType="1"/>
              </p:cNvSpPr>
              <p:nvPr/>
            </p:nvSpPr>
            <p:spPr bwMode="auto">
              <a:xfrm>
                <a:off x="4560" y="2548"/>
                <a:ext cx="0"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505" name="Line 38"/>
              <p:cNvSpPr>
                <a:spLocks noChangeShapeType="1"/>
              </p:cNvSpPr>
              <p:nvPr/>
            </p:nvSpPr>
            <p:spPr bwMode="auto">
              <a:xfrm flipV="1">
                <a:off x="4520" y="2296"/>
                <a:ext cx="32" cy="16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506" name="Line 39"/>
              <p:cNvSpPr>
                <a:spLocks noChangeShapeType="1"/>
              </p:cNvSpPr>
              <p:nvPr/>
            </p:nvSpPr>
            <p:spPr bwMode="auto">
              <a:xfrm>
                <a:off x="4568" y="2312"/>
                <a:ext cx="32" cy="12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507" name="Oval 40"/>
              <p:cNvSpPr>
                <a:spLocks noChangeArrowheads="1"/>
              </p:cNvSpPr>
              <p:nvPr/>
            </p:nvSpPr>
            <p:spPr bwMode="auto">
              <a:xfrm>
                <a:off x="4520" y="2456"/>
                <a:ext cx="80" cy="8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17508" name="Line 41"/>
              <p:cNvSpPr>
                <a:spLocks noChangeShapeType="1"/>
              </p:cNvSpPr>
              <p:nvPr/>
            </p:nvSpPr>
            <p:spPr bwMode="auto">
              <a:xfrm flipH="1">
                <a:off x="4172" y="1680"/>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509" name="Rectangle 42"/>
              <p:cNvSpPr>
                <a:spLocks noChangeArrowheads="1"/>
              </p:cNvSpPr>
              <p:nvPr/>
            </p:nvSpPr>
            <p:spPr bwMode="auto">
              <a:xfrm>
                <a:off x="4263" y="1728"/>
                <a:ext cx="14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sz="1600">
                    <a:solidFill>
                      <a:srgbClr val="000000"/>
                    </a:solidFill>
                    <a:latin typeface="Times New Roman" pitchFamily="18" charset="0"/>
                    <a:ea typeface="宋体" pitchFamily="2" charset="-122"/>
                  </a:rPr>
                  <a:t>.</a:t>
                </a:r>
              </a:p>
              <a:p>
                <a:pPr fontAlgn="base">
                  <a:spcBef>
                    <a:spcPct val="0"/>
                  </a:spcBef>
                  <a:spcAft>
                    <a:spcPct val="0"/>
                  </a:spcAft>
                  <a:buSzTx/>
                  <a:buFontTx/>
                  <a:buNone/>
                </a:pPr>
                <a:r>
                  <a:rPr lang="zh-CN" altLang="en-US" sz="1600">
                    <a:solidFill>
                      <a:srgbClr val="000000"/>
                    </a:solidFill>
                    <a:latin typeface="Times New Roman" pitchFamily="18" charset="0"/>
                    <a:ea typeface="宋体" pitchFamily="2" charset="-122"/>
                  </a:rPr>
                  <a:t>.</a:t>
                </a:r>
              </a:p>
              <a:p>
                <a:pPr fontAlgn="base">
                  <a:spcBef>
                    <a:spcPct val="0"/>
                  </a:spcBef>
                  <a:spcAft>
                    <a:spcPct val="0"/>
                  </a:spcAft>
                  <a:buSzTx/>
                  <a:buFontTx/>
                  <a:buNone/>
                </a:pPr>
                <a:r>
                  <a:rPr lang="zh-CN" altLang="en-US" sz="1600">
                    <a:solidFill>
                      <a:srgbClr val="000000"/>
                    </a:solidFill>
                    <a:latin typeface="Times New Roman" pitchFamily="18" charset="0"/>
                    <a:ea typeface="宋体" pitchFamily="2" charset="-122"/>
                  </a:rPr>
                  <a:t>.</a:t>
                </a:r>
              </a:p>
            </p:txBody>
          </p:sp>
          <p:sp>
            <p:nvSpPr>
              <p:cNvPr id="17510" name="Line 43"/>
              <p:cNvSpPr>
                <a:spLocks noChangeShapeType="1"/>
              </p:cNvSpPr>
              <p:nvPr/>
            </p:nvSpPr>
            <p:spPr bwMode="auto">
              <a:xfrm flipH="1">
                <a:off x="4172" y="2304"/>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511" name="Line 44"/>
              <p:cNvSpPr>
                <a:spLocks noChangeShapeType="1"/>
              </p:cNvSpPr>
              <p:nvPr/>
            </p:nvSpPr>
            <p:spPr bwMode="auto">
              <a:xfrm flipH="1">
                <a:off x="4652" y="1680"/>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512" name="Rectangle 45"/>
              <p:cNvSpPr>
                <a:spLocks noChangeArrowheads="1"/>
              </p:cNvSpPr>
              <p:nvPr/>
            </p:nvSpPr>
            <p:spPr bwMode="auto">
              <a:xfrm>
                <a:off x="4743" y="1728"/>
                <a:ext cx="14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sz="1600">
                    <a:solidFill>
                      <a:srgbClr val="000000"/>
                    </a:solidFill>
                    <a:latin typeface="Times New Roman" pitchFamily="18" charset="0"/>
                    <a:ea typeface="宋体" pitchFamily="2" charset="-122"/>
                  </a:rPr>
                  <a:t>.</a:t>
                </a:r>
              </a:p>
              <a:p>
                <a:pPr fontAlgn="base">
                  <a:spcBef>
                    <a:spcPct val="0"/>
                  </a:spcBef>
                  <a:spcAft>
                    <a:spcPct val="0"/>
                  </a:spcAft>
                  <a:buSzTx/>
                  <a:buFontTx/>
                  <a:buNone/>
                </a:pPr>
                <a:r>
                  <a:rPr lang="zh-CN" altLang="en-US" sz="1600">
                    <a:solidFill>
                      <a:srgbClr val="000000"/>
                    </a:solidFill>
                    <a:latin typeface="Times New Roman" pitchFamily="18" charset="0"/>
                    <a:ea typeface="宋体" pitchFamily="2" charset="-122"/>
                  </a:rPr>
                  <a:t>.</a:t>
                </a:r>
              </a:p>
              <a:p>
                <a:pPr fontAlgn="base">
                  <a:spcBef>
                    <a:spcPct val="0"/>
                  </a:spcBef>
                  <a:spcAft>
                    <a:spcPct val="0"/>
                  </a:spcAft>
                  <a:buSzTx/>
                  <a:buFontTx/>
                  <a:buNone/>
                </a:pPr>
                <a:r>
                  <a:rPr lang="zh-CN" altLang="en-US" sz="1600">
                    <a:solidFill>
                      <a:srgbClr val="000000"/>
                    </a:solidFill>
                    <a:latin typeface="Times New Roman" pitchFamily="18" charset="0"/>
                    <a:ea typeface="宋体" pitchFamily="2" charset="-122"/>
                  </a:rPr>
                  <a:t>.</a:t>
                </a:r>
              </a:p>
            </p:txBody>
          </p:sp>
          <p:sp>
            <p:nvSpPr>
              <p:cNvPr id="17513" name="Line 46"/>
              <p:cNvSpPr>
                <a:spLocks noChangeShapeType="1"/>
              </p:cNvSpPr>
              <p:nvPr/>
            </p:nvSpPr>
            <p:spPr bwMode="auto">
              <a:xfrm flipH="1">
                <a:off x="4652" y="2304"/>
                <a:ext cx="296"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sp>
          <p:nvSpPr>
            <p:cNvPr id="17437" name="Rectangle 47"/>
            <p:cNvSpPr>
              <a:spLocks noChangeArrowheads="1"/>
            </p:cNvSpPr>
            <p:nvPr/>
          </p:nvSpPr>
          <p:spPr bwMode="auto">
            <a:xfrm>
              <a:off x="1448" y="1544"/>
              <a:ext cx="2720" cy="896"/>
            </a:xfrm>
            <a:prstGeom prst="rect">
              <a:avLst/>
            </a:prstGeom>
            <a:noFill/>
            <a:ln w="28575">
              <a:solidFill>
                <a:srgbClr val="33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17438" name="Oval 48"/>
            <p:cNvSpPr>
              <a:spLocks noChangeArrowheads="1"/>
            </p:cNvSpPr>
            <p:nvPr/>
          </p:nvSpPr>
          <p:spPr bwMode="auto">
            <a:xfrm>
              <a:off x="1951" y="1864"/>
              <a:ext cx="51" cy="52"/>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grpSp>
          <p:nvGrpSpPr>
            <p:cNvPr id="17439" name="Group 49"/>
            <p:cNvGrpSpPr>
              <a:grpSpLocks/>
            </p:cNvGrpSpPr>
            <p:nvPr/>
          </p:nvGrpSpPr>
          <p:grpSpPr bwMode="auto">
            <a:xfrm>
              <a:off x="1600" y="1755"/>
              <a:ext cx="344" cy="272"/>
              <a:chOff x="1600" y="1755"/>
              <a:chExt cx="344" cy="272"/>
            </a:xfrm>
          </p:grpSpPr>
          <p:sp>
            <p:nvSpPr>
              <p:cNvPr id="17498" name="Arc 50"/>
              <p:cNvSpPr>
                <a:spLocks/>
              </p:cNvSpPr>
              <p:nvPr/>
            </p:nvSpPr>
            <p:spPr bwMode="auto">
              <a:xfrm>
                <a:off x="1804" y="1764"/>
                <a:ext cx="132" cy="128"/>
              </a:xfrm>
              <a:custGeom>
                <a:avLst/>
                <a:gdLst>
                  <a:gd name="T0" fmla="*/ 0 w 21764"/>
                  <a:gd name="T1" fmla="*/ 0 h 21600"/>
                  <a:gd name="T2" fmla="*/ 0 w 21764"/>
                  <a:gd name="T3" fmla="*/ 0 h 21600"/>
                  <a:gd name="T4" fmla="*/ 0 w 21764"/>
                  <a:gd name="T5" fmla="*/ 0 h 21600"/>
                  <a:gd name="T6" fmla="*/ 0 60000 65536"/>
                  <a:gd name="T7" fmla="*/ 0 60000 65536"/>
                  <a:gd name="T8" fmla="*/ 0 60000 65536"/>
                </a:gdLst>
                <a:ahLst/>
                <a:cxnLst>
                  <a:cxn ang="T6">
                    <a:pos x="T0" y="T1"/>
                  </a:cxn>
                  <a:cxn ang="T7">
                    <a:pos x="T2" y="T3"/>
                  </a:cxn>
                  <a:cxn ang="T8">
                    <a:pos x="T4" y="T5"/>
                  </a:cxn>
                </a:cxnLst>
                <a:rect l="0" t="0" r="r" b="b"/>
                <a:pathLst>
                  <a:path w="21764" h="21600" fill="none" extrusionOk="0">
                    <a:moveTo>
                      <a:pt x="-1" y="0"/>
                    </a:moveTo>
                    <a:cubicBezTo>
                      <a:pt x="54" y="0"/>
                      <a:pt x="109" y="-1"/>
                      <a:pt x="164" y="0"/>
                    </a:cubicBezTo>
                    <a:cubicBezTo>
                      <a:pt x="12093" y="0"/>
                      <a:pt x="21764" y="9670"/>
                      <a:pt x="21764" y="21600"/>
                    </a:cubicBezTo>
                  </a:path>
                  <a:path w="21764" h="21600" stroke="0" extrusionOk="0">
                    <a:moveTo>
                      <a:pt x="-1" y="0"/>
                    </a:moveTo>
                    <a:cubicBezTo>
                      <a:pt x="54" y="0"/>
                      <a:pt x="109" y="-1"/>
                      <a:pt x="164" y="0"/>
                    </a:cubicBezTo>
                    <a:cubicBezTo>
                      <a:pt x="12093" y="0"/>
                      <a:pt x="21764" y="9670"/>
                      <a:pt x="21764" y="21600"/>
                    </a:cubicBezTo>
                    <a:lnTo>
                      <a:pt x="164" y="21600"/>
                    </a:lnTo>
                    <a:lnTo>
                      <a:pt x="-1" y="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99" name="Arc 51"/>
              <p:cNvSpPr>
                <a:spLocks/>
              </p:cNvSpPr>
              <p:nvPr/>
            </p:nvSpPr>
            <p:spPr bwMode="auto">
              <a:xfrm rot="10800000">
                <a:off x="1813" y="1900"/>
                <a:ext cx="131" cy="127"/>
              </a:xfrm>
              <a:custGeom>
                <a:avLst/>
                <a:gdLst>
                  <a:gd name="T0" fmla="*/ 0 w 21599"/>
                  <a:gd name="T1" fmla="*/ 0 h 21599"/>
                  <a:gd name="T2" fmla="*/ 0 w 21599"/>
                  <a:gd name="T3" fmla="*/ 0 h 21599"/>
                  <a:gd name="T4" fmla="*/ 0 w 21599"/>
                  <a:gd name="T5" fmla="*/ 0 h 21599"/>
                  <a:gd name="T6" fmla="*/ 0 60000 65536"/>
                  <a:gd name="T7" fmla="*/ 0 60000 65536"/>
                  <a:gd name="T8" fmla="*/ 0 60000 65536"/>
                </a:gdLst>
                <a:ahLst/>
                <a:cxnLst>
                  <a:cxn ang="T6">
                    <a:pos x="T0" y="T1"/>
                  </a:cxn>
                  <a:cxn ang="T7">
                    <a:pos x="T2" y="T3"/>
                  </a:cxn>
                  <a:cxn ang="T8">
                    <a:pos x="T4" y="T5"/>
                  </a:cxn>
                </a:cxnLst>
                <a:rect l="0" t="0" r="r" b="b"/>
                <a:pathLst>
                  <a:path w="21599" h="21599" fill="none" extrusionOk="0">
                    <a:moveTo>
                      <a:pt x="-1" y="21429"/>
                    </a:moveTo>
                    <a:cubicBezTo>
                      <a:pt x="91" y="9630"/>
                      <a:pt x="9635" y="89"/>
                      <a:pt x="21434" y="-1"/>
                    </a:cubicBezTo>
                  </a:path>
                  <a:path w="21599" h="21599" stroke="0" extrusionOk="0">
                    <a:moveTo>
                      <a:pt x="-1" y="21429"/>
                    </a:moveTo>
                    <a:cubicBezTo>
                      <a:pt x="91" y="9630"/>
                      <a:pt x="9635" y="89"/>
                      <a:pt x="21434" y="-1"/>
                    </a:cubicBezTo>
                    <a:lnTo>
                      <a:pt x="21599" y="21599"/>
                    </a:lnTo>
                    <a:lnTo>
                      <a:pt x="-1" y="21429"/>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500" name="Line 52"/>
              <p:cNvSpPr>
                <a:spLocks noChangeShapeType="1"/>
              </p:cNvSpPr>
              <p:nvPr/>
            </p:nvSpPr>
            <p:spPr bwMode="auto">
              <a:xfrm flipH="1">
                <a:off x="1600" y="1755"/>
                <a:ext cx="21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501" name="Line 53"/>
              <p:cNvSpPr>
                <a:spLocks noChangeShapeType="1"/>
              </p:cNvSpPr>
              <p:nvPr/>
            </p:nvSpPr>
            <p:spPr bwMode="auto">
              <a:xfrm>
                <a:off x="1608" y="1763"/>
                <a:ext cx="0" cy="25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502" name="Line 54"/>
              <p:cNvSpPr>
                <a:spLocks noChangeShapeType="1"/>
              </p:cNvSpPr>
              <p:nvPr/>
            </p:nvSpPr>
            <p:spPr bwMode="auto">
              <a:xfrm flipH="1">
                <a:off x="1600" y="2027"/>
                <a:ext cx="21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sp>
          <p:nvSpPr>
            <p:cNvPr id="17440" name="Line 55"/>
            <p:cNvSpPr>
              <a:spLocks noChangeShapeType="1"/>
            </p:cNvSpPr>
            <p:nvPr/>
          </p:nvSpPr>
          <p:spPr bwMode="auto">
            <a:xfrm flipH="1">
              <a:off x="1438" y="1823"/>
              <a:ext cx="174"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41" name="Line 56"/>
            <p:cNvSpPr>
              <a:spLocks noChangeShapeType="1"/>
            </p:cNvSpPr>
            <p:nvPr/>
          </p:nvSpPr>
          <p:spPr bwMode="auto">
            <a:xfrm flipH="1">
              <a:off x="1438" y="1959"/>
              <a:ext cx="1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42" name="Line 57"/>
            <p:cNvSpPr>
              <a:spLocks noChangeShapeType="1"/>
            </p:cNvSpPr>
            <p:nvPr/>
          </p:nvSpPr>
          <p:spPr bwMode="auto">
            <a:xfrm>
              <a:off x="2014" y="1890"/>
              <a:ext cx="19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nvGrpSpPr>
            <p:cNvPr id="17443" name="Group 58"/>
            <p:cNvGrpSpPr>
              <a:grpSpLocks/>
            </p:cNvGrpSpPr>
            <p:nvPr/>
          </p:nvGrpSpPr>
          <p:grpSpPr bwMode="auto">
            <a:xfrm>
              <a:off x="1445" y="2131"/>
              <a:ext cx="736" cy="253"/>
              <a:chOff x="1445" y="2131"/>
              <a:chExt cx="736" cy="253"/>
            </a:xfrm>
          </p:grpSpPr>
          <p:grpSp>
            <p:nvGrpSpPr>
              <p:cNvPr id="17489" name="Group 59"/>
              <p:cNvGrpSpPr>
                <a:grpSpLocks/>
              </p:cNvGrpSpPr>
              <p:nvPr/>
            </p:nvGrpSpPr>
            <p:grpSpPr bwMode="auto">
              <a:xfrm>
                <a:off x="1583" y="2131"/>
                <a:ext cx="361" cy="253"/>
                <a:chOff x="1583" y="2131"/>
                <a:chExt cx="361" cy="253"/>
              </a:xfrm>
            </p:grpSpPr>
            <p:sp>
              <p:nvSpPr>
                <p:cNvPr id="17493" name="Arc 60"/>
                <p:cNvSpPr>
                  <a:spLocks/>
                </p:cNvSpPr>
                <p:nvPr/>
              </p:nvSpPr>
              <p:spPr bwMode="auto">
                <a:xfrm>
                  <a:off x="1611" y="2131"/>
                  <a:ext cx="276" cy="122"/>
                </a:xfrm>
                <a:custGeom>
                  <a:avLst/>
                  <a:gdLst>
                    <a:gd name="T0" fmla="*/ 0 w 21679"/>
                    <a:gd name="T1" fmla="*/ 0 h 21600"/>
                    <a:gd name="T2" fmla="*/ 0 w 21679"/>
                    <a:gd name="T3" fmla="*/ 0 h 21600"/>
                    <a:gd name="T4" fmla="*/ 0 w 21679"/>
                    <a:gd name="T5" fmla="*/ 0 h 21600"/>
                    <a:gd name="T6" fmla="*/ 0 60000 65536"/>
                    <a:gd name="T7" fmla="*/ 0 60000 65536"/>
                    <a:gd name="T8" fmla="*/ 0 60000 65536"/>
                  </a:gdLst>
                  <a:ahLst/>
                  <a:cxnLst>
                    <a:cxn ang="T6">
                      <a:pos x="T0" y="T1"/>
                    </a:cxn>
                    <a:cxn ang="T7">
                      <a:pos x="T2" y="T3"/>
                    </a:cxn>
                    <a:cxn ang="T8">
                      <a:pos x="T4" y="T5"/>
                    </a:cxn>
                  </a:cxnLst>
                  <a:rect l="0" t="0" r="r" b="b"/>
                  <a:pathLst>
                    <a:path w="21679" h="21600" fill="none" extrusionOk="0">
                      <a:moveTo>
                        <a:pt x="0" y="0"/>
                      </a:moveTo>
                      <a:cubicBezTo>
                        <a:pt x="26" y="0"/>
                        <a:pt x="52" y="-1"/>
                        <a:pt x="79" y="0"/>
                      </a:cubicBezTo>
                      <a:cubicBezTo>
                        <a:pt x="12008" y="0"/>
                        <a:pt x="21679" y="9670"/>
                        <a:pt x="21679" y="21600"/>
                      </a:cubicBezTo>
                    </a:path>
                    <a:path w="21679" h="21600" stroke="0" extrusionOk="0">
                      <a:moveTo>
                        <a:pt x="0" y="0"/>
                      </a:moveTo>
                      <a:cubicBezTo>
                        <a:pt x="26" y="0"/>
                        <a:pt x="52" y="-1"/>
                        <a:pt x="79" y="0"/>
                      </a:cubicBezTo>
                      <a:cubicBezTo>
                        <a:pt x="12008" y="0"/>
                        <a:pt x="21679" y="9670"/>
                        <a:pt x="21679" y="21600"/>
                      </a:cubicBezTo>
                      <a:lnTo>
                        <a:pt x="79" y="21600"/>
                      </a:lnTo>
                      <a:lnTo>
                        <a:pt x="0" y="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94" name="Arc 61"/>
                <p:cNvSpPr>
                  <a:spLocks/>
                </p:cNvSpPr>
                <p:nvPr/>
              </p:nvSpPr>
              <p:spPr bwMode="auto">
                <a:xfrm rot="10800000">
                  <a:off x="1620" y="2262"/>
                  <a:ext cx="275" cy="12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599"/>
                      </a:moveTo>
                      <a:cubicBezTo>
                        <a:pt x="0" y="9701"/>
                        <a:pt x="9622" y="43"/>
                        <a:pt x="21521" y="0"/>
                      </a:cubicBezTo>
                    </a:path>
                    <a:path w="21600" h="21600" stroke="0" extrusionOk="0">
                      <a:moveTo>
                        <a:pt x="0" y="21599"/>
                      </a:moveTo>
                      <a:cubicBezTo>
                        <a:pt x="0" y="9701"/>
                        <a:pt x="9622" y="43"/>
                        <a:pt x="21521" y="0"/>
                      </a:cubicBezTo>
                      <a:lnTo>
                        <a:pt x="21600" y="21600"/>
                      </a:lnTo>
                      <a:lnTo>
                        <a:pt x="0" y="21599"/>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95" name="Oval 62"/>
                <p:cNvSpPr>
                  <a:spLocks noChangeArrowheads="1"/>
                </p:cNvSpPr>
                <p:nvPr/>
              </p:nvSpPr>
              <p:spPr bwMode="auto">
                <a:xfrm>
                  <a:off x="1902" y="2235"/>
                  <a:ext cx="42" cy="3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17496" name="Arc 63"/>
                <p:cNvSpPr>
                  <a:spLocks/>
                </p:cNvSpPr>
                <p:nvPr/>
              </p:nvSpPr>
              <p:spPr bwMode="auto">
                <a:xfrm>
                  <a:off x="1583" y="2131"/>
                  <a:ext cx="79" cy="122"/>
                </a:xfrm>
                <a:custGeom>
                  <a:avLst/>
                  <a:gdLst>
                    <a:gd name="T0" fmla="*/ 0 w 21879"/>
                    <a:gd name="T1" fmla="*/ 0 h 21600"/>
                    <a:gd name="T2" fmla="*/ 0 w 21879"/>
                    <a:gd name="T3" fmla="*/ 0 h 21600"/>
                    <a:gd name="T4" fmla="*/ 0 w 21879"/>
                    <a:gd name="T5" fmla="*/ 0 h 21600"/>
                    <a:gd name="T6" fmla="*/ 0 60000 65536"/>
                    <a:gd name="T7" fmla="*/ 0 60000 65536"/>
                    <a:gd name="T8" fmla="*/ 0 60000 65536"/>
                  </a:gdLst>
                  <a:ahLst/>
                  <a:cxnLst>
                    <a:cxn ang="T6">
                      <a:pos x="T0" y="T1"/>
                    </a:cxn>
                    <a:cxn ang="T7">
                      <a:pos x="T2" y="T3"/>
                    </a:cxn>
                    <a:cxn ang="T8">
                      <a:pos x="T4" y="T5"/>
                    </a:cxn>
                  </a:cxnLst>
                  <a:rect l="0" t="0" r="r" b="b"/>
                  <a:pathLst>
                    <a:path w="21879" h="21600" fill="none" extrusionOk="0">
                      <a:moveTo>
                        <a:pt x="-1" y="1"/>
                      </a:moveTo>
                      <a:cubicBezTo>
                        <a:pt x="92" y="0"/>
                        <a:pt x="185" y="-1"/>
                        <a:pt x="279" y="0"/>
                      </a:cubicBezTo>
                      <a:cubicBezTo>
                        <a:pt x="12208" y="0"/>
                        <a:pt x="21879" y="9670"/>
                        <a:pt x="21879" y="21600"/>
                      </a:cubicBezTo>
                    </a:path>
                    <a:path w="21879" h="21600" stroke="0" extrusionOk="0">
                      <a:moveTo>
                        <a:pt x="-1" y="1"/>
                      </a:moveTo>
                      <a:cubicBezTo>
                        <a:pt x="92" y="0"/>
                        <a:pt x="185" y="-1"/>
                        <a:pt x="279" y="0"/>
                      </a:cubicBezTo>
                      <a:cubicBezTo>
                        <a:pt x="12208" y="0"/>
                        <a:pt x="21879" y="9670"/>
                        <a:pt x="21879" y="21600"/>
                      </a:cubicBezTo>
                      <a:lnTo>
                        <a:pt x="279" y="21600"/>
                      </a:lnTo>
                      <a:lnTo>
                        <a:pt x="-1" y="1"/>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97" name="Arc 64"/>
                <p:cNvSpPr>
                  <a:spLocks/>
                </p:cNvSpPr>
                <p:nvPr/>
              </p:nvSpPr>
              <p:spPr bwMode="auto">
                <a:xfrm rot="10800000">
                  <a:off x="1592" y="2262"/>
                  <a:ext cx="78" cy="122"/>
                </a:xfrm>
                <a:custGeom>
                  <a:avLst/>
                  <a:gdLst>
                    <a:gd name="T0" fmla="*/ 0 w 21600"/>
                    <a:gd name="T1" fmla="*/ 0 h 21598"/>
                    <a:gd name="T2" fmla="*/ 0 w 21600"/>
                    <a:gd name="T3" fmla="*/ 0 h 21598"/>
                    <a:gd name="T4" fmla="*/ 0 w 21600"/>
                    <a:gd name="T5" fmla="*/ 0 h 21598"/>
                    <a:gd name="T6" fmla="*/ 0 60000 65536"/>
                    <a:gd name="T7" fmla="*/ 0 60000 65536"/>
                    <a:gd name="T8" fmla="*/ 0 60000 65536"/>
                  </a:gdLst>
                  <a:ahLst/>
                  <a:cxnLst>
                    <a:cxn ang="T6">
                      <a:pos x="T0" y="T1"/>
                    </a:cxn>
                    <a:cxn ang="T7">
                      <a:pos x="T2" y="T3"/>
                    </a:cxn>
                    <a:cxn ang="T8">
                      <a:pos x="T4" y="T5"/>
                    </a:cxn>
                  </a:cxnLst>
                  <a:rect l="0" t="0" r="r" b="b"/>
                  <a:pathLst>
                    <a:path w="21600" h="21598" fill="none" extrusionOk="0">
                      <a:moveTo>
                        <a:pt x="0" y="21597"/>
                      </a:moveTo>
                      <a:cubicBezTo>
                        <a:pt x="0" y="9777"/>
                        <a:pt x="9501" y="152"/>
                        <a:pt x="21320" y="-1"/>
                      </a:cubicBezTo>
                    </a:path>
                    <a:path w="21600" h="21598" stroke="0" extrusionOk="0">
                      <a:moveTo>
                        <a:pt x="0" y="21597"/>
                      </a:moveTo>
                      <a:cubicBezTo>
                        <a:pt x="0" y="9777"/>
                        <a:pt x="9501" y="152"/>
                        <a:pt x="21320" y="-1"/>
                      </a:cubicBezTo>
                      <a:lnTo>
                        <a:pt x="21600" y="21598"/>
                      </a:lnTo>
                      <a:lnTo>
                        <a:pt x="0" y="21597"/>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sp>
            <p:nvSpPr>
              <p:cNvPr id="17490" name="Line 65"/>
              <p:cNvSpPr>
                <a:spLocks noChangeShapeType="1"/>
              </p:cNvSpPr>
              <p:nvPr/>
            </p:nvSpPr>
            <p:spPr bwMode="auto">
              <a:xfrm>
                <a:off x="1956" y="2253"/>
                <a:ext cx="2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91" name="Line 66"/>
              <p:cNvSpPr>
                <a:spLocks noChangeShapeType="1"/>
              </p:cNvSpPr>
              <p:nvPr/>
            </p:nvSpPr>
            <p:spPr bwMode="auto">
              <a:xfrm flipH="1">
                <a:off x="1445" y="2187"/>
                <a:ext cx="2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92" name="Line 67"/>
              <p:cNvSpPr>
                <a:spLocks noChangeShapeType="1"/>
              </p:cNvSpPr>
              <p:nvPr/>
            </p:nvSpPr>
            <p:spPr bwMode="auto">
              <a:xfrm flipH="1">
                <a:off x="1445" y="2318"/>
                <a:ext cx="2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grpSp>
          <p:nvGrpSpPr>
            <p:cNvPr id="17444" name="Group 68"/>
            <p:cNvGrpSpPr>
              <a:grpSpLocks/>
            </p:cNvGrpSpPr>
            <p:nvPr/>
          </p:nvGrpSpPr>
          <p:grpSpPr bwMode="auto">
            <a:xfrm>
              <a:off x="3765" y="1620"/>
              <a:ext cx="201" cy="212"/>
              <a:chOff x="3765" y="1620"/>
              <a:chExt cx="201" cy="212"/>
            </a:xfrm>
          </p:grpSpPr>
          <p:sp>
            <p:nvSpPr>
              <p:cNvPr id="17485" name="Oval 69"/>
              <p:cNvSpPr>
                <a:spLocks noChangeArrowheads="1"/>
              </p:cNvSpPr>
              <p:nvPr/>
            </p:nvSpPr>
            <p:spPr bwMode="auto">
              <a:xfrm>
                <a:off x="3914" y="1701"/>
                <a:ext cx="52" cy="5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17486" name="Line 70"/>
              <p:cNvSpPr>
                <a:spLocks noChangeShapeType="1"/>
              </p:cNvSpPr>
              <p:nvPr/>
            </p:nvSpPr>
            <p:spPr bwMode="auto">
              <a:xfrm flipH="1" flipV="1">
                <a:off x="3765" y="1620"/>
                <a:ext cx="149" cy="11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87" name="Line 71"/>
              <p:cNvSpPr>
                <a:spLocks noChangeShapeType="1"/>
              </p:cNvSpPr>
              <p:nvPr/>
            </p:nvSpPr>
            <p:spPr bwMode="auto">
              <a:xfrm flipH="1">
                <a:off x="3765" y="1735"/>
                <a:ext cx="149" cy="8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88" name="Line 72"/>
              <p:cNvSpPr>
                <a:spLocks noChangeShapeType="1"/>
              </p:cNvSpPr>
              <p:nvPr/>
            </p:nvSpPr>
            <p:spPr bwMode="auto">
              <a:xfrm flipV="1">
                <a:off x="3773" y="1620"/>
                <a:ext cx="0" cy="2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sp>
          <p:nvSpPr>
            <p:cNvPr id="17445" name="Line 73"/>
            <p:cNvSpPr>
              <a:spLocks noChangeShapeType="1"/>
            </p:cNvSpPr>
            <p:nvPr/>
          </p:nvSpPr>
          <p:spPr bwMode="auto">
            <a:xfrm flipH="1">
              <a:off x="3601" y="1727"/>
              <a:ext cx="1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46" name="Line 74"/>
            <p:cNvSpPr>
              <a:spLocks noChangeShapeType="1"/>
            </p:cNvSpPr>
            <p:nvPr/>
          </p:nvSpPr>
          <p:spPr bwMode="auto">
            <a:xfrm>
              <a:off x="3978" y="1727"/>
              <a:ext cx="192"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nvGrpSpPr>
            <p:cNvPr id="17447" name="Group 75"/>
            <p:cNvGrpSpPr>
              <a:grpSpLocks/>
            </p:cNvGrpSpPr>
            <p:nvPr/>
          </p:nvGrpSpPr>
          <p:grpSpPr bwMode="auto">
            <a:xfrm>
              <a:off x="2196" y="1779"/>
              <a:ext cx="201" cy="212"/>
              <a:chOff x="2196" y="1779"/>
              <a:chExt cx="201" cy="212"/>
            </a:xfrm>
          </p:grpSpPr>
          <p:sp>
            <p:nvSpPr>
              <p:cNvPr id="17481" name="Oval 76"/>
              <p:cNvSpPr>
                <a:spLocks noChangeArrowheads="1"/>
              </p:cNvSpPr>
              <p:nvPr/>
            </p:nvSpPr>
            <p:spPr bwMode="auto">
              <a:xfrm>
                <a:off x="2345" y="1860"/>
                <a:ext cx="52" cy="5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17482" name="Line 77"/>
              <p:cNvSpPr>
                <a:spLocks noChangeShapeType="1"/>
              </p:cNvSpPr>
              <p:nvPr/>
            </p:nvSpPr>
            <p:spPr bwMode="auto">
              <a:xfrm flipH="1" flipV="1">
                <a:off x="2196" y="1779"/>
                <a:ext cx="149" cy="11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83" name="Line 78"/>
              <p:cNvSpPr>
                <a:spLocks noChangeShapeType="1"/>
              </p:cNvSpPr>
              <p:nvPr/>
            </p:nvSpPr>
            <p:spPr bwMode="auto">
              <a:xfrm flipH="1">
                <a:off x="2196" y="1894"/>
                <a:ext cx="149" cy="8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84" name="Line 79"/>
              <p:cNvSpPr>
                <a:spLocks noChangeShapeType="1"/>
              </p:cNvSpPr>
              <p:nvPr/>
            </p:nvSpPr>
            <p:spPr bwMode="auto">
              <a:xfrm flipV="1">
                <a:off x="2204" y="1779"/>
                <a:ext cx="0" cy="2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sp>
          <p:nvSpPr>
            <p:cNvPr id="17448" name="Line 80"/>
            <p:cNvSpPr>
              <a:spLocks noChangeShapeType="1"/>
            </p:cNvSpPr>
            <p:nvPr/>
          </p:nvSpPr>
          <p:spPr bwMode="auto">
            <a:xfrm flipH="1">
              <a:off x="2032" y="1886"/>
              <a:ext cx="176"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49" name="Line 81"/>
            <p:cNvSpPr>
              <a:spLocks noChangeShapeType="1"/>
            </p:cNvSpPr>
            <p:nvPr/>
          </p:nvSpPr>
          <p:spPr bwMode="auto">
            <a:xfrm>
              <a:off x="2408" y="1886"/>
              <a:ext cx="202"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nvGrpSpPr>
            <p:cNvPr id="17450" name="Group 82"/>
            <p:cNvGrpSpPr>
              <a:grpSpLocks/>
            </p:cNvGrpSpPr>
            <p:nvPr/>
          </p:nvGrpSpPr>
          <p:grpSpPr bwMode="auto">
            <a:xfrm>
              <a:off x="3106" y="1605"/>
              <a:ext cx="361" cy="253"/>
              <a:chOff x="3106" y="1605"/>
              <a:chExt cx="361" cy="253"/>
            </a:xfrm>
          </p:grpSpPr>
          <p:sp>
            <p:nvSpPr>
              <p:cNvPr id="17476" name="Arc 83"/>
              <p:cNvSpPr>
                <a:spLocks/>
              </p:cNvSpPr>
              <p:nvPr/>
            </p:nvSpPr>
            <p:spPr bwMode="auto">
              <a:xfrm>
                <a:off x="3134" y="1605"/>
                <a:ext cx="276" cy="122"/>
              </a:xfrm>
              <a:custGeom>
                <a:avLst/>
                <a:gdLst>
                  <a:gd name="T0" fmla="*/ 0 w 21679"/>
                  <a:gd name="T1" fmla="*/ 0 h 21600"/>
                  <a:gd name="T2" fmla="*/ 0 w 21679"/>
                  <a:gd name="T3" fmla="*/ 0 h 21600"/>
                  <a:gd name="T4" fmla="*/ 0 w 21679"/>
                  <a:gd name="T5" fmla="*/ 0 h 21600"/>
                  <a:gd name="T6" fmla="*/ 0 60000 65536"/>
                  <a:gd name="T7" fmla="*/ 0 60000 65536"/>
                  <a:gd name="T8" fmla="*/ 0 60000 65536"/>
                </a:gdLst>
                <a:ahLst/>
                <a:cxnLst>
                  <a:cxn ang="T6">
                    <a:pos x="T0" y="T1"/>
                  </a:cxn>
                  <a:cxn ang="T7">
                    <a:pos x="T2" y="T3"/>
                  </a:cxn>
                  <a:cxn ang="T8">
                    <a:pos x="T4" y="T5"/>
                  </a:cxn>
                </a:cxnLst>
                <a:rect l="0" t="0" r="r" b="b"/>
                <a:pathLst>
                  <a:path w="21679" h="21600" fill="none" extrusionOk="0">
                    <a:moveTo>
                      <a:pt x="0" y="0"/>
                    </a:moveTo>
                    <a:cubicBezTo>
                      <a:pt x="26" y="0"/>
                      <a:pt x="52" y="-1"/>
                      <a:pt x="79" y="0"/>
                    </a:cubicBezTo>
                    <a:cubicBezTo>
                      <a:pt x="12008" y="0"/>
                      <a:pt x="21679" y="9670"/>
                      <a:pt x="21679" y="21600"/>
                    </a:cubicBezTo>
                  </a:path>
                  <a:path w="21679" h="21600" stroke="0" extrusionOk="0">
                    <a:moveTo>
                      <a:pt x="0" y="0"/>
                    </a:moveTo>
                    <a:cubicBezTo>
                      <a:pt x="26" y="0"/>
                      <a:pt x="52" y="-1"/>
                      <a:pt x="79" y="0"/>
                    </a:cubicBezTo>
                    <a:cubicBezTo>
                      <a:pt x="12008" y="0"/>
                      <a:pt x="21679" y="9670"/>
                      <a:pt x="21679" y="21600"/>
                    </a:cubicBezTo>
                    <a:lnTo>
                      <a:pt x="79" y="21600"/>
                    </a:lnTo>
                    <a:lnTo>
                      <a:pt x="0" y="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77" name="Arc 84"/>
              <p:cNvSpPr>
                <a:spLocks/>
              </p:cNvSpPr>
              <p:nvPr/>
            </p:nvSpPr>
            <p:spPr bwMode="auto">
              <a:xfrm rot="10800000">
                <a:off x="3143" y="1736"/>
                <a:ext cx="275" cy="12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599"/>
                    </a:moveTo>
                    <a:cubicBezTo>
                      <a:pt x="0" y="9701"/>
                      <a:pt x="9622" y="43"/>
                      <a:pt x="21521" y="0"/>
                    </a:cubicBezTo>
                  </a:path>
                  <a:path w="21600" h="21600" stroke="0" extrusionOk="0">
                    <a:moveTo>
                      <a:pt x="0" y="21599"/>
                    </a:moveTo>
                    <a:cubicBezTo>
                      <a:pt x="0" y="9701"/>
                      <a:pt x="9622" y="43"/>
                      <a:pt x="21521" y="0"/>
                    </a:cubicBezTo>
                    <a:lnTo>
                      <a:pt x="21600" y="21600"/>
                    </a:lnTo>
                    <a:lnTo>
                      <a:pt x="0" y="21599"/>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78" name="Oval 85"/>
              <p:cNvSpPr>
                <a:spLocks noChangeArrowheads="1"/>
              </p:cNvSpPr>
              <p:nvPr/>
            </p:nvSpPr>
            <p:spPr bwMode="auto">
              <a:xfrm>
                <a:off x="3425" y="1709"/>
                <a:ext cx="42" cy="3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17479" name="Arc 86"/>
              <p:cNvSpPr>
                <a:spLocks/>
              </p:cNvSpPr>
              <p:nvPr/>
            </p:nvSpPr>
            <p:spPr bwMode="auto">
              <a:xfrm>
                <a:off x="3106" y="1605"/>
                <a:ext cx="79" cy="122"/>
              </a:xfrm>
              <a:custGeom>
                <a:avLst/>
                <a:gdLst>
                  <a:gd name="T0" fmla="*/ 0 w 21879"/>
                  <a:gd name="T1" fmla="*/ 0 h 21600"/>
                  <a:gd name="T2" fmla="*/ 0 w 21879"/>
                  <a:gd name="T3" fmla="*/ 0 h 21600"/>
                  <a:gd name="T4" fmla="*/ 0 w 21879"/>
                  <a:gd name="T5" fmla="*/ 0 h 21600"/>
                  <a:gd name="T6" fmla="*/ 0 60000 65536"/>
                  <a:gd name="T7" fmla="*/ 0 60000 65536"/>
                  <a:gd name="T8" fmla="*/ 0 60000 65536"/>
                </a:gdLst>
                <a:ahLst/>
                <a:cxnLst>
                  <a:cxn ang="T6">
                    <a:pos x="T0" y="T1"/>
                  </a:cxn>
                  <a:cxn ang="T7">
                    <a:pos x="T2" y="T3"/>
                  </a:cxn>
                  <a:cxn ang="T8">
                    <a:pos x="T4" y="T5"/>
                  </a:cxn>
                </a:cxnLst>
                <a:rect l="0" t="0" r="r" b="b"/>
                <a:pathLst>
                  <a:path w="21879" h="21600" fill="none" extrusionOk="0">
                    <a:moveTo>
                      <a:pt x="-1" y="1"/>
                    </a:moveTo>
                    <a:cubicBezTo>
                      <a:pt x="92" y="0"/>
                      <a:pt x="185" y="-1"/>
                      <a:pt x="279" y="0"/>
                    </a:cubicBezTo>
                    <a:cubicBezTo>
                      <a:pt x="12208" y="0"/>
                      <a:pt x="21879" y="9670"/>
                      <a:pt x="21879" y="21600"/>
                    </a:cubicBezTo>
                  </a:path>
                  <a:path w="21879" h="21600" stroke="0" extrusionOk="0">
                    <a:moveTo>
                      <a:pt x="-1" y="1"/>
                    </a:moveTo>
                    <a:cubicBezTo>
                      <a:pt x="92" y="0"/>
                      <a:pt x="185" y="-1"/>
                      <a:pt x="279" y="0"/>
                    </a:cubicBezTo>
                    <a:cubicBezTo>
                      <a:pt x="12208" y="0"/>
                      <a:pt x="21879" y="9670"/>
                      <a:pt x="21879" y="21600"/>
                    </a:cubicBezTo>
                    <a:lnTo>
                      <a:pt x="279" y="21600"/>
                    </a:lnTo>
                    <a:lnTo>
                      <a:pt x="-1" y="1"/>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80" name="Arc 87"/>
              <p:cNvSpPr>
                <a:spLocks/>
              </p:cNvSpPr>
              <p:nvPr/>
            </p:nvSpPr>
            <p:spPr bwMode="auto">
              <a:xfrm rot="10800000">
                <a:off x="3115" y="1736"/>
                <a:ext cx="78" cy="122"/>
              </a:xfrm>
              <a:custGeom>
                <a:avLst/>
                <a:gdLst>
                  <a:gd name="T0" fmla="*/ 0 w 21600"/>
                  <a:gd name="T1" fmla="*/ 0 h 21598"/>
                  <a:gd name="T2" fmla="*/ 0 w 21600"/>
                  <a:gd name="T3" fmla="*/ 0 h 21598"/>
                  <a:gd name="T4" fmla="*/ 0 w 21600"/>
                  <a:gd name="T5" fmla="*/ 0 h 21598"/>
                  <a:gd name="T6" fmla="*/ 0 60000 65536"/>
                  <a:gd name="T7" fmla="*/ 0 60000 65536"/>
                  <a:gd name="T8" fmla="*/ 0 60000 65536"/>
                </a:gdLst>
                <a:ahLst/>
                <a:cxnLst>
                  <a:cxn ang="T6">
                    <a:pos x="T0" y="T1"/>
                  </a:cxn>
                  <a:cxn ang="T7">
                    <a:pos x="T2" y="T3"/>
                  </a:cxn>
                  <a:cxn ang="T8">
                    <a:pos x="T4" y="T5"/>
                  </a:cxn>
                </a:cxnLst>
                <a:rect l="0" t="0" r="r" b="b"/>
                <a:pathLst>
                  <a:path w="21600" h="21598" fill="none" extrusionOk="0">
                    <a:moveTo>
                      <a:pt x="0" y="21597"/>
                    </a:moveTo>
                    <a:cubicBezTo>
                      <a:pt x="0" y="9777"/>
                      <a:pt x="9501" y="152"/>
                      <a:pt x="21320" y="-1"/>
                    </a:cubicBezTo>
                  </a:path>
                  <a:path w="21600" h="21598" stroke="0" extrusionOk="0">
                    <a:moveTo>
                      <a:pt x="0" y="21597"/>
                    </a:moveTo>
                    <a:cubicBezTo>
                      <a:pt x="0" y="9777"/>
                      <a:pt x="9501" y="152"/>
                      <a:pt x="21320" y="-1"/>
                    </a:cubicBezTo>
                    <a:lnTo>
                      <a:pt x="21600" y="21598"/>
                    </a:lnTo>
                    <a:lnTo>
                      <a:pt x="0" y="21597"/>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sp>
          <p:nvSpPr>
            <p:cNvPr id="17451" name="Line 88"/>
            <p:cNvSpPr>
              <a:spLocks noChangeShapeType="1"/>
            </p:cNvSpPr>
            <p:nvPr/>
          </p:nvSpPr>
          <p:spPr bwMode="auto">
            <a:xfrm>
              <a:off x="3479" y="1727"/>
              <a:ext cx="225"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52" name="Line 89"/>
            <p:cNvSpPr>
              <a:spLocks noChangeShapeType="1"/>
            </p:cNvSpPr>
            <p:nvPr/>
          </p:nvSpPr>
          <p:spPr bwMode="auto">
            <a:xfrm flipH="1">
              <a:off x="2968" y="1661"/>
              <a:ext cx="2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53" name="Line 90"/>
            <p:cNvSpPr>
              <a:spLocks noChangeShapeType="1"/>
            </p:cNvSpPr>
            <p:nvPr/>
          </p:nvSpPr>
          <p:spPr bwMode="auto">
            <a:xfrm flipH="1">
              <a:off x="2968" y="1792"/>
              <a:ext cx="210"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54" name="Oval 91"/>
            <p:cNvSpPr>
              <a:spLocks noChangeArrowheads="1"/>
            </p:cNvSpPr>
            <p:nvPr/>
          </p:nvSpPr>
          <p:spPr bwMode="auto">
            <a:xfrm>
              <a:off x="3107" y="2161"/>
              <a:ext cx="51" cy="49"/>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grpSp>
          <p:nvGrpSpPr>
            <p:cNvPr id="17455" name="Group 92"/>
            <p:cNvGrpSpPr>
              <a:grpSpLocks/>
            </p:cNvGrpSpPr>
            <p:nvPr/>
          </p:nvGrpSpPr>
          <p:grpSpPr bwMode="auto">
            <a:xfrm>
              <a:off x="2756" y="2056"/>
              <a:ext cx="344" cy="261"/>
              <a:chOff x="2756" y="2056"/>
              <a:chExt cx="344" cy="261"/>
            </a:xfrm>
          </p:grpSpPr>
          <p:sp>
            <p:nvSpPr>
              <p:cNvPr id="17471" name="Arc 93"/>
              <p:cNvSpPr>
                <a:spLocks/>
              </p:cNvSpPr>
              <p:nvPr/>
            </p:nvSpPr>
            <p:spPr bwMode="auto">
              <a:xfrm>
                <a:off x="2960" y="2065"/>
                <a:ext cx="132" cy="123"/>
              </a:xfrm>
              <a:custGeom>
                <a:avLst/>
                <a:gdLst>
                  <a:gd name="T0" fmla="*/ 0 w 21763"/>
                  <a:gd name="T1" fmla="*/ 0 h 21600"/>
                  <a:gd name="T2" fmla="*/ 0 w 21763"/>
                  <a:gd name="T3" fmla="*/ 0 h 21600"/>
                  <a:gd name="T4" fmla="*/ 0 w 21763"/>
                  <a:gd name="T5" fmla="*/ 0 h 21600"/>
                  <a:gd name="T6" fmla="*/ 0 60000 65536"/>
                  <a:gd name="T7" fmla="*/ 0 60000 65536"/>
                  <a:gd name="T8" fmla="*/ 0 60000 65536"/>
                </a:gdLst>
                <a:ahLst/>
                <a:cxnLst>
                  <a:cxn ang="T6">
                    <a:pos x="T0" y="T1"/>
                  </a:cxn>
                  <a:cxn ang="T7">
                    <a:pos x="T2" y="T3"/>
                  </a:cxn>
                  <a:cxn ang="T8">
                    <a:pos x="T4" y="T5"/>
                  </a:cxn>
                </a:cxnLst>
                <a:rect l="0" t="0" r="r" b="b"/>
                <a:pathLst>
                  <a:path w="21763" h="21600" fill="none" extrusionOk="0">
                    <a:moveTo>
                      <a:pt x="-1" y="0"/>
                    </a:moveTo>
                    <a:cubicBezTo>
                      <a:pt x="54" y="0"/>
                      <a:pt x="109" y="-1"/>
                      <a:pt x="164" y="0"/>
                    </a:cubicBezTo>
                    <a:cubicBezTo>
                      <a:pt x="12024" y="0"/>
                      <a:pt x="21666" y="9563"/>
                      <a:pt x="21763" y="21422"/>
                    </a:cubicBezTo>
                  </a:path>
                  <a:path w="21763" h="21600" stroke="0" extrusionOk="0">
                    <a:moveTo>
                      <a:pt x="-1" y="0"/>
                    </a:moveTo>
                    <a:cubicBezTo>
                      <a:pt x="54" y="0"/>
                      <a:pt x="109" y="-1"/>
                      <a:pt x="164" y="0"/>
                    </a:cubicBezTo>
                    <a:cubicBezTo>
                      <a:pt x="12024" y="0"/>
                      <a:pt x="21666" y="9563"/>
                      <a:pt x="21763" y="21422"/>
                    </a:cubicBezTo>
                    <a:lnTo>
                      <a:pt x="164" y="21600"/>
                    </a:lnTo>
                    <a:lnTo>
                      <a:pt x="-1" y="0"/>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72" name="Arc 94"/>
              <p:cNvSpPr>
                <a:spLocks/>
              </p:cNvSpPr>
              <p:nvPr/>
            </p:nvSpPr>
            <p:spPr bwMode="auto">
              <a:xfrm rot="10800000">
                <a:off x="2969" y="2195"/>
                <a:ext cx="131" cy="122"/>
              </a:xfrm>
              <a:custGeom>
                <a:avLst/>
                <a:gdLst>
                  <a:gd name="T0" fmla="*/ 0 w 21600"/>
                  <a:gd name="T1" fmla="*/ 0 h 21599"/>
                  <a:gd name="T2" fmla="*/ 0 w 21600"/>
                  <a:gd name="T3" fmla="*/ 0 h 21599"/>
                  <a:gd name="T4" fmla="*/ 0 w 21600"/>
                  <a:gd name="T5" fmla="*/ 0 h 21599"/>
                  <a:gd name="T6" fmla="*/ 0 60000 65536"/>
                  <a:gd name="T7" fmla="*/ 0 60000 65536"/>
                  <a:gd name="T8" fmla="*/ 0 60000 65536"/>
                </a:gdLst>
                <a:ahLst/>
                <a:cxnLst>
                  <a:cxn ang="T6">
                    <a:pos x="T0" y="T1"/>
                  </a:cxn>
                  <a:cxn ang="T7">
                    <a:pos x="T2" y="T3"/>
                  </a:cxn>
                  <a:cxn ang="T8">
                    <a:pos x="T4" y="T5"/>
                  </a:cxn>
                </a:cxnLst>
                <a:rect l="0" t="0" r="r" b="b"/>
                <a:pathLst>
                  <a:path w="21600" h="21599" fill="none" extrusionOk="0">
                    <a:moveTo>
                      <a:pt x="0" y="21598"/>
                    </a:moveTo>
                    <a:cubicBezTo>
                      <a:pt x="0" y="9734"/>
                      <a:pt x="9570" y="90"/>
                      <a:pt x="21434" y="-1"/>
                    </a:cubicBezTo>
                  </a:path>
                  <a:path w="21600" h="21599" stroke="0" extrusionOk="0">
                    <a:moveTo>
                      <a:pt x="0" y="21598"/>
                    </a:moveTo>
                    <a:cubicBezTo>
                      <a:pt x="0" y="9734"/>
                      <a:pt x="9570" y="90"/>
                      <a:pt x="21434" y="-1"/>
                    </a:cubicBezTo>
                    <a:lnTo>
                      <a:pt x="21600" y="21599"/>
                    </a:lnTo>
                    <a:lnTo>
                      <a:pt x="0" y="21598"/>
                    </a:lnTo>
                    <a:close/>
                  </a:path>
                </a:pathLst>
              </a:custGeom>
              <a:noFill/>
              <a:ln w="254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73" name="Line 95"/>
              <p:cNvSpPr>
                <a:spLocks noChangeShapeType="1"/>
              </p:cNvSpPr>
              <p:nvPr/>
            </p:nvSpPr>
            <p:spPr bwMode="auto">
              <a:xfrm flipH="1">
                <a:off x="2756" y="2056"/>
                <a:ext cx="21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74" name="Line 96"/>
              <p:cNvSpPr>
                <a:spLocks noChangeShapeType="1"/>
              </p:cNvSpPr>
              <p:nvPr/>
            </p:nvSpPr>
            <p:spPr bwMode="auto">
              <a:xfrm>
                <a:off x="2764" y="2064"/>
                <a:ext cx="0" cy="24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75" name="Line 97"/>
              <p:cNvSpPr>
                <a:spLocks noChangeShapeType="1"/>
              </p:cNvSpPr>
              <p:nvPr/>
            </p:nvSpPr>
            <p:spPr bwMode="auto">
              <a:xfrm flipH="1">
                <a:off x="2756" y="2317"/>
                <a:ext cx="21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sp>
          <p:nvSpPr>
            <p:cNvPr id="17456" name="Line 98"/>
            <p:cNvSpPr>
              <a:spLocks noChangeShapeType="1"/>
            </p:cNvSpPr>
            <p:nvPr/>
          </p:nvSpPr>
          <p:spPr bwMode="auto">
            <a:xfrm flipH="1">
              <a:off x="2603" y="2121"/>
              <a:ext cx="174"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57" name="Line 99"/>
            <p:cNvSpPr>
              <a:spLocks noChangeShapeType="1"/>
            </p:cNvSpPr>
            <p:nvPr/>
          </p:nvSpPr>
          <p:spPr bwMode="auto">
            <a:xfrm flipH="1">
              <a:off x="2594" y="2252"/>
              <a:ext cx="1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58" name="Line 100"/>
            <p:cNvSpPr>
              <a:spLocks noChangeShapeType="1"/>
            </p:cNvSpPr>
            <p:nvPr/>
          </p:nvSpPr>
          <p:spPr bwMode="auto">
            <a:xfrm>
              <a:off x="3170" y="2186"/>
              <a:ext cx="192"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59" name="Line 101"/>
            <p:cNvSpPr>
              <a:spLocks noChangeShapeType="1"/>
            </p:cNvSpPr>
            <p:nvPr/>
          </p:nvSpPr>
          <p:spPr bwMode="auto">
            <a:xfrm>
              <a:off x="2602" y="1887"/>
              <a:ext cx="0" cy="232"/>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60" name="Line 102"/>
            <p:cNvSpPr>
              <a:spLocks noChangeShapeType="1"/>
            </p:cNvSpPr>
            <p:nvPr/>
          </p:nvSpPr>
          <p:spPr bwMode="auto">
            <a:xfrm>
              <a:off x="2190" y="2250"/>
              <a:ext cx="43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61" name="Line 103"/>
            <p:cNvSpPr>
              <a:spLocks noChangeShapeType="1"/>
            </p:cNvSpPr>
            <p:nvPr/>
          </p:nvSpPr>
          <p:spPr bwMode="auto">
            <a:xfrm flipH="1">
              <a:off x="2972" y="1792"/>
              <a:ext cx="0" cy="184"/>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62" name="Line 104"/>
            <p:cNvSpPr>
              <a:spLocks noChangeShapeType="1"/>
            </p:cNvSpPr>
            <p:nvPr/>
          </p:nvSpPr>
          <p:spPr bwMode="auto">
            <a:xfrm>
              <a:off x="2975" y="1963"/>
              <a:ext cx="392"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63" name="Line 105"/>
            <p:cNvSpPr>
              <a:spLocks noChangeShapeType="1"/>
            </p:cNvSpPr>
            <p:nvPr/>
          </p:nvSpPr>
          <p:spPr bwMode="auto">
            <a:xfrm>
              <a:off x="3365" y="1966"/>
              <a:ext cx="0" cy="217"/>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64" name="Line 106"/>
            <p:cNvSpPr>
              <a:spLocks noChangeShapeType="1"/>
            </p:cNvSpPr>
            <p:nvPr/>
          </p:nvSpPr>
          <p:spPr bwMode="auto">
            <a:xfrm>
              <a:off x="1455" y="1663"/>
              <a:ext cx="151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65" name="Line 107"/>
            <p:cNvSpPr>
              <a:spLocks noChangeShapeType="1"/>
            </p:cNvSpPr>
            <p:nvPr/>
          </p:nvSpPr>
          <p:spPr bwMode="auto">
            <a:xfrm>
              <a:off x="3359" y="2187"/>
              <a:ext cx="8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66" name="Line 108"/>
            <p:cNvSpPr>
              <a:spLocks noChangeShapeType="1"/>
            </p:cNvSpPr>
            <p:nvPr/>
          </p:nvSpPr>
          <p:spPr bwMode="auto">
            <a:xfrm>
              <a:off x="1592" y="1832"/>
              <a:ext cx="368" cy="32"/>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67" name="Line 109"/>
            <p:cNvSpPr>
              <a:spLocks noChangeShapeType="1"/>
            </p:cNvSpPr>
            <p:nvPr/>
          </p:nvSpPr>
          <p:spPr bwMode="auto">
            <a:xfrm>
              <a:off x="2216" y="1884"/>
              <a:ext cx="128" cy="0"/>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68" name="Line 110"/>
            <p:cNvSpPr>
              <a:spLocks noChangeShapeType="1"/>
            </p:cNvSpPr>
            <p:nvPr/>
          </p:nvSpPr>
          <p:spPr bwMode="auto">
            <a:xfrm>
              <a:off x="2768" y="2132"/>
              <a:ext cx="332" cy="44"/>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69" name="Line 111"/>
            <p:cNvSpPr>
              <a:spLocks noChangeShapeType="1"/>
            </p:cNvSpPr>
            <p:nvPr/>
          </p:nvSpPr>
          <p:spPr bwMode="auto">
            <a:xfrm flipV="1">
              <a:off x="3176" y="1720"/>
              <a:ext cx="248" cy="88"/>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70" name="Line 112"/>
            <p:cNvSpPr>
              <a:spLocks noChangeShapeType="1"/>
            </p:cNvSpPr>
            <p:nvPr/>
          </p:nvSpPr>
          <p:spPr bwMode="auto">
            <a:xfrm>
              <a:off x="3776" y="1728"/>
              <a:ext cx="128" cy="0"/>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sp>
        <p:nvSpPr>
          <p:cNvPr id="17424" name="Line 113"/>
          <p:cNvSpPr>
            <a:spLocks noChangeShapeType="1"/>
          </p:cNvSpPr>
          <p:nvPr/>
        </p:nvSpPr>
        <p:spPr bwMode="auto">
          <a:xfrm>
            <a:off x="7226300" y="1971675"/>
            <a:ext cx="0" cy="8255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25" name="Line 114"/>
          <p:cNvSpPr>
            <a:spLocks noChangeShapeType="1"/>
          </p:cNvSpPr>
          <p:nvPr/>
        </p:nvSpPr>
        <p:spPr bwMode="auto">
          <a:xfrm>
            <a:off x="1060450" y="2346325"/>
            <a:ext cx="59690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26" name="Line 115"/>
          <p:cNvSpPr>
            <a:spLocks noChangeShapeType="1"/>
          </p:cNvSpPr>
          <p:nvPr/>
        </p:nvSpPr>
        <p:spPr bwMode="auto">
          <a:xfrm>
            <a:off x="1670050" y="2346325"/>
            <a:ext cx="52070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7427" name="Rectangle 116"/>
          <p:cNvSpPr>
            <a:spLocks noChangeArrowheads="1"/>
          </p:cNvSpPr>
          <p:nvPr/>
        </p:nvSpPr>
        <p:spPr bwMode="auto">
          <a:xfrm>
            <a:off x="976313" y="1965325"/>
            <a:ext cx="74453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ea typeface="宋体" pitchFamily="2" charset="-122"/>
              </a:rPr>
              <a:t>Setup</a:t>
            </a:r>
          </a:p>
        </p:txBody>
      </p:sp>
      <p:sp>
        <p:nvSpPr>
          <p:cNvPr id="17428" name="Rectangle 117"/>
          <p:cNvSpPr>
            <a:spLocks noChangeArrowheads="1"/>
          </p:cNvSpPr>
          <p:nvPr/>
        </p:nvSpPr>
        <p:spPr bwMode="auto">
          <a:xfrm>
            <a:off x="1624013" y="1978025"/>
            <a:ext cx="6318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ea typeface="宋体" pitchFamily="2" charset="-122"/>
              </a:rPr>
              <a:t>Hold</a:t>
            </a:r>
          </a:p>
        </p:txBody>
      </p:sp>
      <p:sp>
        <p:nvSpPr>
          <p:cNvPr id="17429" name="Line 118"/>
          <p:cNvSpPr>
            <a:spLocks noChangeShapeType="1"/>
          </p:cNvSpPr>
          <p:nvPr/>
        </p:nvSpPr>
        <p:spPr bwMode="auto">
          <a:xfrm>
            <a:off x="1663700" y="1971675"/>
            <a:ext cx="0" cy="8255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2199" name="Text Box 119"/>
          <p:cNvSpPr txBox="1">
            <a:spLocks noChangeArrowheads="1"/>
          </p:cNvSpPr>
          <p:nvPr/>
        </p:nvSpPr>
        <p:spPr bwMode="auto">
          <a:xfrm>
            <a:off x="147638" y="4776788"/>
            <a:ext cx="8896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zh-CN" altLang="en-US" sz="2000">
                <a:solidFill>
                  <a:srgbClr val="FC0128"/>
                </a:solidFill>
                <a:latin typeface="微软雅黑" pitchFamily="34" charset="-122"/>
                <a:ea typeface="微软雅黑" pitchFamily="34" charset="-122"/>
              </a:rPr>
              <a:t>数据通路由“ </a:t>
            </a:r>
            <a:r>
              <a:rPr lang="en-US" altLang="zh-CN" sz="2000">
                <a:solidFill>
                  <a:srgbClr val="FC0128"/>
                </a:solidFill>
                <a:latin typeface="微软雅黑" pitchFamily="34" charset="-122"/>
                <a:ea typeface="微软雅黑" pitchFamily="34" charset="-122"/>
              </a:rPr>
              <a:t>… + </a:t>
            </a:r>
            <a:r>
              <a:rPr lang="zh-CN" altLang="en-US" sz="2000">
                <a:solidFill>
                  <a:srgbClr val="000000"/>
                </a:solidFill>
                <a:latin typeface="微软雅黑" pitchFamily="34" charset="-122"/>
                <a:ea typeface="微软雅黑" pitchFamily="34" charset="-122"/>
              </a:rPr>
              <a:t>状态元件</a:t>
            </a:r>
            <a:r>
              <a:rPr lang="zh-CN" altLang="en-US" sz="2000">
                <a:solidFill>
                  <a:srgbClr val="FC0128"/>
                </a:solidFill>
                <a:latin typeface="微软雅黑" pitchFamily="34" charset="-122"/>
                <a:ea typeface="微软雅黑" pitchFamily="34" charset="-122"/>
              </a:rPr>
              <a:t> </a:t>
            </a:r>
            <a:r>
              <a:rPr lang="en-US" altLang="zh-CN" sz="2000">
                <a:solidFill>
                  <a:srgbClr val="FC0128"/>
                </a:solidFill>
                <a:latin typeface="微软雅黑" pitchFamily="34" charset="-122"/>
                <a:ea typeface="微软雅黑" pitchFamily="34" charset="-122"/>
              </a:rPr>
              <a:t>+ </a:t>
            </a:r>
            <a:r>
              <a:rPr lang="zh-CN" altLang="en-US" sz="2000">
                <a:solidFill>
                  <a:srgbClr val="339933"/>
                </a:solidFill>
                <a:latin typeface="微软雅黑" pitchFamily="34" charset="-122"/>
                <a:ea typeface="微软雅黑" pitchFamily="34" charset="-122"/>
              </a:rPr>
              <a:t>操作元件</a:t>
            </a:r>
            <a:r>
              <a:rPr lang="en-US" altLang="zh-CN" sz="2000">
                <a:solidFill>
                  <a:srgbClr val="339933"/>
                </a:solidFill>
                <a:latin typeface="微软雅黑" pitchFamily="34" charset="-122"/>
                <a:ea typeface="微软雅黑" pitchFamily="34" charset="-122"/>
              </a:rPr>
              <a:t>( </a:t>
            </a:r>
            <a:r>
              <a:rPr lang="zh-CN" altLang="en-US" sz="2000">
                <a:solidFill>
                  <a:srgbClr val="339933"/>
                </a:solidFill>
                <a:latin typeface="微软雅黑" pitchFamily="34" charset="-122"/>
                <a:ea typeface="微软雅黑" pitchFamily="34" charset="-122"/>
              </a:rPr>
              <a:t>组合电路</a:t>
            </a:r>
            <a:r>
              <a:rPr lang="en-US" altLang="zh-CN" sz="2000">
                <a:solidFill>
                  <a:srgbClr val="339933"/>
                </a:solidFill>
                <a:latin typeface="微软雅黑" pitchFamily="34" charset="-122"/>
                <a:ea typeface="微软雅黑" pitchFamily="34" charset="-122"/>
              </a:rPr>
              <a:t>)</a:t>
            </a:r>
            <a:r>
              <a:rPr lang="en-US" altLang="zh-CN" sz="2000">
                <a:solidFill>
                  <a:srgbClr val="FC0128"/>
                </a:solidFill>
                <a:latin typeface="微软雅黑" pitchFamily="34" charset="-122"/>
                <a:ea typeface="微软雅黑" pitchFamily="34" charset="-122"/>
              </a:rPr>
              <a:t> + </a:t>
            </a:r>
            <a:r>
              <a:rPr lang="zh-CN" altLang="en-US" sz="2000">
                <a:solidFill>
                  <a:srgbClr val="000000"/>
                </a:solidFill>
                <a:latin typeface="微软雅黑" pitchFamily="34" charset="-122"/>
                <a:ea typeface="微软雅黑" pitchFamily="34" charset="-122"/>
              </a:rPr>
              <a:t>状态元件</a:t>
            </a:r>
            <a:r>
              <a:rPr lang="zh-CN" altLang="en-US" sz="2000">
                <a:solidFill>
                  <a:srgbClr val="FC0128"/>
                </a:solidFill>
                <a:latin typeface="微软雅黑" pitchFamily="34" charset="-122"/>
                <a:ea typeface="微软雅黑" pitchFamily="34" charset="-122"/>
              </a:rPr>
              <a:t> </a:t>
            </a:r>
            <a:r>
              <a:rPr lang="en-US" altLang="zh-CN" sz="2000">
                <a:solidFill>
                  <a:srgbClr val="FC0128"/>
                </a:solidFill>
                <a:latin typeface="微软雅黑" pitchFamily="34" charset="-122"/>
                <a:ea typeface="微软雅黑" pitchFamily="34" charset="-122"/>
              </a:rPr>
              <a:t>+ …</a:t>
            </a:r>
            <a:r>
              <a:rPr lang="zh-CN" altLang="en-US" sz="2000">
                <a:solidFill>
                  <a:srgbClr val="FC0128"/>
                </a:solidFill>
                <a:latin typeface="微软雅黑" pitchFamily="34" charset="-122"/>
                <a:ea typeface="微软雅黑" pitchFamily="34" charset="-122"/>
              </a:rPr>
              <a:t>” 组成</a:t>
            </a:r>
          </a:p>
        </p:txBody>
      </p:sp>
      <p:sp>
        <p:nvSpPr>
          <p:cNvPr id="302200" name="Text Box 120"/>
          <p:cNvSpPr txBox="1">
            <a:spLocks noChangeArrowheads="1"/>
          </p:cNvSpPr>
          <p:nvPr/>
        </p:nvSpPr>
        <p:spPr bwMode="auto">
          <a:xfrm>
            <a:off x="225425" y="5241925"/>
            <a:ext cx="84486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lnSpc>
                <a:spcPct val="140000"/>
              </a:lnSpc>
              <a:spcBef>
                <a:spcPct val="50000"/>
              </a:spcBef>
              <a:spcAft>
                <a:spcPct val="0"/>
              </a:spcAft>
              <a:buSzTx/>
              <a:buFontTx/>
              <a:buNone/>
            </a:pPr>
            <a:r>
              <a:rPr lang="zh-CN" altLang="en-US" sz="2000">
                <a:solidFill>
                  <a:srgbClr val="063DE8"/>
                </a:solidFill>
                <a:ea typeface="微软雅黑" pitchFamily="34" charset="-122"/>
              </a:rPr>
              <a:t>只有状态元件能存储信息，操作元件须从状态元件接收输入，并将输出写入状态元件。其输入为前一时钟生成的数据，输出为当前时钟所用的数据</a:t>
            </a:r>
          </a:p>
        </p:txBody>
      </p:sp>
      <p:sp>
        <p:nvSpPr>
          <p:cNvPr id="17432" name="Text Box 122"/>
          <p:cNvSpPr txBox="1">
            <a:spLocks noChangeArrowheads="1"/>
          </p:cNvSpPr>
          <p:nvPr/>
        </p:nvSpPr>
        <p:spPr bwMode="auto">
          <a:xfrm>
            <a:off x="7354888" y="703263"/>
            <a:ext cx="1731962" cy="822325"/>
          </a:xfrm>
          <a:prstGeom prst="rect">
            <a:avLst/>
          </a:prstGeom>
          <a:solidFill>
            <a:schemeClr val="bg1"/>
          </a:solidFill>
          <a:ln>
            <a:noFill/>
          </a:ln>
          <a:effectLst/>
          <a:extLs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 typeface="Times New Roman" pitchFamily="18" charset="0"/>
              <a:buNone/>
            </a:pPr>
            <a:r>
              <a:rPr lang="zh-CN" altLang="en-US" sz="2400">
                <a:solidFill>
                  <a:srgbClr val="FC0128"/>
                </a:solidFill>
                <a:latin typeface="Times New Roman" pitchFamily="18" charset="0"/>
                <a:ea typeface="黑体" pitchFamily="49" charset="-122"/>
              </a:rPr>
              <a:t>现代计算机的时钟周期</a:t>
            </a:r>
          </a:p>
        </p:txBody>
      </p:sp>
      <p:sp>
        <p:nvSpPr>
          <p:cNvPr id="17433" name="Text Box 123"/>
          <p:cNvSpPr txBox="1">
            <a:spLocks noChangeArrowheads="1"/>
          </p:cNvSpPr>
          <p:nvPr/>
        </p:nvSpPr>
        <p:spPr bwMode="auto">
          <a:xfrm>
            <a:off x="1635125" y="4422775"/>
            <a:ext cx="5715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en-US" altLang="zh-CN" sz="1600">
                <a:solidFill>
                  <a:srgbClr val="000000"/>
                </a:solidFill>
                <a:ea typeface="宋体" pitchFamily="2" charset="-122"/>
              </a:rPr>
              <a:t>Clk</a:t>
            </a:r>
          </a:p>
        </p:txBody>
      </p:sp>
      <p:sp>
        <p:nvSpPr>
          <p:cNvPr id="17434" name="Text Box 124"/>
          <p:cNvSpPr txBox="1">
            <a:spLocks noChangeArrowheads="1"/>
          </p:cNvSpPr>
          <p:nvPr/>
        </p:nvSpPr>
        <p:spPr bwMode="auto">
          <a:xfrm>
            <a:off x="7186613" y="4402138"/>
            <a:ext cx="5715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en-US" altLang="zh-CN" sz="1600">
                <a:solidFill>
                  <a:srgbClr val="000000"/>
                </a:solidFill>
                <a:ea typeface="宋体" pitchFamily="2" charset="-122"/>
              </a:rPr>
              <a:t>Clk</a:t>
            </a:r>
          </a:p>
        </p:txBody>
      </p:sp>
    </p:spTree>
    <p:extLst>
      <p:ext uri="{BB962C8B-B14F-4D97-AF65-F5344CB8AC3E}">
        <p14:creationId xmlns:p14="http://schemas.microsoft.com/office/powerpoint/2010/main" val="26675371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2199"/>
                                        </p:tgtEl>
                                        <p:attrNameLst>
                                          <p:attrName>style.visibility</p:attrName>
                                        </p:attrNameLst>
                                      </p:cBhvr>
                                      <p:to>
                                        <p:strVal val="visible"/>
                                      </p:to>
                                    </p:set>
                                    <p:animEffect transition="in" filter="blinds(horizontal)">
                                      <p:cBhvr>
                                        <p:cTn id="7" dur="500"/>
                                        <p:tgtEl>
                                          <p:spTgt spid="3021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2200">
                                            <p:txEl>
                                              <p:pRg st="0" end="0"/>
                                            </p:txEl>
                                          </p:spTgt>
                                        </p:tgtEl>
                                        <p:attrNameLst>
                                          <p:attrName>style.visibility</p:attrName>
                                        </p:attrNameLst>
                                      </p:cBhvr>
                                      <p:to>
                                        <p:strVal val="visible"/>
                                      </p:to>
                                    </p:set>
                                    <p:animEffect transition="in" filter="blinds(horizontal)">
                                      <p:cBhvr>
                                        <p:cTn id="12" dur="500"/>
                                        <p:tgtEl>
                                          <p:spTgt spid="30220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199" grpId="0"/>
      <p:bldP spid="302200" grpId="0" build="allAtOnce"/>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36538" y="128588"/>
            <a:ext cx="6880225" cy="528637"/>
          </a:xfrm>
        </p:spPr>
        <p:txBody>
          <a:bodyPr/>
          <a:lstStyle/>
          <a:p>
            <a:r>
              <a:rPr lang="zh-CN" altLang="en-US" smtClean="0"/>
              <a:t>操作元件：组合逻辑电路</a:t>
            </a:r>
            <a:endParaRPr lang="en-US" altLang="zh-CN" smtClean="0"/>
          </a:p>
        </p:txBody>
      </p:sp>
      <p:sp>
        <p:nvSpPr>
          <p:cNvPr id="15363" name="Rectangle 3"/>
          <p:cNvSpPr>
            <a:spLocks noGrp="1" noChangeArrowheads="1"/>
          </p:cNvSpPr>
          <p:nvPr>
            <p:ph type="body" idx="1"/>
          </p:nvPr>
        </p:nvSpPr>
        <p:spPr>
          <a:xfrm>
            <a:off x="222250" y="914400"/>
            <a:ext cx="1708150" cy="4559300"/>
          </a:xfrm>
        </p:spPr>
        <p:txBody>
          <a:bodyPr/>
          <a:lstStyle/>
          <a:p>
            <a:r>
              <a:rPr lang="zh-CN" altLang="en-US" sz="2000" smtClean="0">
                <a:latin typeface="微软雅黑" pitchFamily="34" charset="-122"/>
                <a:ea typeface="微软雅黑" pitchFamily="34" charset="-122"/>
              </a:rPr>
              <a:t>加法器</a:t>
            </a:r>
            <a:r>
              <a:rPr lang="en-US" altLang="zh-CN" sz="2000" smtClean="0">
                <a:latin typeface="微软雅黑" pitchFamily="34" charset="-122"/>
                <a:ea typeface="微软雅黑" pitchFamily="34" charset="-122"/>
              </a:rPr>
              <a:t>(Adder)</a:t>
            </a:r>
          </a:p>
          <a:p>
            <a:pPr>
              <a:buFontTx/>
              <a:buNone/>
            </a:pPr>
            <a:endParaRPr lang="en-US" altLang="zh-CN" sz="2000" smtClean="0">
              <a:latin typeface="微软雅黑" pitchFamily="34" charset="-122"/>
              <a:ea typeface="微软雅黑" pitchFamily="34" charset="-122"/>
            </a:endParaRPr>
          </a:p>
          <a:p>
            <a:pPr>
              <a:buFontTx/>
              <a:buNone/>
            </a:pPr>
            <a:endParaRPr lang="en-US" altLang="zh-CN" sz="2000" smtClean="0">
              <a:latin typeface="微软雅黑" pitchFamily="34" charset="-122"/>
              <a:ea typeface="微软雅黑" pitchFamily="34" charset="-122"/>
            </a:endParaRPr>
          </a:p>
          <a:p>
            <a:pPr>
              <a:buFontTx/>
              <a:buNone/>
            </a:pPr>
            <a:endParaRPr lang="en-US" altLang="zh-CN" sz="2000" smtClean="0">
              <a:latin typeface="微软雅黑" pitchFamily="34" charset="-122"/>
              <a:ea typeface="微软雅黑" pitchFamily="34" charset="-122"/>
            </a:endParaRPr>
          </a:p>
          <a:p>
            <a:pPr>
              <a:buFontTx/>
              <a:buNone/>
            </a:pPr>
            <a:r>
              <a:rPr lang="zh-CN" altLang="en-US" sz="2000" smtClean="0">
                <a:latin typeface="微软雅黑" pitchFamily="34" charset="-122"/>
                <a:ea typeface="微软雅黑" pitchFamily="34" charset="-122"/>
              </a:rPr>
              <a:t>多路选择器     </a:t>
            </a:r>
            <a:r>
              <a:rPr lang="en-US" altLang="zh-CN" sz="2000" smtClean="0">
                <a:latin typeface="微软雅黑" pitchFamily="34" charset="-122"/>
                <a:ea typeface="微软雅黑" pitchFamily="34" charset="-122"/>
              </a:rPr>
              <a:t>(MUX)</a:t>
            </a:r>
          </a:p>
          <a:p>
            <a:pPr>
              <a:buFontTx/>
              <a:buNone/>
            </a:pPr>
            <a:endParaRPr lang="en-US" altLang="zh-CN" sz="2000" smtClean="0">
              <a:latin typeface="微软雅黑" pitchFamily="34" charset="-122"/>
              <a:ea typeface="微软雅黑" pitchFamily="34" charset="-122"/>
            </a:endParaRPr>
          </a:p>
          <a:p>
            <a:pPr>
              <a:buFontTx/>
              <a:buNone/>
            </a:pPr>
            <a:endParaRPr lang="en-US" altLang="zh-CN" sz="2000" smtClean="0">
              <a:latin typeface="微软雅黑" pitchFamily="34" charset="-122"/>
              <a:ea typeface="微软雅黑" pitchFamily="34" charset="-122"/>
            </a:endParaRPr>
          </a:p>
          <a:p>
            <a:pPr>
              <a:buFontTx/>
              <a:buNone/>
            </a:pPr>
            <a:endParaRPr lang="en-US" altLang="zh-CN" sz="2000" smtClean="0">
              <a:latin typeface="微软雅黑" pitchFamily="34" charset="-122"/>
              <a:ea typeface="微软雅黑" pitchFamily="34" charset="-122"/>
            </a:endParaRPr>
          </a:p>
          <a:p>
            <a:pPr>
              <a:buFontTx/>
              <a:buNone/>
            </a:pPr>
            <a:r>
              <a:rPr lang="zh-CN" altLang="en-US" sz="2000" smtClean="0">
                <a:latin typeface="微软雅黑" pitchFamily="34" charset="-122"/>
                <a:ea typeface="微软雅黑" pitchFamily="34" charset="-122"/>
              </a:rPr>
              <a:t>算逻部件</a:t>
            </a:r>
            <a:r>
              <a:rPr lang="en-US" altLang="zh-CN" sz="2000" smtClean="0">
                <a:latin typeface="微软雅黑" pitchFamily="34" charset="-122"/>
                <a:ea typeface="微软雅黑" pitchFamily="34" charset="-122"/>
              </a:rPr>
              <a:t>(ALU)</a:t>
            </a:r>
          </a:p>
        </p:txBody>
      </p:sp>
      <p:grpSp>
        <p:nvGrpSpPr>
          <p:cNvPr id="15364" name="Group 96"/>
          <p:cNvGrpSpPr>
            <a:grpSpLocks/>
          </p:cNvGrpSpPr>
          <p:nvPr/>
        </p:nvGrpSpPr>
        <p:grpSpPr bwMode="auto">
          <a:xfrm>
            <a:off x="1614488" y="2667000"/>
            <a:ext cx="2466975" cy="1735138"/>
            <a:chOff x="1431" y="1680"/>
            <a:chExt cx="1554" cy="1093"/>
          </a:xfrm>
        </p:grpSpPr>
        <p:sp>
          <p:nvSpPr>
            <p:cNvPr id="15440" name="Line 51"/>
            <p:cNvSpPr>
              <a:spLocks noChangeShapeType="1"/>
            </p:cNvSpPr>
            <p:nvPr/>
          </p:nvSpPr>
          <p:spPr bwMode="auto">
            <a:xfrm>
              <a:off x="2112" y="1976"/>
              <a:ext cx="0" cy="70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41" name="Line 52"/>
            <p:cNvSpPr>
              <a:spLocks noChangeShapeType="1"/>
            </p:cNvSpPr>
            <p:nvPr/>
          </p:nvSpPr>
          <p:spPr bwMode="auto">
            <a:xfrm>
              <a:off x="2120" y="1976"/>
              <a:ext cx="194" cy="10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42" name="Line 53"/>
            <p:cNvSpPr>
              <a:spLocks noChangeShapeType="1"/>
            </p:cNvSpPr>
            <p:nvPr/>
          </p:nvSpPr>
          <p:spPr bwMode="auto">
            <a:xfrm flipV="1">
              <a:off x="2102" y="2566"/>
              <a:ext cx="194" cy="12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43" name="Line 54"/>
            <p:cNvSpPr>
              <a:spLocks noChangeShapeType="1"/>
            </p:cNvSpPr>
            <p:nvPr/>
          </p:nvSpPr>
          <p:spPr bwMode="auto">
            <a:xfrm>
              <a:off x="2304" y="2072"/>
              <a:ext cx="0" cy="5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44" name="Line 55"/>
            <p:cNvSpPr>
              <a:spLocks noChangeShapeType="1"/>
            </p:cNvSpPr>
            <p:nvPr/>
          </p:nvSpPr>
          <p:spPr bwMode="auto">
            <a:xfrm flipH="1">
              <a:off x="1624" y="2112"/>
              <a:ext cx="496" cy="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45" name="Line 56"/>
            <p:cNvSpPr>
              <a:spLocks noChangeShapeType="1"/>
            </p:cNvSpPr>
            <p:nvPr/>
          </p:nvSpPr>
          <p:spPr bwMode="auto">
            <a:xfrm flipH="1">
              <a:off x="1868" y="2068"/>
              <a:ext cx="56"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46" name="Rectangle 57"/>
            <p:cNvSpPr>
              <a:spLocks noChangeArrowheads="1"/>
            </p:cNvSpPr>
            <p:nvPr/>
          </p:nvSpPr>
          <p:spPr bwMode="auto">
            <a:xfrm>
              <a:off x="1671" y="2112"/>
              <a:ext cx="27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a:solidFill>
                    <a:srgbClr val="000000"/>
                  </a:solidFill>
                  <a:ea typeface="宋体" pitchFamily="2" charset="-122"/>
                </a:rPr>
                <a:t>32</a:t>
              </a:r>
            </a:p>
          </p:txBody>
        </p:sp>
        <p:sp>
          <p:nvSpPr>
            <p:cNvPr id="15447" name="Line 58"/>
            <p:cNvSpPr>
              <a:spLocks noChangeShapeType="1"/>
            </p:cNvSpPr>
            <p:nvPr/>
          </p:nvSpPr>
          <p:spPr bwMode="auto">
            <a:xfrm flipH="1">
              <a:off x="1624" y="2544"/>
              <a:ext cx="496" cy="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48" name="Line 59"/>
            <p:cNvSpPr>
              <a:spLocks noChangeShapeType="1"/>
            </p:cNvSpPr>
            <p:nvPr/>
          </p:nvSpPr>
          <p:spPr bwMode="auto">
            <a:xfrm flipH="1">
              <a:off x="1868" y="2500"/>
              <a:ext cx="56"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49" name="Rectangle 60"/>
            <p:cNvSpPr>
              <a:spLocks noChangeArrowheads="1"/>
            </p:cNvSpPr>
            <p:nvPr/>
          </p:nvSpPr>
          <p:spPr bwMode="auto">
            <a:xfrm>
              <a:off x="1431" y="2016"/>
              <a:ext cx="21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ea typeface="宋体" pitchFamily="2" charset="-122"/>
                </a:rPr>
                <a:t>A</a:t>
              </a:r>
            </a:p>
          </p:txBody>
        </p:sp>
        <p:sp>
          <p:nvSpPr>
            <p:cNvPr id="15450" name="Rectangle 61"/>
            <p:cNvSpPr>
              <a:spLocks noChangeArrowheads="1"/>
            </p:cNvSpPr>
            <p:nvPr/>
          </p:nvSpPr>
          <p:spPr bwMode="auto">
            <a:xfrm>
              <a:off x="1431" y="2448"/>
              <a:ext cx="21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ea typeface="宋体" pitchFamily="2" charset="-122"/>
                </a:rPr>
                <a:t>B</a:t>
              </a:r>
            </a:p>
          </p:txBody>
        </p:sp>
        <p:sp>
          <p:nvSpPr>
            <p:cNvPr id="15451" name="Rectangle 62"/>
            <p:cNvSpPr>
              <a:spLocks noChangeArrowheads="1"/>
            </p:cNvSpPr>
            <p:nvPr/>
          </p:nvSpPr>
          <p:spPr bwMode="auto">
            <a:xfrm>
              <a:off x="1671" y="2544"/>
              <a:ext cx="27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a:solidFill>
                    <a:srgbClr val="000000"/>
                  </a:solidFill>
                  <a:ea typeface="宋体" pitchFamily="2" charset="-122"/>
                </a:rPr>
                <a:t>32</a:t>
              </a:r>
            </a:p>
          </p:txBody>
        </p:sp>
        <p:sp>
          <p:nvSpPr>
            <p:cNvPr id="15452" name="Line 63"/>
            <p:cNvSpPr>
              <a:spLocks noChangeShapeType="1"/>
            </p:cNvSpPr>
            <p:nvPr/>
          </p:nvSpPr>
          <p:spPr bwMode="auto">
            <a:xfrm flipH="1">
              <a:off x="2296" y="2352"/>
              <a:ext cx="496" cy="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53" name="Line 64"/>
            <p:cNvSpPr>
              <a:spLocks noChangeShapeType="1"/>
            </p:cNvSpPr>
            <p:nvPr/>
          </p:nvSpPr>
          <p:spPr bwMode="auto">
            <a:xfrm flipH="1">
              <a:off x="2540" y="2308"/>
              <a:ext cx="56"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54" name="Rectangle 65"/>
            <p:cNvSpPr>
              <a:spLocks noChangeArrowheads="1"/>
            </p:cNvSpPr>
            <p:nvPr/>
          </p:nvSpPr>
          <p:spPr bwMode="auto">
            <a:xfrm>
              <a:off x="2775" y="2256"/>
              <a:ext cx="21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ea typeface="宋体" pitchFamily="2" charset="-122"/>
                </a:rPr>
                <a:t>Y</a:t>
              </a:r>
            </a:p>
          </p:txBody>
        </p:sp>
        <p:sp>
          <p:nvSpPr>
            <p:cNvPr id="15455" name="Rectangle 66"/>
            <p:cNvSpPr>
              <a:spLocks noChangeArrowheads="1"/>
            </p:cNvSpPr>
            <p:nvPr/>
          </p:nvSpPr>
          <p:spPr bwMode="auto">
            <a:xfrm>
              <a:off x="2343" y="2352"/>
              <a:ext cx="27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a:solidFill>
                    <a:srgbClr val="000000"/>
                  </a:solidFill>
                  <a:ea typeface="宋体" pitchFamily="2" charset="-122"/>
                </a:rPr>
                <a:t>32</a:t>
              </a:r>
            </a:p>
          </p:txBody>
        </p:sp>
        <p:sp>
          <p:nvSpPr>
            <p:cNvPr id="15456" name="Line 67"/>
            <p:cNvSpPr>
              <a:spLocks noChangeShapeType="1"/>
            </p:cNvSpPr>
            <p:nvPr/>
          </p:nvSpPr>
          <p:spPr bwMode="auto">
            <a:xfrm>
              <a:off x="2208" y="1736"/>
              <a:ext cx="0" cy="272"/>
            </a:xfrm>
            <a:prstGeom prst="line">
              <a:avLst/>
            </a:prstGeom>
            <a:noFill/>
            <a:ln w="38100">
              <a:solidFill>
                <a:srgbClr val="D90125"/>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57" name="Rectangle 68"/>
            <p:cNvSpPr>
              <a:spLocks noChangeArrowheads="1"/>
            </p:cNvSpPr>
            <p:nvPr/>
          </p:nvSpPr>
          <p:spPr bwMode="auto">
            <a:xfrm>
              <a:off x="1697" y="1680"/>
              <a:ext cx="543"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ea typeface="宋体" pitchFamily="2" charset="-122"/>
                  <a:cs typeface="Arial" pitchFamily="34" charset="0"/>
                </a:rPr>
                <a:t>Select</a:t>
              </a:r>
            </a:p>
          </p:txBody>
        </p:sp>
        <p:sp>
          <p:nvSpPr>
            <p:cNvPr id="15458" name="Rectangle 70"/>
            <p:cNvSpPr>
              <a:spLocks noChangeArrowheads="1"/>
            </p:cNvSpPr>
            <p:nvPr/>
          </p:nvSpPr>
          <p:spPr bwMode="auto">
            <a:xfrm rot="5400000">
              <a:off x="1968" y="2238"/>
              <a:ext cx="43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ea typeface="宋体" pitchFamily="2" charset="-122"/>
                </a:rPr>
                <a:t>MUX</a:t>
              </a:r>
            </a:p>
          </p:txBody>
        </p:sp>
      </p:grpSp>
      <p:grpSp>
        <p:nvGrpSpPr>
          <p:cNvPr id="15365" name="Group 97"/>
          <p:cNvGrpSpPr>
            <a:grpSpLocks/>
          </p:cNvGrpSpPr>
          <p:nvPr/>
        </p:nvGrpSpPr>
        <p:grpSpPr bwMode="auto">
          <a:xfrm>
            <a:off x="1266825" y="4738688"/>
            <a:ext cx="3165475" cy="1797050"/>
            <a:chOff x="1383" y="2985"/>
            <a:chExt cx="1994" cy="1132"/>
          </a:xfrm>
        </p:grpSpPr>
        <p:sp>
          <p:nvSpPr>
            <p:cNvPr id="15414" name="Rectangle 40"/>
            <p:cNvSpPr>
              <a:spLocks noChangeArrowheads="1"/>
            </p:cNvSpPr>
            <p:nvPr/>
          </p:nvSpPr>
          <p:spPr bwMode="auto">
            <a:xfrm>
              <a:off x="1623" y="3888"/>
              <a:ext cx="27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a:solidFill>
                    <a:srgbClr val="000000"/>
                  </a:solidFill>
                  <a:ea typeface="宋体" pitchFamily="2" charset="-122"/>
                </a:rPr>
                <a:t>32</a:t>
              </a:r>
            </a:p>
          </p:txBody>
        </p:sp>
        <p:sp>
          <p:nvSpPr>
            <p:cNvPr id="15415" name="Line 26"/>
            <p:cNvSpPr>
              <a:spLocks noChangeShapeType="1"/>
            </p:cNvSpPr>
            <p:nvPr/>
          </p:nvSpPr>
          <p:spPr bwMode="auto">
            <a:xfrm flipH="1">
              <a:off x="1576" y="3312"/>
              <a:ext cx="496" cy="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nvGrpSpPr>
            <p:cNvPr id="15416" name="Group 27"/>
            <p:cNvGrpSpPr>
              <a:grpSpLocks/>
            </p:cNvGrpSpPr>
            <p:nvPr/>
          </p:nvGrpSpPr>
          <p:grpSpPr bwMode="auto">
            <a:xfrm>
              <a:off x="2064" y="3224"/>
              <a:ext cx="288" cy="768"/>
              <a:chOff x="2064" y="3224"/>
              <a:chExt cx="288" cy="768"/>
            </a:xfrm>
          </p:grpSpPr>
          <p:sp>
            <p:nvSpPr>
              <p:cNvPr id="15432" name="Line 28"/>
              <p:cNvSpPr>
                <a:spLocks noChangeShapeType="1"/>
              </p:cNvSpPr>
              <p:nvPr/>
            </p:nvSpPr>
            <p:spPr bwMode="auto">
              <a:xfrm>
                <a:off x="2064" y="3224"/>
                <a:ext cx="0" cy="17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33" name="Line 29"/>
              <p:cNvSpPr>
                <a:spLocks noChangeShapeType="1"/>
              </p:cNvSpPr>
              <p:nvPr/>
            </p:nvSpPr>
            <p:spPr bwMode="auto">
              <a:xfrm>
                <a:off x="2072" y="3224"/>
                <a:ext cx="272" cy="17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34" name="Line 30"/>
              <p:cNvSpPr>
                <a:spLocks noChangeShapeType="1"/>
              </p:cNvSpPr>
              <p:nvPr/>
            </p:nvSpPr>
            <p:spPr bwMode="auto">
              <a:xfrm>
                <a:off x="2072" y="3416"/>
                <a:ext cx="128" cy="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35" name="Line 31"/>
              <p:cNvSpPr>
                <a:spLocks noChangeShapeType="1"/>
              </p:cNvSpPr>
              <p:nvPr/>
            </p:nvSpPr>
            <p:spPr bwMode="auto">
              <a:xfrm>
                <a:off x="2208" y="3512"/>
                <a:ext cx="0" cy="17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36" name="Line 32"/>
              <p:cNvSpPr>
                <a:spLocks noChangeShapeType="1"/>
              </p:cNvSpPr>
              <p:nvPr/>
            </p:nvSpPr>
            <p:spPr bwMode="auto">
              <a:xfrm>
                <a:off x="2352" y="3416"/>
                <a:ext cx="0" cy="36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37" name="Line 33"/>
              <p:cNvSpPr>
                <a:spLocks noChangeShapeType="1"/>
              </p:cNvSpPr>
              <p:nvPr/>
            </p:nvSpPr>
            <p:spPr bwMode="auto">
              <a:xfrm flipV="1">
                <a:off x="2072" y="3688"/>
                <a:ext cx="128" cy="1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38" name="Line 34"/>
              <p:cNvSpPr>
                <a:spLocks noChangeShapeType="1"/>
              </p:cNvSpPr>
              <p:nvPr/>
            </p:nvSpPr>
            <p:spPr bwMode="auto">
              <a:xfrm>
                <a:off x="2064" y="3800"/>
                <a:ext cx="0" cy="17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39" name="Line 35"/>
              <p:cNvSpPr>
                <a:spLocks noChangeShapeType="1"/>
              </p:cNvSpPr>
              <p:nvPr/>
            </p:nvSpPr>
            <p:spPr bwMode="auto">
              <a:xfrm flipV="1">
                <a:off x="2072" y="3784"/>
                <a:ext cx="272" cy="2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sp>
          <p:nvSpPr>
            <p:cNvPr id="15417" name="Line 36"/>
            <p:cNvSpPr>
              <a:spLocks noChangeShapeType="1"/>
            </p:cNvSpPr>
            <p:nvPr/>
          </p:nvSpPr>
          <p:spPr bwMode="auto">
            <a:xfrm flipH="1">
              <a:off x="1820" y="3268"/>
              <a:ext cx="56"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18" name="Rectangle 37"/>
            <p:cNvSpPr>
              <a:spLocks noChangeArrowheads="1"/>
            </p:cNvSpPr>
            <p:nvPr/>
          </p:nvSpPr>
          <p:spPr bwMode="auto">
            <a:xfrm>
              <a:off x="1623" y="3312"/>
              <a:ext cx="27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a:solidFill>
                    <a:srgbClr val="000000"/>
                  </a:solidFill>
                  <a:ea typeface="宋体" pitchFamily="2" charset="-122"/>
                </a:rPr>
                <a:t>32</a:t>
              </a:r>
            </a:p>
          </p:txBody>
        </p:sp>
        <p:sp>
          <p:nvSpPr>
            <p:cNvPr id="15419" name="Line 38"/>
            <p:cNvSpPr>
              <a:spLocks noChangeShapeType="1"/>
            </p:cNvSpPr>
            <p:nvPr/>
          </p:nvSpPr>
          <p:spPr bwMode="auto">
            <a:xfrm flipH="1">
              <a:off x="1576" y="3888"/>
              <a:ext cx="496" cy="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20" name="Line 39"/>
            <p:cNvSpPr>
              <a:spLocks noChangeShapeType="1"/>
            </p:cNvSpPr>
            <p:nvPr/>
          </p:nvSpPr>
          <p:spPr bwMode="auto">
            <a:xfrm flipH="1">
              <a:off x="1820" y="3844"/>
              <a:ext cx="56"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21" name="Rectangle 41"/>
            <p:cNvSpPr>
              <a:spLocks noChangeArrowheads="1"/>
            </p:cNvSpPr>
            <p:nvPr/>
          </p:nvSpPr>
          <p:spPr bwMode="auto">
            <a:xfrm>
              <a:off x="1383" y="3216"/>
              <a:ext cx="21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ea typeface="宋体" pitchFamily="2" charset="-122"/>
                </a:rPr>
                <a:t>A</a:t>
              </a:r>
            </a:p>
          </p:txBody>
        </p:sp>
        <p:sp>
          <p:nvSpPr>
            <p:cNvPr id="15422" name="Rectangle 42"/>
            <p:cNvSpPr>
              <a:spLocks noChangeArrowheads="1"/>
            </p:cNvSpPr>
            <p:nvPr/>
          </p:nvSpPr>
          <p:spPr bwMode="auto">
            <a:xfrm>
              <a:off x="1383" y="3792"/>
              <a:ext cx="21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ea typeface="宋体" pitchFamily="2" charset="-122"/>
                </a:rPr>
                <a:t>B</a:t>
              </a:r>
            </a:p>
          </p:txBody>
        </p:sp>
        <p:sp>
          <p:nvSpPr>
            <p:cNvPr id="15423" name="Line 43"/>
            <p:cNvSpPr>
              <a:spLocks noChangeShapeType="1"/>
            </p:cNvSpPr>
            <p:nvPr/>
          </p:nvSpPr>
          <p:spPr bwMode="auto">
            <a:xfrm flipH="1">
              <a:off x="2344" y="3600"/>
              <a:ext cx="496" cy="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24" name="Line 44"/>
            <p:cNvSpPr>
              <a:spLocks noChangeShapeType="1"/>
            </p:cNvSpPr>
            <p:nvPr/>
          </p:nvSpPr>
          <p:spPr bwMode="auto">
            <a:xfrm flipH="1">
              <a:off x="2588" y="3556"/>
              <a:ext cx="56"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25" name="Rectangle 45"/>
            <p:cNvSpPr>
              <a:spLocks noChangeArrowheads="1"/>
            </p:cNvSpPr>
            <p:nvPr/>
          </p:nvSpPr>
          <p:spPr bwMode="auto">
            <a:xfrm>
              <a:off x="2391" y="3600"/>
              <a:ext cx="27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a:solidFill>
                    <a:srgbClr val="000000"/>
                  </a:solidFill>
                  <a:ea typeface="宋体" pitchFamily="2" charset="-122"/>
                </a:rPr>
                <a:t>32</a:t>
              </a:r>
            </a:p>
          </p:txBody>
        </p:sp>
        <p:sp>
          <p:nvSpPr>
            <p:cNvPr id="15426" name="Rectangle 46"/>
            <p:cNvSpPr>
              <a:spLocks noChangeArrowheads="1"/>
            </p:cNvSpPr>
            <p:nvPr/>
          </p:nvSpPr>
          <p:spPr bwMode="auto">
            <a:xfrm>
              <a:off x="2823" y="3504"/>
              <a:ext cx="55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ea typeface="宋体" pitchFamily="2" charset="-122"/>
                </a:rPr>
                <a:t>Result</a:t>
              </a:r>
            </a:p>
          </p:txBody>
        </p:sp>
        <p:sp>
          <p:nvSpPr>
            <p:cNvPr id="15427" name="Line 47"/>
            <p:cNvSpPr>
              <a:spLocks noChangeShapeType="1"/>
            </p:cNvSpPr>
            <p:nvPr/>
          </p:nvSpPr>
          <p:spPr bwMode="auto">
            <a:xfrm>
              <a:off x="2216" y="3888"/>
              <a:ext cx="608"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28" name="Rectangle 48"/>
            <p:cNvSpPr>
              <a:spLocks noChangeArrowheads="1"/>
            </p:cNvSpPr>
            <p:nvPr/>
          </p:nvSpPr>
          <p:spPr bwMode="auto">
            <a:xfrm>
              <a:off x="2823" y="3792"/>
              <a:ext cx="426"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ea typeface="宋体" pitchFamily="2" charset="-122"/>
                </a:rPr>
                <a:t>Zero</a:t>
              </a:r>
            </a:p>
          </p:txBody>
        </p:sp>
        <p:sp>
          <p:nvSpPr>
            <p:cNvPr id="15429" name="Line 49"/>
            <p:cNvSpPr>
              <a:spLocks noChangeShapeType="1"/>
            </p:cNvSpPr>
            <p:nvPr/>
          </p:nvSpPr>
          <p:spPr bwMode="auto">
            <a:xfrm>
              <a:off x="2208" y="3032"/>
              <a:ext cx="0" cy="272"/>
            </a:xfrm>
            <a:prstGeom prst="line">
              <a:avLst/>
            </a:prstGeom>
            <a:noFill/>
            <a:ln w="38100">
              <a:solidFill>
                <a:srgbClr val="D90125"/>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30" name="Rectangle 50"/>
            <p:cNvSpPr>
              <a:spLocks noChangeArrowheads="1"/>
            </p:cNvSpPr>
            <p:nvPr/>
          </p:nvSpPr>
          <p:spPr bwMode="auto">
            <a:xfrm>
              <a:off x="1929" y="2985"/>
              <a:ext cx="44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B7011F"/>
                  </a:solidFill>
                  <a:ea typeface="宋体" pitchFamily="2" charset="-122"/>
                  <a:cs typeface="Arial" pitchFamily="34" charset="0"/>
                </a:rPr>
                <a:t>OP</a:t>
              </a:r>
            </a:p>
          </p:txBody>
        </p:sp>
        <p:sp>
          <p:nvSpPr>
            <p:cNvPr id="15431" name="Rectangle 71"/>
            <p:cNvSpPr>
              <a:spLocks noChangeArrowheads="1"/>
            </p:cNvSpPr>
            <p:nvPr/>
          </p:nvSpPr>
          <p:spPr bwMode="auto">
            <a:xfrm rot="5400000">
              <a:off x="2054" y="3502"/>
              <a:ext cx="41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ea typeface="宋体" pitchFamily="2" charset="-122"/>
                </a:rPr>
                <a:t>ALU</a:t>
              </a:r>
            </a:p>
          </p:txBody>
        </p:sp>
      </p:grpSp>
      <p:grpSp>
        <p:nvGrpSpPr>
          <p:cNvPr id="15366" name="Group 93"/>
          <p:cNvGrpSpPr>
            <a:grpSpLocks/>
          </p:cNvGrpSpPr>
          <p:nvPr/>
        </p:nvGrpSpPr>
        <p:grpSpPr bwMode="auto">
          <a:xfrm>
            <a:off x="1474788" y="687388"/>
            <a:ext cx="3063875" cy="1735137"/>
            <a:chOff x="1431" y="432"/>
            <a:chExt cx="1930" cy="1093"/>
          </a:xfrm>
        </p:grpSpPr>
        <p:sp>
          <p:nvSpPr>
            <p:cNvPr id="15389" name="Line 4"/>
            <p:cNvSpPr>
              <a:spLocks noChangeShapeType="1"/>
            </p:cNvSpPr>
            <p:nvPr/>
          </p:nvSpPr>
          <p:spPr bwMode="auto">
            <a:xfrm flipH="1">
              <a:off x="1624" y="720"/>
              <a:ext cx="496" cy="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390" name="Line 5"/>
            <p:cNvSpPr>
              <a:spLocks noChangeShapeType="1"/>
            </p:cNvSpPr>
            <p:nvPr/>
          </p:nvSpPr>
          <p:spPr bwMode="auto">
            <a:xfrm>
              <a:off x="2112" y="632"/>
              <a:ext cx="0" cy="21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391" name="Line 6"/>
            <p:cNvSpPr>
              <a:spLocks noChangeShapeType="1"/>
            </p:cNvSpPr>
            <p:nvPr/>
          </p:nvSpPr>
          <p:spPr bwMode="auto">
            <a:xfrm>
              <a:off x="2120" y="632"/>
              <a:ext cx="282" cy="19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392" name="Line 7"/>
            <p:cNvSpPr>
              <a:spLocks noChangeShapeType="1"/>
            </p:cNvSpPr>
            <p:nvPr/>
          </p:nvSpPr>
          <p:spPr bwMode="auto">
            <a:xfrm>
              <a:off x="2102" y="815"/>
              <a:ext cx="164" cy="10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393" name="Line 8"/>
            <p:cNvSpPr>
              <a:spLocks noChangeShapeType="1"/>
            </p:cNvSpPr>
            <p:nvPr/>
          </p:nvSpPr>
          <p:spPr bwMode="auto">
            <a:xfrm>
              <a:off x="2256" y="920"/>
              <a:ext cx="0" cy="17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394" name="Line 9"/>
            <p:cNvSpPr>
              <a:spLocks noChangeShapeType="1"/>
            </p:cNvSpPr>
            <p:nvPr/>
          </p:nvSpPr>
          <p:spPr bwMode="auto">
            <a:xfrm>
              <a:off x="2400" y="824"/>
              <a:ext cx="0" cy="36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395" name="Line 10"/>
            <p:cNvSpPr>
              <a:spLocks noChangeShapeType="1"/>
            </p:cNvSpPr>
            <p:nvPr/>
          </p:nvSpPr>
          <p:spPr bwMode="auto">
            <a:xfrm flipV="1">
              <a:off x="2120" y="1096"/>
              <a:ext cx="128" cy="1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396" name="Line 11"/>
            <p:cNvSpPr>
              <a:spLocks noChangeShapeType="1"/>
            </p:cNvSpPr>
            <p:nvPr/>
          </p:nvSpPr>
          <p:spPr bwMode="auto">
            <a:xfrm flipH="1">
              <a:off x="2103" y="1208"/>
              <a:ext cx="9" cy="19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397" name="Line 12"/>
            <p:cNvSpPr>
              <a:spLocks noChangeShapeType="1"/>
            </p:cNvSpPr>
            <p:nvPr/>
          </p:nvSpPr>
          <p:spPr bwMode="auto">
            <a:xfrm flipV="1">
              <a:off x="2120" y="1192"/>
              <a:ext cx="272" cy="20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398" name="Line 13"/>
            <p:cNvSpPr>
              <a:spLocks noChangeShapeType="1"/>
            </p:cNvSpPr>
            <p:nvPr/>
          </p:nvSpPr>
          <p:spPr bwMode="auto">
            <a:xfrm flipH="1">
              <a:off x="1868" y="676"/>
              <a:ext cx="56"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399" name="Rectangle 14"/>
            <p:cNvSpPr>
              <a:spLocks noChangeArrowheads="1"/>
            </p:cNvSpPr>
            <p:nvPr/>
          </p:nvSpPr>
          <p:spPr bwMode="auto">
            <a:xfrm>
              <a:off x="1671" y="720"/>
              <a:ext cx="27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a:solidFill>
                    <a:srgbClr val="000000"/>
                  </a:solidFill>
                  <a:ea typeface="宋体" pitchFamily="2" charset="-122"/>
                </a:rPr>
                <a:t>32</a:t>
              </a:r>
            </a:p>
          </p:txBody>
        </p:sp>
        <p:sp>
          <p:nvSpPr>
            <p:cNvPr id="15400" name="Line 15"/>
            <p:cNvSpPr>
              <a:spLocks noChangeShapeType="1"/>
            </p:cNvSpPr>
            <p:nvPr/>
          </p:nvSpPr>
          <p:spPr bwMode="auto">
            <a:xfrm flipH="1">
              <a:off x="1624" y="1296"/>
              <a:ext cx="496" cy="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01" name="Line 16"/>
            <p:cNvSpPr>
              <a:spLocks noChangeShapeType="1"/>
            </p:cNvSpPr>
            <p:nvPr/>
          </p:nvSpPr>
          <p:spPr bwMode="auto">
            <a:xfrm flipH="1">
              <a:off x="1868" y="1252"/>
              <a:ext cx="56"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02" name="Rectangle 17"/>
            <p:cNvSpPr>
              <a:spLocks noChangeArrowheads="1"/>
            </p:cNvSpPr>
            <p:nvPr/>
          </p:nvSpPr>
          <p:spPr bwMode="auto">
            <a:xfrm>
              <a:off x="1671" y="1296"/>
              <a:ext cx="27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a:solidFill>
                    <a:srgbClr val="000000"/>
                  </a:solidFill>
                  <a:ea typeface="宋体" pitchFamily="2" charset="-122"/>
                </a:rPr>
                <a:t>32</a:t>
              </a:r>
            </a:p>
          </p:txBody>
        </p:sp>
        <p:sp>
          <p:nvSpPr>
            <p:cNvPr id="15403" name="Rectangle 18"/>
            <p:cNvSpPr>
              <a:spLocks noChangeArrowheads="1"/>
            </p:cNvSpPr>
            <p:nvPr/>
          </p:nvSpPr>
          <p:spPr bwMode="auto">
            <a:xfrm>
              <a:off x="1431" y="624"/>
              <a:ext cx="21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ea typeface="宋体" pitchFamily="2" charset="-122"/>
                </a:rPr>
                <a:t>A</a:t>
              </a:r>
            </a:p>
          </p:txBody>
        </p:sp>
        <p:sp>
          <p:nvSpPr>
            <p:cNvPr id="15404" name="Rectangle 19"/>
            <p:cNvSpPr>
              <a:spLocks noChangeArrowheads="1"/>
            </p:cNvSpPr>
            <p:nvPr/>
          </p:nvSpPr>
          <p:spPr bwMode="auto">
            <a:xfrm>
              <a:off x="1431" y="1200"/>
              <a:ext cx="21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ea typeface="宋体" pitchFamily="2" charset="-122"/>
                </a:rPr>
                <a:t>B</a:t>
              </a:r>
            </a:p>
          </p:txBody>
        </p:sp>
        <p:sp>
          <p:nvSpPr>
            <p:cNvPr id="15405" name="Line 20"/>
            <p:cNvSpPr>
              <a:spLocks noChangeShapeType="1"/>
            </p:cNvSpPr>
            <p:nvPr/>
          </p:nvSpPr>
          <p:spPr bwMode="auto">
            <a:xfrm flipH="1">
              <a:off x="2392" y="1008"/>
              <a:ext cx="496" cy="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06" name="Line 21"/>
            <p:cNvSpPr>
              <a:spLocks noChangeShapeType="1"/>
            </p:cNvSpPr>
            <p:nvPr/>
          </p:nvSpPr>
          <p:spPr bwMode="auto">
            <a:xfrm flipH="1">
              <a:off x="2636" y="964"/>
              <a:ext cx="56"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07" name="Rectangle 22"/>
            <p:cNvSpPr>
              <a:spLocks noChangeArrowheads="1"/>
            </p:cNvSpPr>
            <p:nvPr/>
          </p:nvSpPr>
          <p:spPr bwMode="auto">
            <a:xfrm>
              <a:off x="2439" y="1008"/>
              <a:ext cx="24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sz="1600" b="0">
                  <a:solidFill>
                    <a:srgbClr val="000000"/>
                  </a:solidFill>
                  <a:latin typeface="Times New Roman" pitchFamily="18" charset="0"/>
                  <a:ea typeface="宋体" pitchFamily="2" charset="-122"/>
                </a:rPr>
                <a:t>32</a:t>
              </a:r>
            </a:p>
          </p:txBody>
        </p:sp>
        <p:sp>
          <p:nvSpPr>
            <p:cNvPr id="15408" name="Rectangle 23"/>
            <p:cNvSpPr>
              <a:spLocks noChangeArrowheads="1"/>
            </p:cNvSpPr>
            <p:nvPr/>
          </p:nvSpPr>
          <p:spPr bwMode="auto">
            <a:xfrm>
              <a:off x="2871" y="912"/>
              <a:ext cx="426"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ea typeface="宋体" pitchFamily="2" charset="-122"/>
                </a:rPr>
                <a:t>Sum</a:t>
              </a:r>
            </a:p>
          </p:txBody>
        </p:sp>
        <p:sp>
          <p:nvSpPr>
            <p:cNvPr id="15409" name="Line 24"/>
            <p:cNvSpPr>
              <a:spLocks noChangeShapeType="1"/>
            </p:cNvSpPr>
            <p:nvPr/>
          </p:nvSpPr>
          <p:spPr bwMode="auto">
            <a:xfrm>
              <a:off x="2264" y="1296"/>
              <a:ext cx="608"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10" name="Rectangle 25"/>
            <p:cNvSpPr>
              <a:spLocks noChangeArrowheads="1"/>
            </p:cNvSpPr>
            <p:nvPr/>
          </p:nvSpPr>
          <p:spPr bwMode="auto">
            <a:xfrm>
              <a:off x="2871" y="1200"/>
              <a:ext cx="4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ea typeface="宋体" pitchFamily="2" charset="-122"/>
                </a:rPr>
                <a:t>Carry</a:t>
              </a:r>
            </a:p>
          </p:txBody>
        </p:sp>
        <p:sp>
          <p:nvSpPr>
            <p:cNvPr id="15411" name="Rectangle 69"/>
            <p:cNvSpPr>
              <a:spLocks noChangeArrowheads="1"/>
            </p:cNvSpPr>
            <p:nvPr/>
          </p:nvSpPr>
          <p:spPr bwMode="auto">
            <a:xfrm rot="5400000">
              <a:off x="2064" y="935"/>
              <a:ext cx="53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ea typeface="宋体" pitchFamily="2" charset="-122"/>
                </a:rPr>
                <a:t>Adder</a:t>
              </a:r>
            </a:p>
          </p:txBody>
        </p:sp>
        <p:sp>
          <p:nvSpPr>
            <p:cNvPr id="15412" name="Line 72"/>
            <p:cNvSpPr>
              <a:spLocks noChangeShapeType="1"/>
            </p:cNvSpPr>
            <p:nvPr/>
          </p:nvSpPr>
          <p:spPr bwMode="auto">
            <a:xfrm>
              <a:off x="2304" y="488"/>
              <a:ext cx="0" cy="27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413" name="Rectangle 73"/>
            <p:cNvSpPr>
              <a:spLocks noChangeArrowheads="1"/>
            </p:cNvSpPr>
            <p:nvPr/>
          </p:nvSpPr>
          <p:spPr bwMode="auto">
            <a:xfrm>
              <a:off x="2295" y="432"/>
              <a:ext cx="61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ea typeface="宋体" pitchFamily="2" charset="-122"/>
                </a:rPr>
                <a:t>CarryIn</a:t>
              </a:r>
            </a:p>
          </p:txBody>
        </p:sp>
      </p:grpSp>
      <p:grpSp>
        <p:nvGrpSpPr>
          <p:cNvPr id="15367" name="Group 101"/>
          <p:cNvGrpSpPr>
            <a:grpSpLocks/>
          </p:cNvGrpSpPr>
          <p:nvPr/>
        </p:nvGrpSpPr>
        <p:grpSpPr bwMode="auto">
          <a:xfrm>
            <a:off x="6305550" y="993775"/>
            <a:ext cx="2451100" cy="1676400"/>
            <a:chOff x="3843" y="1056"/>
            <a:chExt cx="1544" cy="864"/>
          </a:xfrm>
        </p:grpSpPr>
        <p:sp>
          <p:nvSpPr>
            <p:cNvPr id="15373" name="Line 74"/>
            <p:cNvSpPr>
              <a:spLocks noChangeShapeType="1"/>
            </p:cNvSpPr>
            <p:nvPr/>
          </p:nvSpPr>
          <p:spPr bwMode="auto">
            <a:xfrm>
              <a:off x="4359" y="1115"/>
              <a:ext cx="0" cy="71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374" name="Line 75"/>
            <p:cNvSpPr>
              <a:spLocks noChangeShapeType="1"/>
            </p:cNvSpPr>
            <p:nvPr/>
          </p:nvSpPr>
          <p:spPr bwMode="auto">
            <a:xfrm flipV="1">
              <a:off x="4367" y="1112"/>
              <a:ext cx="167" cy="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375" name="Line 76"/>
            <p:cNvSpPr>
              <a:spLocks noChangeShapeType="1"/>
            </p:cNvSpPr>
            <p:nvPr/>
          </p:nvSpPr>
          <p:spPr bwMode="auto">
            <a:xfrm>
              <a:off x="4340" y="1835"/>
              <a:ext cx="212" cy="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376" name="Line 77"/>
            <p:cNvSpPr>
              <a:spLocks noChangeShapeType="1"/>
            </p:cNvSpPr>
            <p:nvPr/>
          </p:nvSpPr>
          <p:spPr bwMode="auto">
            <a:xfrm>
              <a:off x="4551" y="1119"/>
              <a:ext cx="0" cy="72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377" name="Line 78"/>
            <p:cNvSpPr>
              <a:spLocks noChangeShapeType="1"/>
            </p:cNvSpPr>
            <p:nvPr/>
          </p:nvSpPr>
          <p:spPr bwMode="auto">
            <a:xfrm flipH="1">
              <a:off x="3843" y="1427"/>
              <a:ext cx="496" cy="1"/>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378" name="Line 79"/>
            <p:cNvSpPr>
              <a:spLocks noChangeShapeType="1"/>
            </p:cNvSpPr>
            <p:nvPr/>
          </p:nvSpPr>
          <p:spPr bwMode="auto">
            <a:xfrm flipH="1">
              <a:off x="4096" y="1392"/>
              <a:ext cx="56"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379" name="Rectangle 80"/>
            <p:cNvSpPr>
              <a:spLocks noChangeArrowheads="1"/>
            </p:cNvSpPr>
            <p:nvPr/>
          </p:nvSpPr>
          <p:spPr bwMode="auto">
            <a:xfrm>
              <a:off x="3992" y="1427"/>
              <a:ext cx="178" cy="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sz="1600" b="0">
                  <a:solidFill>
                    <a:srgbClr val="000000"/>
                  </a:solidFill>
                  <a:latin typeface="Times New Roman" pitchFamily="18" charset="0"/>
                  <a:ea typeface="宋体" pitchFamily="2" charset="-122"/>
                </a:rPr>
                <a:t>3</a:t>
              </a:r>
            </a:p>
          </p:txBody>
        </p:sp>
        <p:sp>
          <p:nvSpPr>
            <p:cNvPr id="15380" name="Line 81"/>
            <p:cNvSpPr>
              <a:spLocks noChangeShapeType="1"/>
            </p:cNvSpPr>
            <p:nvPr/>
          </p:nvSpPr>
          <p:spPr bwMode="auto">
            <a:xfrm flipH="1">
              <a:off x="4542" y="1171"/>
              <a:ext cx="496" cy="1"/>
            </a:xfrm>
            <a:prstGeom prst="line">
              <a:avLst/>
            </a:prstGeom>
            <a:noFill/>
            <a:ln w="38100">
              <a:solidFill>
                <a:srgbClr val="D90125"/>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381" name="Rectangle 82"/>
            <p:cNvSpPr>
              <a:spLocks noChangeArrowheads="1"/>
            </p:cNvSpPr>
            <p:nvPr/>
          </p:nvSpPr>
          <p:spPr bwMode="auto">
            <a:xfrm rot="5400000">
              <a:off x="4104" y="1460"/>
              <a:ext cx="6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latin typeface="微软雅黑" pitchFamily="34" charset="-122"/>
                  <a:ea typeface="微软雅黑" pitchFamily="34" charset="-122"/>
                </a:rPr>
                <a:t>Decoder</a:t>
              </a:r>
            </a:p>
          </p:txBody>
        </p:sp>
        <p:sp>
          <p:nvSpPr>
            <p:cNvPr id="15382" name="Line 83"/>
            <p:cNvSpPr>
              <a:spLocks noChangeShapeType="1"/>
            </p:cNvSpPr>
            <p:nvPr/>
          </p:nvSpPr>
          <p:spPr bwMode="auto">
            <a:xfrm flipH="1">
              <a:off x="4546" y="1331"/>
              <a:ext cx="496" cy="1"/>
            </a:xfrm>
            <a:prstGeom prst="line">
              <a:avLst/>
            </a:prstGeom>
            <a:noFill/>
            <a:ln w="38100">
              <a:solidFill>
                <a:srgbClr val="D90125"/>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383" name="Line 84"/>
            <p:cNvSpPr>
              <a:spLocks noChangeShapeType="1"/>
            </p:cNvSpPr>
            <p:nvPr/>
          </p:nvSpPr>
          <p:spPr bwMode="auto">
            <a:xfrm flipH="1">
              <a:off x="4542" y="1473"/>
              <a:ext cx="496" cy="1"/>
            </a:xfrm>
            <a:prstGeom prst="line">
              <a:avLst/>
            </a:prstGeom>
            <a:noFill/>
            <a:ln w="38100">
              <a:solidFill>
                <a:srgbClr val="D90125"/>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384" name="Line 85"/>
            <p:cNvSpPr>
              <a:spLocks noChangeShapeType="1"/>
            </p:cNvSpPr>
            <p:nvPr/>
          </p:nvSpPr>
          <p:spPr bwMode="auto">
            <a:xfrm flipH="1">
              <a:off x="4546" y="1788"/>
              <a:ext cx="496" cy="1"/>
            </a:xfrm>
            <a:prstGeom prst="line">
              <a:avLst/>
            </a:prstGeom>
            <a:noFill/>
            <a:ln w="38100">
              <a:solidFill>
                <a:srgbClr val="D90125"/>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15385" name="Text Box 86"/>
            <p:cNvSpPr txBox="1">
              <a:spLocks noChangeArrowheads="1"/>
            </p:cNvSpPr>
            <p:nvPr/>
          </p:nvSpPr>
          <p:spPr bwMode="auto">
            <a:xfrm>
              <a:off x="5028" y="1056"/>
              <a:ext cx="35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B7011F"/>
                  </a:solidFill>
                  <a:latin typeface="Times New Roman" pitchFamily="18" charset="0"/>
                  <a:ea typeface="宋体" pitchFamily="2" charset="-122"/>
                </a:rPr>
                <a:t>out0</a:t>
              </a:r>
            </a:p>
          </p:txBody>
        </p:sp>
        <p:sp>
          <p:nvSpPr>
            <p:cNvPr id="15386" name="Text Box 87"/>
            <p:cNvSpPr txBox="1">
              <a:spLocks noChangeArrowheads="1"/>
            </p:cNvSpPr>
            <p:nvPr/>
          </p:nvSpPr>
          <p:spPr bwMode="auto">
            <a:xfrm>
              <a:off x="5025" y="1197"/>
              <a:ext cx="35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B7011F"/>
                  </a:solidFill>
                  <a:latin typeface="Times New Roman" pitchFamily="18" charset="0"/>
                  <a:ea typeface="宋体" pitchFamily="2" charset="-122"/>
                </a:rPr>
                <a:t>out1</a:t>
              </a:r>
            </a:p>
          </p:txBody>
        </p:sp>
        <p:sp>
          <p:nvSpPr>
            <p:cNvPr id="15387" name="Text Box 88"/>
            <p:cNvSpPr txBox="1">
              <a:spLocks noChangeArrowheads="1"/>
            </p:cNvSpPr>
            <p:nvPr/>
          </p:nvSpPr>
          <p:spPr bwMode="auto">
            <a:xfrm>
              <a:off x="5029" y="1669"/>
              <a:ext cx="35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B7011F"/>
                  </a:solidFill>
                  <a:latin typeface="Times New Roman" pitchFamily="18" charset="0"/>
                  <a:ea typeface="宋体" pitchFamily="2" charset="-122"/>
                </a:rPr>
                <a:t>out7</a:t>
              </a:r>
            </a:p>
          </p:txBody>
        </p:sp>
        <p:sp>
          <p:nvSpPr>
            <p:cNvPr id="15388" name="Text Box 89"/>
            <p:cNvSpPr txBox="1">
              <a:spLocks noChangeArrowheads="1"/>
            </p:cNvSpPr>
            <p:nvPr/>
          </p:nvSpPr>
          <p:spPr bwMode="auto">
            <a:xfrm>
              <a:off x="5029" y="1356"/>
              <a:ext cx="35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B7011F"/>
                  </a:solidFill>
                  <a:latin typeface="Times New Roman" pitchFamily="18" charset="0"/>
                  <a:ea typeface="宋体" pitchFamily="2" charset="-122"/>
                </a:rPr>
                <a:t>out2</a:t>
              </a:r>
            </a:p>
          </p:txBody>
        </p:sp>
      </p:grpSp>
      <p:sp>
        <p:nvSpPr>
          <p:cNvPr id="15368" name="Rectangle 90"/>
          <p:cNvSpPr>
            <a:spLocks noChangeArrowheads="1"/>
          </p:cNvSpPr>
          <p:nvPr/>
        </p:nvSpPr>
        <p:spPr bwMode="auto">
          <a:xfrm>
            <a:off x="5183188" y="854075"/>
            <a:ext cx="2027237"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203200" indent="-203200" eaLnBrk="0" hangingPunct="0">
              <a:spcBef>
                <a:spcPct val="35000"/>
              </a:spcBef>
              <a:buSzPct val="100000"/>
              <a:buChar char="°"/>
              <a:defRPr b="1">
                <a:solidFill>
                  <a:schemeClr val="tx1"/>
                </a:solidFill>
                <a:latin typeface="Arial" pitchFamily="34" charset="0"/>
              </a:defRPr>
            </a:lvl1pPr>
            <a:lvl2pPr marL="685800" indent="-190500" eaLnBrk="0" hangingPunct="0">
              <a:spcBef>
                <a:spcPct val="35000"/>
              </a:spcBef>
              <a:buSzPct val="100000"/>
              <a:buChar char="•"/>
              <a:defRPr b="1">
                <a:solidFill>
                  <a:schemeClr val="accent2"/>
                </a:solidFill>
                <a:latin typeface="Arial" pitchFamily="34" charset="0"/>
              </a:defRPr>
            </a:lvl2pPr>
            <a:lvl3pPr marL="1257300" indent="-342900" eaLnBrk="0" hangingPunct="0">
              <a:spcBef>
                <a:spcPct val="35000"/>
              </a:spcBef>
              <a:buSzPct val="100000"/>
              <a:buChar char="-"/>
              <a:defRPr b="1">
                <a:solidFill>
                  <a:srgbClr val="B7011F"/>
                </a:solidFill>
                <a:latin typeface="Arial" pitchFamily="34" charset="0"/>
              </a:defRPr>
            </a:lvl3pPr>
            <a:lvl4pPr marL="1714500" indent="-342900" eaLnBrk="0" hangingPunct="0">
              <a:spcBef>
                <a:spcPct val="20000"/>
              </a:spcBef>
              <a:buChar char="–"/>
              <a:defRPr sz="2000">
                <a:solidFill>
                  <a:schemeClr val="tx1"/>
                </a:solidFill>
                <a:latin typeface="Times New Roman" pitchFamily="18" charset="0"/>
              </a:defRPr>
            </a:lvl4pPr>
            <a:lvl5pPr marL="2171700" indent="-342900" eaLnBrk="0" hangingPunct="0">
              <a:spcBef>
                <a:spcPct val="20000"/>
              </a:spcBef>
              <a:buChar char="»"/>
              <a:defRPr sz="2000">
                <a:solidFill>
                  <a:schemeClr val="tx1"/>
                </a:solidFill>
                <a:latin typeface="Times New Roman" pitchFamily="18" charset="0"/>
              </a:defRPr>
            </a:lvl5pPr>
            <a:lvl6pPr marL="2628900" indent="-342900" eaLnBrk="0" fontAlgn="base" hangingPunct="0">
              <a:spcBef>
                <a:spcPct val="20000"/>
              </a:spcBef>
              <a:spcAft>
                <a:spcPct val="0"/>
              </a:spcAft>
              <a:buChar char="»"/>
              <a:defRPr sz="2000">
                <a:solidFill>
                  <a:schemeClr val="tx1"/>
                </a:solidFill>
                <a:latin typeface="Times New Roman" pitchFamily="18" charset="0"/>
              </a:defRPr>
            </a:lvl6pPr>
            <a:lvl7pPr marL="3086100" indent="-342900" eaLnBrk="0" fontAlgn="base" hangingPunct="0">
              <a:spcBef>
                <a:spcPct val="20000"/>
              </a:spcBef>
              <a:spcAft>
                <a:spcPct val="0"/>
              </a:spcAft>
              <a:buChar char="»"/>
              <a:defRPr sz="2000">
                <a:solidFill>
                  <a:schemeClr val="tx1"/>
                </a:solidFill>
                <a:latin typeface="Times New Roman" pitchFamily="18" charset="0"/>
              </a:defRPr>
            </a:lvl7pPr>
            <a:lvl8pPr marL="3543300" indent="-342900" eaLnBrk="0" fontAlgn="base" hangingPunct="0">
              <a:spcBef>
                <a:spcPct val="20000"/>
              </a:spcBef>
              <a:spcAft>
                <a:spcPct val="0"/>
              </a:spcAft>
              <a:buChar char="»"/>
              <a:defRPr sz="2000">
                <a:solidFill>
                  <a:schemeClr val="tx1"/>
                </a:solidFill>
                <a:latin typeface="Times New Roman" pitchFamily="18" charset="0"/>
              </a:defRPr>
            </a:lvl8pPr>
            <a:lvl9pPr marL="4000500" indent="-342900" eaLnBrk="0" fontAlgn="base" hangingPunct="0">
              <a:spcBef>
                <a:spcPct val="20000"/>
              </a:spcBef>
              <a:spcAft>
                <a:spcPct val="0"/>
              </a:spcAft>
              <a:buChar char="»"/>
              <a:defRPr sz="2000">
                <a:solidFill>
                  <a:schemeClr val="tx1"/>
                </a:solidFill>
                <a:latin typeface="Times New Roman" pitchFamily="18" charset="0"/>
              </a:defRPr>
            </a:lvl9pPr>
          </a:lstStyle>
          <a:p>
            <a:pPr fontAlgn="base">
              <a:lnSpc>
                <a:spcPct val="85000"/>
              </a:lnSpc>
              <a:spcBef>
                <a:spcPct val="100000"/>
              </a:spcBef>
              <a:spcAft>
                <a:spcPct val="0"/>
              </a:spcAft>
            </a:pPr>
            <a:r>
              <a:rPr lang="zh-CN" altLang="en-US" sz="2000">
                <a:solidFill>
                  <a:srgbClr val="000000"/>
                </a:solidFill>
                <a:latin typeface="微软雅黑" pitchFamily="34" charset="-122"/>
                <a:ea typeface="微软雅黑" pitchFamily="34" charset="-122"/>
              </a:rPr>
              <a:t>译码器</a:t>
            </a:r>
            <a:r>
              <a:rPr lang="en-US" altLang="zh-CN" sz="2000">
                <a:solidFill>
                  <a:srgbClr val="000000"/>
                </a:solidFill>
                <a:latin typeface="微软雅黑" pitchFamily="34" charset="-122"/>
                <a:ea typeface="微软雅黑" pitchFamily="34" charset="-122"/>
              </a:rPr>
              <a:t>(Decoder)</a:t>
            </a:r>
          </a:p>
        </p:txBody>
      </p:sp>
      <p:grpSp>
        <p:nvGrpSpPr>
          <p:cNvPr id="15369" name="Group 100"/>
          <p:cNvGrpSpPr>
            <a:grpSpLocks/>
          </p:cNvGrpSpPr>
          <p:nvPr/>
        </p:nvGrpSpPr>
        <p:grpSpPr bwMode="auto">
          <a:xfrm>
            <a:off x="6448425" y="3009900"/>
            <a:ext cx="2001838" cy="396875"/>
            <a:chOff x="3273" y="2076"/>
            <a:chExt cx="1261" cy="250"/>
          </a:xfrm>
        </p:grpSpPr>
        <p:sp>
          <p:nvSpPr>
            <p:cNvPr id="15371" name="Line 98"/>
            <p:cNvSpPr>
              <a:spLocks noChangeShapeType="1"/>
            </p:cNvSpPr>
            <p:nvPr/>
          </p:nvSpPr>
          <p:spPr bwMode="auto">
            <a:xfrm>
              <a:off x="3273" y="2194"/>
              <a:ext cx="357" cy="0"/>
            </a:xfrm>
            <a:prstGeom prst="line">
              <a:avLst/>
            </a:prstGeom>
            <a:noFill/>
            <a:ln w="50800">
              <a:solidFill>
                <a:srgbClr val="D90125"/>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15372" name="Text Box 99"/>
            <p:cNvSpPr txBox="1">
              <a:spLocks noChangeArrowheads="1"/>
            </p:cNvSpPr>
            <p:nvPr/>
          </p:nvSpPr>
          <p:spPr bwMode="auto">
            <a:xfrm>
              <a:off x="3656" y="2076"/>
              <a:ext cx="8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D90125"/>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zh-CN" altLang="en-US" sz="2000">
                  <a:solidFill>
                    <a:srgbClr val="B7011F"/>
                  </a:solidFill>
                  <a:latin typeface="Times New Roman" pitchFamily="18" charset="0"/>
                  <a:ea typeface="黑体" pitchFamily="49" charset="-122"/>
                </a:rPr>
                <a:t>控制信号</a:t>
              </a:r>
            </a:p>
          </p:txBody>
        </p:sp>
      </p:grpSp>
      <p:sp>
        <p:nvSpPr>
          <p:cNvPr id="15370" name="Text Box 102"/>
          <p:cNvSpPr txBox="1">
            <a:spLocks noChangeArrowheads="1"/>
          </p:cNvSpPr>
          <p:nvPr/>
        </p:nvSpPr>
        <p:spPr bwMode="auto">
          <a:xfrm>
            <a:off x="4838700" y="3914775"/>
            <a:ext cx="4051300"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zh-CN" altLang="en-US" sz="1900">
                <a:solidFill>
                  <a:srgbClr val="000000"/>
                </a:solidFill>
                <a:ea typeface="微软雅黑" pitchFamily="34" charset="-122"/>
              </a:rPr>
              <a:t>组合逻辑元件的特点：</a:t>
            </a:r>
          </a:p>
          <a:p>
            <a:pPr fontAlgn="base">
              <a:spcBef>
                <a:spcPct val="50000"/>
              </a:spcBef>
              <a:spcAft>
                <a:spcPct val="0"/>
              </a:spcAft>
              <a:buSzTx/>
              <a:buFontTx/>
              <a:buNone/>
            </a:pPr>
            <a:r>
              <a:rPr lang="zh-CN" altLang="en-US" sz="1900">
                <a:solidFill>
                  <a:srgbClr val="B7011F"/>
                </a:solidFill>
                <a:ea typeface="微软雅黑" pitchFamily="34" charset="-122"/>
              </a:rPr>
              <a:t>其输出只取决于当前的输入。即：若输入一样，则其输出也一样</a:t>
            </a:r>
          </a:p>
          <a:p>
            <a:pPr fontAlgn="base">
              <a:spcBef>
                <a:spcPct val="50000"/>
              </a:spcBef>
              <a:spcAft>
                <a:spcPct val="0"/>
              </a:spcAft>
              <a:buSzTx/>
              <a:buFontTx/>
              <a:buNone/>
            </a:pPr>
            <a:r>
              <a:rPr lang="zh-CN" altLang="en-US" sz="1900">
                <a:solidFill>
                  <a:srgbClr val="B7011F"/>
                </a:solidFill>
                <a:ea typeface="微软雅黑" pitchFamily="34" charset="-122"/>
              </a:rPr>
              <a:t>定时：所有输入到达后，经过一定的逻辑门延时，输出端改变，并保持到</a:t>
            </a:r>
            <a:r>
              <a:rPr lang="zh-CN" altLang="en-US" sz="1900">
                <a:solidFill>
                  <a:srgbClr val="B7011F"/>
                </a:solidFill>
                <a:latin typeface="Times New Roman" pitchFamily="18" charset="0"/>
                <a:ea typeface="微软雅黑" pitchFamily="34" charset="-122"/>
              </a:rPr>
              <a:t>下次改变，不需要时钟信号来定时</a:t>
            </a:r>
          </a:p>
        </p:txBody>
      </p:sp>
    </p:spTree>
    <p:extLst>
      <p:ext uri="{BB962C8B-B14F-4D97-AF65-F5344CB8AC3E}">
        <p14:creationId xmlns:p14="http://schemas.microsoft.com/office/powerpoint/2010/main" val="266381411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373820" y="5194760"/>
            <a:ext cx="5391815" cy="7094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17591" y="5194760"/>
            <a:ext cx="2756230" cy="709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PROBLEM </a:t>
            </a:r>
            <a:r>
              <a:rPr lang="en-US" altLang="zh-CN" dirty="0" smtClean="0"/>
              <a:t>ANALYSIS</a:t>
            </a:r>
            <a:endParaRPr lang="zh-CN" altLang="en-US" dirty="0"/>
          </a:p>
        </p:txBody>
      </p:sp>
      <p:sp>
        <p:nvSpPr>
          <p:cNvPr id="4" name="TextBox 3"/>
          <p:cNvSpPr txBox="1"/>
          <p:nvPr/>
        </p:nvSpPr>
        <p:spPr>
          <a:xfrm>
            <a:off x="5378777" y="1199413"/>
            <a:ext cx="3386859" cy="523220"/>
          </a:xfrm>
          <a:prstGeom prst="rect">
            <a:avLst/>
          </a:prstGeom>
          <a:noFill/>
        </p:spPr>
        <p:txBody>
          <a:bodyPr wrap="square" rtlCol="0">
            <a:spAutoFit/>
          </a:bodyPr>
          <a:lstStyle/>
          <a:p>
            <a:r>
              <a:rPr lang="en-US" altLang="zh-CN" sz="2800" b="1" dirty="0" smtClean="0"/>
              <a:t>The novel </a:t>
            </a:r>
            <a:r>
              <a:rPr lang="en-US" altLang="zh-CN" sz="2800" b="1" dirty="0"/>
              <a:t>policy</a:t>
            </a:r>
            <a:r>
              <a:rPr lang="en-US" altLang="zh-CN" sz="2800" b="1" dirty="0" smtClean="0"/>
              <a:t> </a:t>
            </a:r>
            <a:endParaRPr lang="zh-CN" altLang="en-US" sz="2800" b="1" dirty="0"/>
          </a:p>
        </p:txBody>
      </p:sp>
      <p:sp>
        <p:nvSpPr>
          <p:cNvPr id="6" name="矩形 5"/>
          <p:cNvSpPr/>
          <p:nvPr/>
        </p:nvSpPr>
        <p:spPr>
          <a:xfrm>
            <a:off x="342016" y="1175686"/>
            <a:ext cx="3938322" cy="523220"/>
          </a:xfrm>
          <a:prstGeom prst="rect">
            <a:avLst/>
          </a:prstGeom>
        </p:spPr>
        <p:txBody>
          <a:bodyPr wrap="none">
            <a:spAutoFit/>
          </a:bodyPr>
          <a:lstStyle/>
          <a:p>
            <a:r>
              <a:rPr lang="en-US" altLang="zh-CN" sz="2800" b="1" dirty="0"/>
              <a:t>Traditional algorithms</a:t>
            </a:r>
            <a:endParaRPr lang="zh-CN" altLang="en-US" sz="2800" b="1" dirty="0"/>
          </a:p>
        </p:txBody>
      </p:sp>
      <p:sp>
        <p:nvSpPr>
          <p:cNvPr id="7" name="矩形 6"/>
          <p:cNvSpPr/>
          <p:nvPr/>
        </p:nvSpPr>
        <p:spPr>
          <a:xfrm>
            <a:off x="342016" y="1954912"/>
            <a:ext cx="3835832" cy="9144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smtClean="0">
                <a:solidFill>
                  <a:schemeClr val="accent2"/>
                </a:solidFill>
              </a:rPr>
              <a:t>Put the read page into PCM.</a:t>
            </a:r>
          </a:p>
          <a:p>
            <a:r>
              <a:rPr lang="en-US" altLang="zh-CN" sz="2000" b="1" dirty="0" smtClean="0">
                <a:solidFill>
                  <a:schemeClr val="accent2"/>
                </a:solidFill>
              </a:rPr>
              <a:t>Put the write page into DRAM.</a:t>
            </a:r>
            <a:endParaRPr lang="zh-CN" altLang="en-US" sz="2000" b="1" dirty="0">
              <a:solidFill>
                <a:schemeClr val="accent2"/>
              </a:solidFill>
            </a:endParaRPr>
          </a:p>
        </p:txBody>
      </p:sp>
      <p:sp>
        <p:nvSpPr>
          <p:cNvPr id="8" name="右箭头 7"/>
          <p:cNvSpPr/>
          <p:nvPr/>
        </p:nvSpPr>
        <p:spPr>
          <a:xfrm>
            <a:off x="4240913" y="2270221"/>
            <a:ext cx="693683" cy="28378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981894" y="1954911"/>
            <a:ext cx="3909858" cy="9144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smtClean="0">
                <a:solidFill>
                  <a:schemeClr val="accent2"/>
                </a:solidFill>
              </a:rPr>
              <a:t>Put the write page into DRAM.</a:t>
            </a:r>
          </a:p>
          <a:p>
            <a:r>
              <a:rPr lang="en-US" altLang="zh-CN" sz="2000" b="1" dirty="0" smtClean="0">
                <a:solidFill>
                  <a:schemeClr val="accent2"/>
                </a:solidFill>
              </a:rPr>
              <a:t>To make </a:t>
            </a:r>
            <a:r>
              <a:rPr lang="en-US" altLang="zh-CN" sz="2000" b="1" dirty="0">
                <a:solidFill>
                  <a:schemeClr val="accent2"/>
                </a:solidFill>
              </a:rPr>
              <a:t>the utmost of </a:t>
            </a:r>
            <a:r>
              <a:rPr lang="en-US" altLang="zh-CN" sz="2000" b="1" dirty="0" smtClean="0">
                <a:solidFill>
                  <a:schemeClr val="accent2"/>
                </a:solidFill>
              </a:rPr>
              <a:t>DRAM.</a:t>
            </a:r>
            <a:endParaRPr lang="zh-CN" altLang="en-US" sz="2000" b="1" dirty="0">
              <a:solidFill>
                <a:schemeClr val="accent2"/>
              </a:solidFill>
            </a:endParaRPr>
          </a:p>
        </p:txBody>
      </p:sp>
      <p:sp>
        <p:nvSpPr>
          <p:cNvPr id="18" name="矩形 17"/>
          <p:cNvSpPr/>
          <p:nvPr/>
        </p:nvSpPr>
        <p:spPr>
          <a:xfrm>
            <a:off x="2806248" y="5195895"/>
            <a:ext cx="567573" cy="70831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rPr>
              <a:t>x1</a:t>
            </a:r>
            <a:endParaRPr lang="zh-CN" altLang="en-US" sz="2400" b="1" dirty="0">
              <a:solidFill>
                <a:schemeClr val="tx1"/>
              </a:solidFill>
            </a:endParaRPr>
          </a:p>
        </p:txBody>
      </p:sp>
      <p:sp>
        <p:nvSpPr>
          <p:cNvPr id="23" name="TextBox 22"/>
          <p:cNvSpPr txBox="1"/>
          <p:nvPr/>
        </p:nvSpPr>
        <p:spPr>
          <a:xfrm>
            <a:off x="5530082" y="6011179"/>
            <a:ext cx="905149" cy="369332"/>
          </a:xfrm>
          <a:prstGeom prst="rect">
            <a:avLst/>
          </a:prstGeom>
          <a:noFill/>
        </p:spPr>
        <p:txBody>
          <a:bodyPr wrap="square" rtlCol="0">
            <a:spAutoFit/>
          </a:bodyPr>
          <a:lstStyle/>
          <a:p>
            <a:r>
              <a:rPr lang="en-US" altLang="zh-CN" b="1" dirty="0" smtClean="0"/>
              <a:t>PCM</a:t>
            </a:r>
            <a:endParaRPr lang="zh-CN" altLang="en-US" b="1" dirty="0"/>
          </a:p>
        </p:txBody>
      </p:sp>
      <p:sp>
        <p:nvSpPr>
          <p:cNvPr id="24" name="TextBox 23"/>
          <p:cNvSpPr txBox="1"/>
          <p:nvPr/>
        </p:nvSpPr>
        <p:spPr>
          <a:xfrm>
            <a:off x="1402081" y="6026941"/>
            <a:ext cx="905149" cy="369332"/>
          </a:xfrm>
          <a:prstGeom prst="rect">
            <a:avLst/>
          </a:prstGeom>
          <a:noFill/>
        </p:spPr>
        <p:txBody>
          <a:bodyPr wrap="square" rtlCol="0">
            <a:spAutoFit/>
          </a:bodyPr>
          <a:lstStyle/>
          <a:p>
            <a:r>
              <a:rPr lang="en-US" altLang="zh-CN" b="1" dirty="0" smtClean="0"/>
              <a:t>DRAM</a:t>
            </a:r>
            <a:endParaRPr lang="zh-CN" altLang="en-US" b="1" dirty="0"/>
          </a:p>
        </p:txBody>
      </p:sp>
      <p:sp>
        <p:nvSpPr>
          <p:cNvPr id="30" name="TextBox 29"/>
          <p:cNvSpPr txBox="1"/>
          <p:nvPr/>
        </p:nvSpPr>
        <p:spPr>
          <a:xfrm>
            <a:off x="4086159" y="4146332"/>
            <a:ext cx="895735" cy="369332"/>
          </a:xfrm>
          <a:prstGeom prst="rect">
            <a:avLst/>
          </a:prstGeom>
          <a:noFill/>
        </p:spPr>
        <p:txBody>
          <a:bodyPr wrap="square" rtlCol="0">
            <a:spAutoFit/>
          </a:bodyPr>
          <a:lstStyle/>
          <a:p>
            <a:r>
              <a:rPr lang="en-US" altLang="zh-CN" b="1" dirty="0" smtClean="0"/>
              <a:t>write</a:t>
            </a:r>
            <a:endParaRPr lang="zh-CN" altLang="en-US" b="1" dirty="0"/>
          </a:p>
        </p:txBody>
      </p:sp>
      <p:sp>
        <p:nvSpPr>
          <p:cNvPr id="31" name="TextBox 30"/>
          <p:cNvSpPr txBox="1"/>
          <p:nvPr/>
        </p:nvSpPr>
        <p:spPr>
          <a:xfrm>
            <a:off x="4334862" y="4145175"/>
            <a:ext cx="759100" cy="369332"/>
          </a:xfrm>
          <a:prstGeom prst="rect">
            <a:avLst/>
          </a:prstGeom>
          <a:noFill/>
        </p:spPr>
        <p:txBody>
          <a:bodyPr wrap="square" rtlCol="0">
            <a:spAutoFit/>
          </a:bodyPr>
          <a:lstStyle/>
          <a:p>
            <a:r>
              <a:rPr lang="en-US" altLang="zh-CN" b="1" dirty="0" smtClean="0"/>
              <a:t>read</a:t>
            </a:r>
            <a:endParaRPr lang="zh-CN" altLang="en-US" b="1" dirty="0"/>
          </a:p>
        </p:txBody>
      </p:sp>
      <p:sp>
        <p:nvSpPr>
          <p:cNvPr id="32" name="矩形 31"/>
          <p:cNvSpPr/>
          <p:nvPr/>
        </p:nvSpPr>
        <p:spPr>
          <a:xfrm>
            <a:off x="4164975" y="3278499"/>
            <a:ext cx="567573" cy="6944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rPr>
              <a:t>x1</a:t>
            </a:r>
            <a:endParaRPr lang="zh-CN" altLang="en-US" sz="2400" b="1" dirty="0">
              <a:solidFill>
                <a:schemeClr val="tx1"/>
              </a:solidFill>
            </a:endParaRPr>
          </a:p>
        </p:txBody>
      </p:sp>
      <p:sp>
        <p:nvSpPr>
          <p:cNvPr id="35" name="矩形 34"/>
          <p:cNvSpPr/>
          <p:nvPr/>
        </p:nvSpPr>
        <p:spPr>
          <a:xfrm>
            <a:off x="4383328" y="3278498"/>
            <a:ext cx="567573" cy="6944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rPr>
              <a:t>x2</a:t>
            </a:r>
            <a:endParaRPr lang="zh-CN" altLang="en-US" sz="2400" b="1" dirty="0">
              <a:solidFill>
                <a:schemeClr val="tx1"/>
              </a:solidFill>
            </a:endParaRPr>
          </a:p>
        </p:txBody>
      </p:sp>
      <p:sp>
        <p:nvSpPr>
          <p:cNvPr id="36" name="TextBox 35"/>
          <p:cNvSpPr txBox="1"/>
          <p:nvPr/>
        </p:nvSpPr>
        <p:spPr>
          <a:xfrm>
            <a:off x="6309115" y="3484182"/>
            <a:ext cx="2456521" cy="369332"/>
          </a:xfrm>
          <a:prstGeom prst="rect">
            <a:avLst/>
          </a:prstGeom>
          <a:noFill/>
        </p:spPr>
        <p:txBody>
          <a:bodyPr wrap="square" rtlCol="0">
            <a:spAutoFit/>
          </a:bodyPr>
          <a:lstStyle/>
          <a:p>
            <a:r>
              <a:rPr lang="en-US" altLang="zh-CN" b="1" dirty="0" smtClean="0">
                <a:solidFill>
                  <a:schemeClr val="accent2"/>
                </a:solidFill>
              </a:rPr>
              <a:t>Seek DRAM for X1.</a:t>
            </a:r>
            <a:endParaRPr lang="zh-CN" altLang="en-US" b="1" dirty="0">
              <a:solidFill>
                <a:schemeClr val="accent2"/>
              </a:solidFill>
            </a:endParaRPr>
          </a:p>
        </p:txBody>
      </p:sp>
      <p:sp>
        <p:nvSpPr>
          <p:cNvPr id="37" name="TextBox 36"/>
          <p:cNvSpPr txBox="1"/>
          <p:nvPr/>
        </p:nvSpPr>
        <p:spPr>
          <a:xfrm>
            <a:off x="6056867" y="3799484"/>
            <a:ext cx="2834885" cy="646331"/>
          </a:xfrm>
          <a:prstGeom prst="rect">
            <a:avLst/>
          </a:prstGeom>
          <a:noFill/>
        </p:spPr>
        <p:txBody>
          <a:bodyPr wrap="square" rtlCol="0">
            <a:spAutoFit/>
          </a:bodyPr>
          <a:lstStyle/>
          <a:p>
            <a:r>
              <a:rPr lang="en-US" altLang="zh-CN" b="1" dirty="0" smtClean="0">
                <a:solidFill>
                  <a:schemeClr val="accent2"/>
                </a:solidFill>
              </a:rPr>
              <a:t>If DRAM has free space</a:t>
            </a:r>
          </a:p>
          <a:p>
            <a:r>
              <a:rPr lang="en-US" altLang="zh-CN" b="1" dirty="0">
                <a:solidFill>
                  <a:schemeClr val="accent2"/>
                </a:solidFill>
              </a:rPr>
              <a:t> </a:t>
            </a:r>
            <a:r>
              <a:rPr lang="en-US" altLang="zh-CN" b="1" dirty="0" smtClean="0">
                <a:solidFill>
                  <a:schemeClr val="accent2"/>
                </a:solidFill>
              </a:rPr>
              <a:t>   Seek DRAM for x2;</a:t>
            </a:r>
            <a:endParaRPr lang="zh-CN" altLang="en-US" b="1" dirty="0">
              <a:solidFill>
                <a:schemeClr val="accent2"/>
              </a:solidFill>
            </a:endParaRPr>
          </a:p>
        </p:txBody>
      </p:sp>
      <p:sp>
        <p:nvSpPr>
          <p:cNvPr id="38" name="矩形 37"/>
          <p:cNvSpPr/>
          <p:nvPr/>
        </p:nvSpPr>
        <p:spPr>
          <a:xfrm>
            <a:off x="2238675" y="5198545"/>
            <a:ext cx="567573" cy="70831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rPr>
              <a:t>x2</a:t>
            </a:r>
            <a:endParaRPr lang="zh-CN" altLang="en-US" sz="2400" b="1" dirty="0">
              <a:solidFill>
                <a:schemeClr val="tx1"/>
              </a:solidFill>
            </a:endParaRPr>
          </a:p>
        </p:txBody>
      </p:sp>
      <p:sp>
        <p:nvSpPr>
          <p:cNvPr id="40" name="TextBox 39"/>
          <p:cNvSpPr txBox="1"/>
          <p:nvPr/>
        </p:nvSpPr>
        <p:spPr>
          <a:xfrm>
            <a:off x="6069726" y="4345583"/>
            <a:ext cx="3074273" cy="646331"/>
          </a:xfrm>
          <a:prstGeom prst="rect">
            <a:avLst/>
          </a:prstGeom>
          <a:noFill/>
        </p:spPr>
        <p:txBody>
          <a:bodyPr wrap="square" rtlCol="0">
            <a:spAutoFit/>
          </a:bodyPr>
          <a:lstStyle/>
          <a:p>
            <a:r>
              <a:rPr lang="en-US" altLang="zh-CN" b="1" dirty="0" smtClean="0">
                <a:solidFill>
                  <a:schemeClr val="accent2"/>
                </a:solidFill>
              </a:rPr>
              <a:t>Else</a:t>
            </a:r>
          </a:p>
          <a:p>
            <a:r>
              <a:rPr lang="en-US" altLang="zh-CN" b="1" dirty="0">
                <a:solidFill>
                  <a:schemeClr val="accent2"/>
                </a:solidFill>
              </a:rPr>
              <a:t> </a:t>
            </a:r>
            <a:r>
              <a:rPr lang="en-US" altLang="zh-CN" b="1" dirty="0" smtClean="0">
                <a:solidFill>
                  <a:schemeClr val="accent2"/>
                </a:solidFill>
              </a:rPr>
              <a:t>   </a:t>
            </a:r>
            <a:r>
              <a:rPr lang="en-US" altLang="zh-CN" b="1" dirty="0" smtClean="0">
                <a:solidFill>
                  <a:srgbClr val="FF0000"/>
                </a:solidFill>
              </a:rPr>
              <a:t>Seek PCM+DRAM for x2;</a:t>
            </a:r>
            <a:endParaRPr lang="zh-CN" altLang="en-US" b="1" dirty="0">
              <a:solidFill>
                <a:srgbClr val="FF0000"/>
              </a:solidFill>
            </a:endParaRPr>
          </a:p>
        </p:txBody>
      </p:sp>
      <p:sp>
        <p:nvSpPr>
          <p:cNvPr id="42" name="矩形 41"/>
          <p:cNvSpPr/>
          <p:nvPr/>
        </p:nvSpPr>
        <p:spPr>
          <a:xfrm>
            <a:off x="5141237" y="5198545"/>
            <a:ext cx="567573" cy="70831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rPr>
              <a:t>x2</a:t>
            </a:r>
            <a:endParaRPr lang="zh-CN" altLang="en-US" sz="2400" b="1" dirty="0">
              <a:solidFill>
                <a:schemeClr val="tx1"/>
              </a:solidFill>
            </a:endParaRPr>
          </a:p>
        </p:txBody>
      </p:sp>
    </p:spTree>
    <p:extLst>
      <p:ext uri="{BB962C8B-B14F-4D97-AF65-F5344CB8AC3E}">
        <p14:creationId xmlns:p14="http://schemas.microsoft.com/office/powerpoint/2010/main" val="1338505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 presetClass="exit" presetSubtype="0" fill="hold" grpId="1" nodeType="withEffect">
                                  <p:stCondLst>
                                    <p:cond delay="0"/>
                                  </p:stCondLst>
                                  <p:childTnLst>
                                    <p:set>
                                      <p:cBhvr>
                                        <p:cTn id="35" dur="1" fill="hold">
                                          <p:stCondLst>
                                            <p:cond delay="0"/>
                                          </p:stCondLst>
                                        </p:cTn>
                                        <p:tgtEl>
                                          <p:spTgt spid="32"/>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30"/>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36"/>
                                        </p:tgtEl>
                                        <p:attrNameLst>
                                          <p:attrName>style.visibility</p:attrName>
                                        </p:attrNameLst>
                                      </p:cBhvr>
                                      <p:to>
                                        <p:strVal val="hidden"/>
                                      </p:to>
                                    </p:set>
                                  </p:childTnLst>
                                </p:cTn>
                              </p:par>
                              <p:par>
                                <p:cTn id="44" presetID="1"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par>
                                <p:cTn id="52" presetID="10" presetClass="entr" presetSubtype="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30" presetClass="emph" presetSubtype="0" fill="hold" grpId="1" nodeType="withEffect">
                                  <p:stCondLst>
                                    <p:cond delay="0"/>
                                  </p:stCondLst>
                                  <p:childTnLst>
                                    <p:animClr clrSpc="hsl" dir="cw">
                                      <p:cBhvr override="childStyle">
                                        <p:cTn id="60" dur="500" fill="hold"/>
                                        <p:tgtEl>
                                          <p:spTgt spid="38"/>
                                        </p:tgtEl>
                                        <p:attrNameLst>
                                          <p:attrName>style.color</p:attrName>
                                        </p:attrNameLst>
                                      </p:cBhvr>
                                      <p:by>
                                        <p:hsl h="0" s="12549" l="25098"/>
                                      </p:by>
                                    </p:animClr>
                                    <p:animClr clrSpc="hsl" dir="cw">
                                      <p:cBhvr>
                                        <p:cTn id="61" dur="500" fill="hold"/>
                                        <p:tgtEl>
                                          <p:spTgt spid="38"/>
                                        </p:tgtEl>
                                        <p:attrNameLst>
                                          <p:attrName>fillcolor</p:attrName>
                                        </p:attrNameLst>
                                      </p:cBhvr>
                                      <p:by>
                                        <p:hsl h="0" s="12549" l="25098"/>
                                      </p:by>
                                    </p:animClr>
                                    <p:animClr clrSpc="hsl" dir="cw">
                                      <p:cBhvr>
                                        <p:cTn id="62" dur="500" fill="hold"/>
                                        <p:tgtEl>
                                          <p:spTgt spid="38"/>
                                        </p:tgtEl>
                                        <p:attrNameLst>
                                          <p:attrName>stroke.color</p:attrName>
                                        </p:attrNameLst>
                                      </p:cBhvr>
                                      <p:by>
                                        <p:hsl h="0" s="12549" l="25098"/>
                                      </p:by>
                                    </p:animClr>
                                    <p:set>
                                      <p:cBhvr>
                                        <p:cTn id="63" dur="500" fill="hold"/>
                                        <p:tgtEl>
                                          <p:spTgt spid="38"/>
                                        </p:tgtEl>
                                        <p:attrNameLst>
                                          <p:attrName>fill.type</p:attrName>
                                        </p:attrNameLst>
                                      </p:cBhvr>
                                      <p:to>
                                        <p:strVal val="solid"/>
                                      </p:to>
                                    </p:set>
                                  </p:childTnLst>
                                </p:cTn>
                              </p:par>
                              <p:par>
                                <p:cTn id="64" presetID="1" presetClass="entr" presetSubtype="0" fill="hold" grpId="1" nodeType="withEffect">
                                  <p:stCondLst>
                                    <p:cond delay="0"/>
                                  </p:stCondLst>
                                  <p:childTnLst>
                                    <p:set>
                                      <p:cBhvr>
                                        <p:cTn id="65" dur="1" fill="hold">
                                          <p:stCondLst>
                                            <p:cond delay="0"/>
                                          </p:stCondLst>
                                        </p:cTn>
                                        <p:tgtEl>
                                          <p:spTgt spid="42"/>
                                        </p:tgtEl>
                                        <p:attrNameLst>
                                          <p:attrName>style.visibility</p:attrName>
                                        </p:attrNameLst>
                                      </p:cBhvr>
                                      <p:to>
                                        <p:strVal val="visible"/>
                                      </p:to>
                                    </p:set>
                                  </p:childTnLst>
                                </p:cTn>
                              </p:par>
                              <p:par>
                                <p:cTn id="66" presetID="30" presetClass="emph" presetSubtype="0" fill="hold" grpId="0" nodeType="withEffect">
                                  <p:stCondLst>
                                    <p:cond delay="0"/>
                                  </p:stCondLst>
                                  <p:childTnLst>
                                    <p:animClr clrSpc="hsl" dir="cw">
                                      <p:cBhvr override="childStyle">
                                        <p:cTn id="67" dur="500" fill="hold"/>
                                        <p:tgtEl>
                                          <p:spTgt spid="42"/>
                                        </p:tgtEl>
                                        <p:attrNameLst>
                                          <p:attrName>style.color</p:attrName>
                                        </p:attrNameLst>
                                      </p:cBhvr>
                                      <p:by>
                                        <p:hsl h="0" s="12549" l="25098"/>
                                      </p:by>
                                    </p:animClr>
                                    <p:animClr clrSpc="hsl" dir="cw">
                                      <p:cBhvr>
                                        <p:cTn id="68" dur="500" fill="hold"/>
                                        <p:tgtEl>
                                          <p:spTgt spid="42"/>
                                        </p:tgtEl>
                                        <p:attrNameLst>
                                          <p:attrName>fillcolor</p:attrName>
                                        </p:attrNameLst>
                                      </p:cBhvr>
                                      <p:by>
                                        <p:hsl h="0" s="12549" l="25098"/>
                                      </p:by>
                                    </p:animClr>
                                    <p:animClr clrSpc="hsl" dir="cw">
                                      <p:cBhvr>
                                        <p:cTn id="69" dur="500" fill="hold"/>
                                        <p:tgtEl>
                                          <p:spTgt spid="42"/>
                                        </p:tgtEl>
                                        <p:attrNameLst>
                                          <p:attrName>stroke.color</p:attrName>
                                        </p:attrNameLst>
                                      </p:cBhvr>
                                      <p:by>
                                        <p:hsl h="0" s="12549" l="25098"/>
                                      </p:by>
                                    </p:animClr>
                                    <p:set>
                                      <p:cBhvr>
                                        <p:cTn id="70" dur="500" fill="hold"/>
                                        <p:tgtEl>
                                          <p:spTgt spid="4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animBg="1"/>
      <p:bldP spid="7" grpId="0" animBg="1"/>
      <p:bldP spid="8" grpId="0" animBg="1"/>
      <p:bldP spid="9" grpId="0" animBg="1"/>
      <p:bldP spid="18" grpId="0" animBg="1"/>
      <p:bldP spid="23" grpId="0"/>
      <p:bldP spid="24" grpId="0"/>
      <p:bldP spid="30" grpId="0"/>
      <p:bldP spid="30" grpId="1"/>
      <p:bldP spid="31" grpId="0"/>
      <p:bldP spid="32" grpId="0" animBg="1"/>
      <p:bldP spid="32" grpId="1" animBg="1"/>
      <p:bldP spid="35" grpId="0" animBg="1"/>
      <p:bldP spid="36" grpId="0"/>
      <p:bldP spid="36" grpId="1"/>
      <p:bldP spid="37" grpId="0"/>
      <p:bldP spid="38" grpId="0" animBg="1"/>
      <p:bldP spid="38" grpId="1" animBg="1"/>
      <p:bldP spid="40" grpId="0"/>
      <p:bldP spid="42" grpId="0" animBg="1"/>
      <p:bldP spid="42"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95300" y="1295400"/>
            <a:ext cx="4580756" cy="605294"/>
          </a:xfrm>
        </p:spPr>
        <p:txBody>
          <a:bodyPr/>
          <a:lstStyle/>
          <a:p>
            <a:pPr marL="0" indent="0">
              <a:buNone/>
            </a:pPr>
            <a:r>
              <a:rPr lang="zh-CN" altLang="en-US" sz="3600" dirty="0" smtClean="0">
                <a:solidFill>
                  <a:srgbClr val="FF0000"/>
                </a:solidFill>
              </a:rPr>
              <a:t>如何提速？</a:t>
            </a:r>
            <a:endParaRPr lang="zh-CN" altLang="en-US" sz="3600" dirty="0">
              <a:solidFill>
                <a:srgbClr val="FF0000"/>
              </a:solidFill>
            </a:endParaRPr>
          </a:p>
        </p:txBody>
      </p:sp>
      <p:sp>
        <p:nvSpPr>
          <p:cNvPr id="4" name="内容占位符 2"/>
          <p:cNvSpPr txBox="1">
            <a:spLocks/>
          </p:cNvSpPr>
          <p:nvPr/>
        </p:nvSpPr>
        <p:spPr bwMode="auto">
          <a:xfrm>
            <a:off x="899592" y="2426566"/>
            <a:ext cx="3816424" cy="54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03200" indent="-203200" algn="l" rtl="0" eaLnBrk="0" fontAlgn="base" hangingPunct="0">
              <a:spcBef>
                <a:spcPct val="35000"/>
              </a:spcBef>
              <a:spcAft>
                <a:spcPct val="0"/>
              </a:spcAft>
              <a:buSzPct val="100000"/>
              <a:buChar char="°"/>
              <a:defRPr b="1">
                <a:solidFill>
                  <a:schemeClr val="tx1"/>
                </a:solidFill>
                <a:latin typeface="+mn-lt"/>
                <a:ea typeface="+mn-ea"/>
                <a:cs typeface="+mn-cs"/>
              </a:defRPr>
            </a:lvl1pPr>
            <a:lvl2pPr marL="685800" indent="-190500" algn="l" rtl="0" eaLnBrk="0" fontAlgn="base" hangingPunct="0">
              <a:spcBef>
                <a:spcPct val="35000"/>
              </a:spcBef>
              <a:spcAft>
                <a:spcPct val="0"/>
              </a:spcAft>
              <a:buSzPct val="100000"/>
              <a:buChar char="•"/>
              <a:defRPr b="1">
                <a:solidFill>
                  <a:schemeClr val="accent2"/>
                </a:solidFill>
                <a:latin typeface="+mn-lt"/>
              </a:defRPr>
            </a:lvl2pPr>
            <a:lvl3pPr marL="1257300" indent="-342900" algn="l" rtl="0" eaLnBrk="0" fontAlgn="base" hangingPunct="0">
              <a:spcBef>
                <a:spcPct val="35000"/>
              </a:spcBef>
              <a:spcAft>
                <a:spcPct val="0"/>
              </a:spcAft>
              <a:buSzPct val="100000"/>
              <a:buChar char="-"/>
              <a:defRPr b="1">
                <a:solidFill>
                  <a:srgbClr val="B7011F"/>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FontTx/>
              <a:buNone/>
            </a:pPr>
            <a:r>
              <a:rPr lang="zh-CN" altLang="en-US" sz="3200" kern="0" dirty="0" smtClean="0">
                <a:solidFill>
                  <a:schemeClr val="accent2"/>
                </a:solidFill>
              </a:rPr>
              <a:t>流水线（假并行）</a:t>
            </a:r>
            <a:endParaRPr lang="zh-CN" altLang="en-US" sz="3200" kern="0" dirty="0">
              <a:solidFill>
                <a:schemeClr val="accent2"/>
              </a:solidFill>
            </a:endParaRPr>
          </a:p>
        </p:txBody>
      </p:sp>
      <p:sp>
        <p:nvSpPr>
          <p:cNvPr id="5" name="内容占位符 2"/>
          <p:cNvSpPr txBox="1">
            <a:spLocks/>
          </p:cNvSpPr>
          <p:nvPr/>
        </p:nvSpPr>
        <p:spPr bwMode="auto">
          <a:xfrm>
            <a:off x="6084168" y="2426565"/>
            <a:ext cx="1584176" cy="54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03200" indent="-203200" algn="l" rtl="0" eaLnBrk="0" fontAlgn="base" hangingPunct="0">
              <a:spcBef>
                <a:spcPct val="35000"/>
              </a:spcBef>
              <a:spcAft>
                <a:spcPct val="0"/>
              </a:spcAft>
              <a:buSzPct val="100000"/>
              <a:buChar char="°"/>
              <a:defRPr b="1">
                <a:solidFill>
                  <a:schemeClr val="tx1"/>
                </a:solidFill>
                <a:latin typeface="+mn-lt"/>
                <a:ea typeface="+mn-ea"/>
                <a:cs typeface="+mn-cs"/>
              </a:defRPr>
            </a:lvl1pPr>
            <a:lvl2pPr marL="685800" indent="-190500" algn="l" rtl="0" eaLnBrk="0" fontAlgn="base" hangingPunct="0">
              <a:spcBef>
                <a:spcPct val="35000"/>
              </a:spcBef>
              <a:spcAft>
                <a:spcPct val="0"/>
              </a:spcAft>
              <a:buSzPct val="100000"/>
              <a:buChar char="•"/>
              <a:defRPr b="1">
                <a:solidFill>
                  <a:schemeClr val="accent2"/>
                </a:solidFill>
                <a:latin typeface="+mn-lt"/>
              </a:defRPr>
            </a:lvl2pPr>
            <a:lvl3pPr marL="1257300" indent="-342900" algn="l" rtl="0" eaLnBrk="0" fontAlgn="base" hangingPunct="0">
              <a:spcBef>
                <a:spcPct val="35000"/>
              </a:spcBef>
              <a:spcAft>
                <a:spcPct val="0"/>
              </a:spcAft>
              <a:buSzPct val="100000"/>
              <a:buChar char="-"/>
              <a:defRPr b="1">
                <a:solidFill>
                  <a:srgbClr val="B7011F"/>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FontTx/>
              <a:buNone/>
            </a:pPr>
            <a:r>
              <a:rPr lang="zh-CN" altLang="en-US" sz="3200" kern="0" dirty="0" smtClean="0">
                <a:solidFill>
                  <a:schemeClr val="accent2"/>
                </a:solidFill>
              </a:rPr>
              <a:t>并行</a:t>
            </a:r>
            <a:endParaRPr lang="zh-CN" altLang="en-US" sz="3200" kern="0" dirty="0">
              <a:solidFill>
                <a:schemeClr val="accent2"/>
              </a:solidFill>
            </a:endParaRPr>
          </a:p>
        </p:txBody>
      </p:sp>
      <p:sp>
        <p:nvSpPr>
          <p:cNvPr id="6" name="内容占位符 2"/>
          <p:cNvSpPr txBox="1">
            <a:spLocks/>
          </p:cNvSpPr>
          <p:nvPr/>
        </p:nvSpPr>
        <p:spPr bwMode="auto">
          <a:xfrm>
            <a:off x="899592" y="3645024"/>
            <a:ext cx="3816424" cy="54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03200" indent="-203200" algn="l" rtl="0" eaLnBrk="0" fontAlgn="base" hangingPunct="0">
              <a:spcBef>
                <a:spcPct val="35000"/>
              </a:spcBef>
              <a:spcAft>
                <a:spcPct val="0"/>
              </a:spcAft>
              <a:buSzPct val="100000"/>
              <a:buChar char="°"/>
              <a:defRPr b="1">
                <a:solidFill>
                  <a:schemeClr val="tx1"/>
                </a:solidFill>
                <a:latin typeface="+mn-lt"/>
                <a:ea typeface="+mn-ea"/>
                <a:cs typeface="+mn-cs"/>
              </a:defRPr>
            </a:lvl1pPr>
            <a:lvl2pPr marL="685800" indent="-190500" algn="l" rtl="0" eaLnBrk="0" fontAlgn="base" hangingPunct="0">
              <a:spcBef>
                <a:spcPct val="35000"/>
              </a:spcBef>
              <a:spcAft>
                <a:spcPct val="0"/>
              </a:spcAft>
              <a:buSzPct val="100000"/>
              <a:buChar char="•"/>
              <a:defRPr b="1">
                <a:solidFill>
                  <a:schemeClr val="accent2"/>
                </a:solidFill>
                <a:latin typeface="+mn-lt"/>
              </a:defRPr>
            </a:lvl2pPr>
            <a:lvl3pPr marL="1257300" indent="-342900" algn="l" rtl="0" eaLnBrk="0" fontAlgn="base" hangingPunct="0">
              <a:spcBef>
                <a:spcPct val="35000"/>
              </a:spcBef>
              <a:spcAft>
                <a:spcPct val="0"/>
              </a:spcAft>
              <a:buSzPct val="100000"/>
              <a:buChar char="-"/>
              <a:defRPr b="1">
                <a:solidFill>
                  <a:srgbClr val="B7011F"/>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FontTx/>
              <a:buNone/>
            </a:pPr>
            <a:r>
              <a:rPr lang="zh-CN" altLang="en-US" sz="3200" kern="0" dirty="0" smtClean="0">
                <a:solidFill>
                  <a:schemeClr val="accent2"/>
                </a:solidFill>
              </a:rPr>
              <a:t>超流水线</a:t>
            </a:r>
            <a:endParaRPr lang="zh-CN" altLang="en-US" sz="3200" kern="0" dirty="0">
              <a:solidFill>
                <a:schemeClr val="accent2"/>
              </a:solidFill>
            </a:endParaRPr>
          </a:p>
        </p:txBody>
      </p:sp>
      <p:sp>
        <p:nvSpPr>
          <p:cNvPr id="7" name="内容占位符 2"/>
          <p:cNvSpPr txBox="1">
            <a:spLocks/>
          </p:cNvSpPr>
          <p:nvPr/>
        </p:nvSpPr>
        <p:spPr bwMode="auto">
          <a:xfrm>
            <a:off x="971600" y="4813314"/>
            <a:ext cx="3672408" cy="104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03200" indent="-203200" algn="l" rtl="0" eaLnBrk="0" fontAlgn="base" hangingPunct="0">
              <a:spcBef>
                <a:spcPct val="35000"/>
              </a:spcBef>
              <a:spcAft>
                <a:spcPct val="0"/>
              </a:spcAft>
              <a:buSzPct val="100000"/>
              <a:buChar char="°"/>
              <a:defRPr b="1">
                <a:solidFill>
                  <a:schemeClr val="tx1"/>
                </a:solidFill>
                <a:latin typeface="+mn-lt"/>
                <a:ea typeface="+mn-ea"/>
                <a:cs typeface="+mn-cs"/>
              </a:defRPr>
            </a:lvl1pPr>
            <a:lvl2pPr marL="685800" indent="-190500" algn="l" rtl="0" eaLnBrk="0" fontAlgn="base" hangingPunct="0">
              <a:spcBef>
                <a:spcPct val="35000"/>
              </a:spcBef>
              <a:spcAft>
                <a:spcPct val="0"/>
              </a:spcAft>
              <a:buSzPct val="100000"/>
              <a:buChar char="•"/>
              <a:defRPr b="1">
                <a:solidFill>
                  <a:schemeClr val="accent2"/>
                </a:solidFill>
                <a:latin typeface="+mn-lt"/>
              </a:defRPr>
            </a:lvl2pPr>
            <a:lvl3pPr marL="1257300" indent="-342900" algn="l" rtl="0" eaLnBrk="0" fontAlgn="base" hangingPunct="0">
              <a:spcBef>
                <a:spcPct val="35000"/>
              </a:spcBef>
              <a:spcAft>
                <a:spcPct val="0"/>
              </a:spcAft>
              <a:buSzPct val="100000"/>
              <a:buChar char="-"/>
              <a:defRPr b="1">
                <a:solidFill>
                  <a:srgbClr val="B7011F"/>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FontTx/>
              <a:buNone/>
            </a:pPr>
            <a:r>
              <a:rPr lang="zh-CN" altLang="en-US" sz="3200" kern="0" dirty="0" smtClean="0">
                <a:solidFill>
                  <a:schemeClr val="accent2"/>
                </a:solidFill>
              </a:rPr>
              <a:t>超长指令：</a:t>
            </a:r>
            <a:r>
              <a:rPr lang="zh-CN" altLang="en-US" sz="2400" kern="0" dirty="0" smtClean="0">
                <a:solidFill>
                  <a:schemeClr val="accent2"/>
                </a:solidFill>
              </a:rPr>
              <a:t>减少访存</a:t>
            </a:r>
            <a:endParaRPr lang="en-US" altLang="zh-CN" sz="2400" kern="0" dirty="0" smtClean="0">
              <a:solidFill>
                <a:schemeClr val="accent2"/>
              </a:solidFill>
            </a:endParaRPr>
          </a:p>
          <a:p>
            <a:pPr marL="0" indent="0">
              <a:buFontTx/>
              <a:buNone/>
            </a:pPr>
            <a:r>
              <a:rPr lang="en-US" altLang="zh-CN" sz="2400" kern="0" dirty="0">
                <a:solidFill>
                  <a:schemeClr val="accent2"/>
                </a:solidFill>
              </a:rPr>
              <a:t> </a:t>
            </a:r>
            <a:r>
              <a:rPr lang="en-US" altLang="zh-CN" sz="2400" kern="0" dirty="0" smtClean="0">
                <a:solidFill>
                  <a:schemeClr val="accent2"/>
                </a:solidFill>
              </a:rPr>
              <a:t>                        </a:t>
            </a:r>
            <a:r>
              <a:rPr lang="zh-CN" altLang="en-US" sz="2400" kern="0" dirty="0" smtClean="0">
                <a:solidFill>
                  <a:schemeClr val="accent2"/>
                </a:solidFill>
              </a:rPr>
              <a:t>编译</a:t>
            </a:r>
            <a:endParaRPr lang="zh-CN" altLang="en-US" sz="3200" kern="0" dirty="0">
              <a:solidFill>
                <a:schemeClr val="accent2"/>
              </a:solidFill>
            </a:endParaRPr>
          </a:p>
        </p:txBody>
      </p:sp>
      <p:sp>
        <p:nvSpPr>
          <p:cNvPr id="8" name="内容占位符 2"/>
          <p:cNvSpPr txBox="1">
            <a:spLocks/>
          </p:cNvSpPr>
          <p:nvPr/>
        </p:nvSpPr>
        <p:spPr bwMode="auto">
          <a:xfrm>
            <a:off x="5652120" y="3940073"/>
            <a:ext cx="3168352" cy="54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03200" indent="-203200" algn="l" rtl="0" eaLnBrk="0" fontAlgn="base" hangingPunct="0">
              <a:spcBef>
                <a:spcPct val="35000"/>
              </a:spcBef>
              <a:spcAft>
                <a:spcPct val="0"/>
              </a:spcAft>
              <a:buSzPct val="100000"/>
              <a:buChar char="°"/>
              <a:defRPr b="1">
                <a:solidFill>
                  <a:schemeClr val="tx1"/>
                </a:solidFill>
                <a:latin typeface="+mn-lt"/>
                <a:ea typeface="+mn-ea"/>
                <a:cs typeface="+mn-cs"/>
              </a:defRPr>
            </a:lvl1pPr>
            <a:lvl2pPr marL="685800" indent="-190500" algn="l" rtl="0" eaLnBrk="0" fontAlgn="base" hangingPunct="0">
              <a:spcBef>
                <a:spcPct val="35000"/>
              </a:spcBef>
              <a:spcAft>
                <a:spcPct val="0"/>
              </a:spcAft>
              <a:buSzPct val="100000"/>
              <a:buChar char="•"/>
              <a:defRPr b="1">
                <a:solidFill>
                  <a:schemeClr val="accent2"/>
                </a:solidFill>
                <a:latin typeface="+mn-lt"/>
              </a:defRPr>
            </a:lvl2pPr>
            <a:lvl3pPr marL="1257300" indent="-342900" algn="l" rtl="0" eaLnBrk="0" fontAlgn="base" hangingPunct="0">
              <a:spcBef>
                <a:spcPct val="35000"/>
              </a:spcBef>
              <a:spcAft>
                <a:spcPct val="0"/>
              </a:spcAft>
              <a:buSzPct val="100000"/>
              <a:buChar char="-"/>
              <a:defRPr b="1">
                <a:solidFill>
                  <a:srgbClr val="B7011F"/>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FontTx/>
              <a:buNone/>
            </a:pPr>
            <a:r>
              <a:rPr lang="zh-CN" altLang="en-US" sz="3200" kern="0" dirty="0" smtClean="0">
                <a:solidFill>
                  <a:schemeClr val="accent2"/>
                </a:solidFill>
              </a:rPr>
              <a:t>超标量：</a:t>
            </a:r>
            <a:r>
              <a:rPr lang="zh-CN" altLang="en-US" sz="2400" kern="0" dirty="0" smtClean="0">
                <a:solidFill>
                  <a:schemeClr val="accent2"/>
                </a:solidFill>
              </a:rPr>
              <a:t>动态多发</a:t>
            </a:r>
            <a:endParaRPr lang="zh-CN" altLang="en-US" sz="2400" kern="0" dirty="0">
              <a:solidFill>
                <a:schemeClr val="accent2"/>
              </a:solidFill>
            </a:endParaRPr>
          </a:p>
        </p:txBody>
      </p:sp>
    </p:spTree>
    <p:extLst>
      <p:ext uri="{BB962C8B-B14F-4D97-AF65-F5344CB8AC3E}">
        <p14:creationId xmlns:p14="http://schemas.microsoft.com/office/powerpoint/2010/main" val="273129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smtClean="0"/>
              <a:t>指令流水线的基本概念</a:t>
            </a:r>
          </a:p>
        </p:txBody>
      </p:sp>
      <p:sp>
        <p:nvSpPr>
          <p:cNvPr id="22531" name="Rectangle 3"/>
          <p:cNvSpPr>
            <a:spLocks noGrp="1" noChangeArrowheads="1"/>
          </p:cNvSpPr>
          <p:nvPr>
            <p:ph type="body" idx="1"/>
          </p:nvPr>
        </p:nvSpPr>
        <p:spPr>
          <a:xfrm>
            <a:off x="365125" y="804863"/>
            <a:ext cx="8191500" cy="2482850"/>
          </a:xfrm>
        </p:spPr>
        <p:txBody>
          <a:bodyPr/>
          <a:lstStyle/>
          <a:p>
            <a:r>
              <a:rPr lang="zh-CN" altLang="en-US" sz="2200" smtClean="0">
                <a:solidFill>
                  <a:schemeClr val="accent1"/>
                </a:solidFill>
                <a:latin typeface="微软雅黑" pitchFamily="34" charset="-122"/>
                <a:ea typeface="微软雅黑" pitchFamily="34" charset="-122"/>
              </a:rPr>
              <a:t>五段流水线</a:t>
            </a:r>
          </a:p>
          <a:p>
            <a:pPr>
              <a:buFontTx/>
              <a:buNone/>
            </a:pPr>
            <a:r>
              <a:rPr lang="zh-CN" altLang="en-US" sz="2200" smtClean="0">
                <a:latin typeface="微软雅黑" pitchFamily="34" charset="-122"/>
                <a:ea typeface="微软雅黑" pitchFamily="34" charset="-122"/>
              </a:rPr>
              <a:t>  </a:t>
            </a:r>
            <a:r>
              <a:rPr lang="zh-CN" altLang="en-US" sz="2000" smtClean="0">
                <a:solidFill>
                  <a:schemeClr val="accent2"/>
                </a:solidFill>
                <a:latin typeface="微软雅黑" pitchFamily="34" charset="-122"/>
                <a:ea typeface="微软雅黑" pitchFamily="34" charset="-122"/>
              </a:rPr>
              <a:t>取指令</a:t>
            </a:r>
            <a:r>
              <a:rPr lang="en-US" altLang="zh-CN" sz="2000" smtClean="0">
                <a:solidFill>
                  <a:schemeClr val="accent2"/>
                </a:solidFill>
                <a:latin typeface="微软雅黑" pitchFamily="34" charset="-122"/>
                <a:ea typeface="微软雅黑" pitchFamily="34" charset="-122"/>
              </a:rPr>
              <a:t>(IF)</a:t>
            </a:r>
            <a:r>
              <a:rPr lang="zh-CN" altLang="en-US" sz="2000" smtClean="0">
                <a:latin typeface="微软雅黑" pitchFamily="34" charset="-122"/>
                <a:ea typeface="微软雅黑" pitchFamily="34" charset="-122"/>
              </a:rPr>
              <a:t>：根据</a:t>
            </a:r>
            <a:r>
              <a:rPr lang="en-US" altLang="zh-CN" sz="2000" smtClean="0">
                <a:latin typeface="微软雅黑" pitchFamily="34" charset="-122"/>
                <a:ea typeface="微软雅黑" pitchFamily="34" charset="-122"/>
              </a:rPr>
              <a:t>PC</a:t>
            </a:r>
            <a:r>
              <a:rPr lang="zh-CN" altLang="en-US" sz="2000" smtClean="0">
                <a:latin typeface="微软雅黑" pitchFamily="34" charset="-122"/>
                <a:ea typeface="微软雅黑" pitchFamily="34" charset="-122"/>
              </a:rPr>
              <a:t>的值从存储器取出指令。</a:t>
            </a:r>
          </a:p>
          <a:p>
            <a:pPr>
              <a:buFontTx/>
              <a:buNone/>
            </a:pPr>
            <a:r>
              <a:rPr lang="zh-CN" altLang="en-US" sz="2000" smtClean="0">
                <a:latin typeface="微软雅黑" pitchFamily="34" charset="-122"/>
                <a:ea typeface="微软雅黑" pitchFamily="34" charset="-122"/>
              </a:rPr>
              <a:t>  </a:t>
            </a:r>
            <a:r>
              <a:rPr lang="zh-CN" altLang="en-US" sz="2000" smtClean="0">
                <a:solidFill>
                  <a:schemeClr val="accent2"/>
                </a:solidFill>
                <a:latin typeface="微软雅黑" pitchFamily="34" charset="-122"/>
                <a:ea typeface="微软雅黑" pitchFamily="34" charset="-122"/>
              </a:rPr>
              <a:t>指令译码</a:t>
            </a:r>
            <a:r>
              <a:rPr lang="en-US" altLang="zh-CN" sz="2000" smtClean="0">
                <a:solidFill>
                  <a:schemeClr val="accent2"/>
                </a:solidFill>
                <a:latin typeface="微软雅黑" pitchFamily="34" charset="-122"/>
                <a:ea typeface="微软雅黑" pitchFamily="34" charset="-122"/>
              </a:rPr>
              <a:t>(ID)</a:t>
            </a:r>
            <a:r>
              <a:rPr lang="zh-CN" altLang="en-US" sz="2000" smtClean="0">
                <a:latin typeface="微软雅黑" pitchFamily="34" charset="-122"/>
                <a:ea typeface="微软雅黑" pitchFamily="34" charset="-122"/>
              </a:rPr>
              <a:t>：产生指令执行所需的控制信号。</a:t>
            </a:r>
          </a:p>
          <a:p>
            <a:pPr>
              <a:buFontTx/>
              <a:buNone/>
            </a:pPr>
            <a:r>
              <a:rPr lang="zh-CN" altLang="en-US" sz="2000" smtClean="0">
                <a:latin typeface="微软雅黑" pitchFamily="34" charset="-122"/>
                <a:ea typeface="微软雅黑" pitchFamily="34" charset="-122"/>
              </a:rPr>
              <a:t>  </a:t>
            </a:r>
            <a:r>
              <a:rPr lang="zh-CN" altLang="en-US" sz="2000" smtClean="0">
                <a:solidFill>
                  <a:schemeClr val="accent2"/>
                </a:solidFill>
                <a:latin typeface="微软雅黑" pitchFamily="34" charset="-122"/>
                <a:ea typeface="微软雅黑" pitchFamily="34" charset="-122"/>
              </a:rPr>
              <a:t>取操作数</a:t>
            </a:r>
            <a:r>
              <a:rPr lang="en-US" altLang="zh-CN" sz="2000" smtClean="0">
                <a:solidFill>
                  <a:schemeClr val="accent2"/>
                </a:solidFill>
                <a:latin typeface="微软雅黑" pitchFamily="34" charset="-122"/>
                <a:ea typeface="微软雅黑" pitchFamily="34" charset="-122"/>
              </a:rPr>
              <a:t>(OF)</a:t>
            </a:r>
            <a:r>
              <a:rPr lang="zh-CN" altLang="en-US" sz="2000" smtClean="0">
                <a:latin typeface="微软雅黑" pitchFamily="34" charset="-122"/>
                <a:ea typeface="微软雅黑" pitchFamily="34" charset="-122"/>
              </a:rPr>
              <a:t>：读取存储器操作数或寄存器操作数。</a:t>
            </a:r>
          </a:p>
          <a:p>
            <a:pPr>
              <a:buFontTx/>
              <a:buNone/>
            </a:pPr>
            <a:r>
              <a:rPr lang="zh-CN" altLang="en-US" sz="2000" smtClean="0">
                <a:latin typeface="微软雅黑" pitchFamily="34" charset="-122"/>
                <a:ea typeface="微软雅黑" pitchFamily="34" charset="-122"/>
              </a:rPr>
              <a:t>  </a:t>
            </a:r>
            <a:r>
              <a:rPr lang="zh-CN" altLang="en-US" sz="2000" smtClean="0">
                <a:solidFill>
                  <a:schemeClr val="accent2"/>
                </a:solidFill>
                <a:latin typeface="微软雅黑" pitchFamily="34" charset="-122"/>
                <a:ea typeface="微软雅黑" pitchFamily="34" charset="-122"/>
              </a:rPr>
              <a:t>执行</a:t>
            </a:r>
            <a:r>
              <a:rPr lang="en-US" altLang="zh-CN" sz="2000" smtClean="0">
                <a:solidFill>
                  <a:schemeClr val="accent2"/>
                </a:solidFill>
                <a:latin typeface="微软雅黑" pitchFamily="34" charset="-122"/>
                <a:ea typeface="微软雅黑" pitchFamily="34" charset="-122"/>
              </a:rPr>
              <a:t>(EX)</a:t>
            </a:r>
            <a:r>
              <a:rPr lang="zh-CN" altLang="en-US" sz="2000" smtClean="0">
                <a:latin typeface="微软雅黑" pitchFamily="34" charset="-122"/>
                <a:ea typeface="微软雅黑" pitchFamily="34" charset="-122"/>
              </a:rPr>
              <a:t>：对操作数完成指定操作。</a:t>
            </a:r>
          </a:p>
          <a:p>
            <a:pPr>
              <a:buFontTx/>
              <a:buNone/>
            </a:pPr>
            <a:r>
              <a:rPr lang="zh-CN" altLang="en-US" sz="2000" smtClean="0">
                <a:latin typeface="微软雅黑" pitchFamily="34" charset="-122"/>
                <a:ea typeface="微软雅黑" pitchFamily="34" charset="-122"/>
              </a:rPr>
              <a:t>  </a:t>
            </a:r>
            <a:r>
              <a:rPr lang="zh-CN" altLang="en-US" sz="2000" smtClean="0">
                <a:solidFill>
                  <a:schemeClr val="accent2"/>
                </a:solidFill>
                <a:latin typeface="微软雅黑" pitchFamily="34" charset="-122"/>
                <a:ea typeface="微软雅黑" pitchFamily="34" charset="-122"/>
              </a:rPr>
              <a:t>写回</a:t>
            </a:r>
            <a:r>
              <a:rPr lang="en-US" altLang="zh-CN" sz="2000" smtClean="0">
                <a:solidFill>
                  <a:schemeClr val="accent2"/>
                </a:solidFill>
                <a:latin typeface="微软雅黑" pitchFamily="34" charset="-122"/>
                <a:ea typeface="微软雅黑" pitchFamily="34" charset="-122"/>
              </a:rPr>
              <a:t>(WB)</a:t>
            </a:r>
            <a:r>
              <a:rPr lang="zh-CN" altLang="en-US" sz="2000" smtClean="0">
                <a:latin typeface="微软雅黑" pitchFamily="34" charset="-122"/>
                <a:ea typeface="微软雅黑" pitchFamily="34" charset="-122"/>
              </a:rPr>
              <a:t>：将操作结果写入存储器或寄存器。</a:t>
            </a:r>
          </a:p>
        </p:txBody>
      </p:sp>
      <p:pic>
        <p:nvPicPr>
          <p:cNvPr id="225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54400"/>
            <a:ext cx="8853488"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03591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69"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8" y="2395538"/>
            <a:ext cx="8782050" cy="427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p:txBody>
          <a:bodyPr/>
          <a:lstStyle/>
          <a:p>
            <a:r>
              <a:rPr lang="zh-CN" altLang="en-US" smtClean="0"/>
              <a:t>单周期数据通路中指令的执行</a:t>
            </a:r>
          </a:p>
        </p:txBody>
      </p:sp>
      <p:sp>
        <p:nvSpPr>
          <p:cNvPr id="552963" name="Rectangle 3"/>
          <p:cNvSpPr>
            <a:spLocks noGrp="1" noChangeArrowheads="1"/>
          </p:cNvSpPr>
          <p:nvPr>
            <p:ph type="body" idx="1"/>
          </p:nvPr>
        </p:nvSpPr>
        <p:spPr>
          <a:xfrm>
            <a:off x="290513" y="817563"/>
            <a:ext cx="8597900" cy="781050"/>
          </a:xfrm>
        </p:spPr>
        <p:txBody>
          <a:bodyPr/>
          <a:lstStyle/>
          <a:p>
            <a:pPr>
              <a:lnSpc>
                <a:spcPct val="120000"/>
              </a:lnSpc>
              <a:buFontTx/>
              <a:buNone/>
            </a:pPr>
            <a:r>
              <a:rPr lang="zh-CN" altLang="en-US" sz="2000" smtClean="0">
                <a:latin typeface="微软雅黑" pitchFamily="34" charset="-122"/>
                <a:ea typeface="微软雅黑" pitchFamily="34" charset="-122"/>
              </a:rPr>
              <a:t>假定：最复杂指令执行过程 ① 取指：</a:t>
            </a:r>
            <a:r>
              <a:rPr lang="en-US" altLang="zh-CN" sz="2000" smtClean="0">
                <a:latin typeface="微软雅黑" pitchFamily="34" charset="-122"/>
                <a:ea typeface="微软雅黑" pitchFamily="34" charset="-122"/>
              </a:rPr>
              <a:t>200ps</a:t>
            </a:r>
            <a:r>
              <a:rPr lang="zh-CN" altLang="en-US" sz="2000" smtClean="0">
                <a:latin typeface="微软雅黑" pitchFamily="34" charset="-122"/>
                <a:ea typeface="微软雅黑" pitchFamily="34" charset="-122"/>
              </a:rPr>
              <a:t>；②译码和读操作数：</a:t>
            </a:r>
            <a:r>
              <a:rPr lang="en-US" altLang="zh-CN" sz="2000" smtClean="0">
                <a:latin typeface="微软雅黑" pitchFamily="34" charset="-122"/>
                <a:ea typeface="微软雅黑" pitchFamily="34" charset="-122"/>
              </a:rPr>
              <a:t>50ps</a:t>
            </a:r>
            <a:r>
              <a:rPr lang="zh-CN" altLang="en-US" sz="2000" smtClean="0">
                <a:latin typeface="微软雅黑" pitchFamily="34" charset="-122"/>
                <a:ea typeface="微软雅黑" pitchFamily="34" charset="-122"/>
              </a:rPr>
              <a:t>；③</a:t>
            </a:r>
            <a:r>
              <a:rPr lang="en-US" altLang="zh-CN" sz="2000" smtClean="0">
                <a:latin typeface="微软雅黑" pitchFamily="34" charset="-122"/>
                <a:ea typeface="微软雅黑" pitchFamily="34" charset="-122"/>
              </a:rPr>
              <a:t>ALU</a:t>
            </a:r>
            <a:r>
              <a:rPr lang="zh-CN" altLang="en-US" sz="2000" smtClean="0">
                <a:latin typeface="微软雅黑" pitchFamily="34" charset="-122"/>
                <a:ea typeface="微软雅黑" pitchFamily="34" charset="-122"/>
              </a:rPr>
              <a:t>操作：</a:t>
            </a:r>
            <a:r>
              <a:rPr lang="en-US" altLang="zh-CN" sz="2000" smtClean="0">
                <a:latin typeface="微软雅黑" pitchFamily="34" charset="-122"/>
                <a:ea typeface="微软雅黑" pitchFamily="34" charset="-122"/>
              </a:rPr>
              <a:t>100ps</a:t>
            </a:r>
            <a:r>
              <a:rPr lang="zh-CN" altLang="en-US" sz="2000" smtClean="0">
                <a:latin typeface="微软雅黑" pitchFamily="34" charset="-122"/>
                <a:ea typeface="微软雅黑" pitchFamily="34" charset="-122"/>
              </a:rPr>
              <a:t>；④读存储器：</a:t>
            </a:r>
            <a:r>
              <a:rPr lang="en-US" altLang="zh-CN" sz="2000" smtClean="0">
                <a:latin typeface="微软雅黑" pitchFamily="34" charset="-122"/>
                <a:ea typeface="微软雅黑" pitchFamily="34" charset="-122"/>
              </a:rPr>
              <a:t>200ps</a:t>
            </a:r>
            <a:r>
              <a:rPr lang="zh-CN" altLang="en-US" sz="2000" smtClean="0">
                <a:latin typeface="微软雅黑" pitchFamily="34" charset="-122"/>
                <a:ea typeface="微软雅黑" pitchFamily="34" charset="-122"/>
              </a:rPr>
              <a:t>；⑤结果写寄存器：</a:t>
            </a:r>
            <a:r>
              <a:rPr lang="en-US" altLang="zh-CN" sz="2000" smtClean="0">
                <a:latin typeface="微软雅黑" pitchFamily="34" charset="-122"/>
                <a:ea typeface="微软雅黑" pitchFamily="34" charset="-122"/>
              </a:rPr>
              <a:t>50ps</a:t>
            </a:r>
            <a:r>
              <a:rPr lang="zh-CN" altLang="en-US" sz="2000" smtClean="0">
                <a:latin typeface="微软雅黑" pitchFamily="34" charset="-122"/>
                <a:ea typeface="微软雅黑" pitchFamily="34" charset="-122"/>
              </a:rPr>
              <a:t>。</a:t>
            </a:r>
            <a:r>
              <a:rPr lang="zh-CN" altLang="en-US" smtClean="0">
                <a:ea typeface="宋体" pitchFamily="2" charset="-122"/>
              </a:rPr>
              <a:t> </a:t>
            </a:r>
          </a:p>
        </p:txBody>
      </p:sp>
      <p:sp>
        <p:nvSpPr>
          <p:cNvPr id="552966" name="Text Box 6"/>
          <p:cNvSpPr txBox="1">
            <a:spLocks noChangeArrowheads="1"/>
          </p:cNvSpPr>
          <p:nvPr/>
        </p:nvSpPr>
        <p:spPr bwMode="auto">
          <a:xfrm>
            <a:off x="347663" y="1844675"/>
            <a:ext cx="39624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en-US" altLang="zh-CN" sz="2200" dirty="0" smtClean="0">
                <a:solidFill>
                  <a:srgbClr val="FC0128"/>
                </a:solidFill>
                <a:latin typeface="微软雅黑" pitchFamily="34" charset="-122"/>
                <a:ea typeface="微软雅黑" pitchFamily="34" charset="-122"/>
              </a:rPr>
              <a:t>200+50+100+200=600</a:t>
            </a:r>
            <a:endParaRPr lang="en-US" altLang="zh-CN" sz="2200" dirty="0">
              <a:solidFill>
                <a:srgbClr val="FC0128"/>
              </a:solidFill>
              <a:latin typeface="微软雅黑" pitchFamily="34" charset="-122"/>
              <a:ea typeface="微软雅黑" pitchFamily="34" charset="-122"/>
            </a:endParaRPr>
          </a:p>
        </p:txBody>
      </p:sp>
      <p:sp>
        <p:nvSpPr>
          <p:cNvPr id="552967" name="Text Box 7"/>
          <p:cNvSpPr txBox="1">
            <a:spLocks noChangeArrowheads="1"/>
          </p:cNvSpPr>
          <p:nvPr/>
        </p:nvSpPr>
        <p:spPr bwMode="auto">
          <a:xfrm>
            <a:off x="3951288" y="1900238"/>
            <a:ext cx="5049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zh-CN" altLang="en-US" sz="2000">
                <a:solidFill>
                  <a:srgbClr val="063DE8"/>
                </a:solidFill>
                <a:latin typeface="微软雅黑" pitchFamily="34" charset="-122"/>
                <a:ea typeface="微软雅黑" pitchFamily="34" charset="-122"/>
              </a:rPr>
              <a:t>单周期：每条指令在单个时钟周期内完成，故</a:t>
            </a:r>
            <a:r>
              <a:rPr lang="en-US" altLang="zh-CN" sz="2000">
                <a:solidFill>
                  <a:srgbClr val="063DE8"/>
                </a:solidFill>
                <a:latin typeface="微软雅黑" pitchFamily="34" charset="-122"/>
                <a:ea typeface="微软雅黑" pitchFamily="34" charset="-122"/>
              </a:rPr>
              <a:t>CPI=1</a:t>
            </a:r>
            <a:r>
              <a:rPr lang="zh-CN" altLang="en-US" sz="2000">
                <a:solidFill>
                  <a:srgbClr val="063DE8"/>
                </a:solidFill>
                <a:latin typeface="微软雅黑" pitchFamily="34" charset="-122"/>
                <a:ea typeface="微软雅黑" pitchFamily="34" charset="-122"/>
              </a:rPr>
              <a:t>，时钟周期</a:t>
            </a:r>
            <a:r>
              <a:rPr lang="en-US" altLang="zh-CN" sz="2000">
                <a:solidFill>
                  <a:srgbClr val="063DE8"/>
                </a:solidFill>
                <a:latin typeface="微软雅黑" pitchFamily="34" charset="-122"/>
                <a:ea typeface="微软雅黑" pitchFamily="34" charset="-122"/>
              </a:rPr>
              <a:t>=600ps</a:t>
            </a:r>
          </a:p>
        </p:txBody>
      </p:sp>
      <p:sp>
        <p:nvSpPr>
          <p:cNvPr id="552968" name="Text Box 8"/>
          <p:cNvSpPr txBox="1">
            <a:spLocks noChangeArrowheads="1"/>
          </p:cNvSpPr>
          <p:nvPr/>
        </p:nvSpPr>
        <p:spPr bwMode="auto">
          <a:xfrm>
            <a:off x="3643313" y="3584575"/>
            <a:ext cx="5137150"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zh-CN" altLang="en-US" sz="2000">
                <a:solidFill>
                  <a:srgbClr val="FC0128"/>
                </a:solidFill>
                <a:latin typeface="微软雅黑" pitchFamily="34" charset="-122"/>
                <a:ea typeface="微软雅黑" pitchFamily="34" charset="-122"/>
              </a:rPr>
              <a:t>每秒执行指令条数：</a:t>
            </a:r>
          </a:p>
          <a:p>
            <a:pPr fontAlgn="base">
              <a:spcBef>
                <a:spcPct val="5000"/>
              </a:spcBef>
              <a:spcAft>
                <a:spcPct val="0"/>
              </a:spcAft>
              <a:buSzTx/>
              <a:buFontTx/>
              <a:buNone/>
            </a:pPr>
            <a:r>
              <a:rPr lang="en-US" altLang="zh-CN" sz="2000">
                <a:solidFill>
                  <a:srgbClr val="FC0128"/>
                </a:solidFill>
                <a:latin typeface="微软雅黑" pitchFamily="34" charset="-122"/>
                <a:ea typeface="微软雅黑" pitchFamily="34" charset="-122"/>
              </a:rPr>
              <a:t>1/600ps=1/(600×10</a:t>
            </a:r>
            <a:r>
              <a:rPr lang="en-US" altLang="zh-CN" sz="2000" baseline="30000">
                <a:solidFill>
                  <a:srgbClr val="FC0128"/>
                </a:solidFill>
                <a:latin typeface="微软雅黑" pitchFamily="34" charset="-122"/>
                <a:ea typeface="微软雅黑" pitchFamily="34" charset="-122"/>
              </a:rPr>
              <a:t>-15</a:t>
            </a:r>
            <a:r>
              <a:rPr lang="en-US" altLang="zh-CN" sz="2000">
                <a:solidFill>
                  <a:srgbClr val="FC0128"/>
                </a:solidFill>
                <a:latin typeface="微软雅黑" pitchFamily="34" charset="-122"/>
                <a:ea typeface="微软雅黑" pitchFamily="34" charset="-122"/>
              </a:rPr>
              <a:t>)=1.67×10</a:t>
            </a:r>
            <a:r>
              <a:rPr lang="en-US" altLang="zh-CN" sz="2000" baseline="30000">
                <a:solidFill>
                  <a:srgbClr val="FC0128"/>
                </a:solidFill>
                <a:latin typeface="微软雅黑" pitchFamily="34" charset="-122"/>
                <a:ea typeface="微软雅黑" pitchFamily="34" charset="-122"/>
              </a:rPr>
              <a:t>12</a:t>
            </a:r>
            <a:endParaRPr lang="en-US" altLang="zh-CN" sz="2000">
              <a:solidFill>
                <a:srgbClr val="FC0128"/>
              </a:solidFill>
              <a:latin typeface="微软雅黑" pitchFamily="34" charset="-122"/>
              <a:ea typeface="微软雅黑" pitchFamily="34" charset="-122"/>
            </a:endParaRPr>
          </a:p>
        </p:txBody>
      </p:sp>
      <p:sp>
        <p:nvSpPr>
          <p:cNvPr id="552970" name="Rectangle 10"/>
          <p:cNvSpPr>
            <a:spLocks noChangeArrowheads="1"/>
          </p:cNvSpPr>
          <p:nvPr/>
        </p:nvSpPr>
        <p:spPr bwMode="auto">
          <a:xfrm>
            <a:off x="3271838" y="2889250"/>
            <a:ext cx="35925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fontAlgn="base">
              <a:spcBef>
                <a:spcPct val="0"/>
              </a:spcBef>
              <a:spcAft>
                <a:spcPct val="0"/>
              </a:spcAft>
              <a:buSzTx/>
              <a:buFontTx/>
              <a:buNone/>
            </a:pPr>
            <a:r>
              <a:rPr lang="en-US" altLang="zh-CN" sz="1600" b="0">
                <a:solidFill>
                  <a:srgbClr val="000000"/>
                </a:solidFill>
                <a:ea typeface="宋体" pitchFamily="2" charset="-122"/>
              </a:rPr>
              <a:t>      </a:t>
            </a:r>
            <a:r>
              <a:rPr lang="en-US" altLang="zh-CN" sz="2000">
                <a:solidFill>
                  <a:srgbClr val="000000"/>
                </a:solidFill>
                <a:latin typeface="微软雅黑" pitchFamily="34" charset="-122"/>
                <a:ea typeface="微软雅黑" pitchFamily="34" charset="-122"/>
              </a:rPr>
              <a:t>CPI=1</a:t>
            </a:r>
            <a:r>
              <a:rPr lang="zh-CN" altLang="en-US" sz="2000">
                <a:solidFill>
                  <a:srgbClr val="000000"/>
                </a:solidFill>
                <a:latin typeface="微软雅黑" pitchFamily="34" charset="-122"/>
                <a:ea typeface="微软雅黑" pitchFamily="34" charset="-122"/>
              </a:rPr>
              <a:t>，指令延时为</a:t>
            </a:r>
            <a:r>
              <a:rPr lang="en-US" altLang="zh-CN" sz="2000">
                <a:solidFill>
                  <a:srgbClr val="000000"/>
                </a:solidFill>
                <a:latin typeface="微软雅黑" pitchFamily="34" charset="-122"/>
                <a:ea typeface="微软雅黑" pitchFamily="34" charset="-122"/>
              </a:rPr>
              <a:t>600ps</a:t>
            </a:r>
          </a:p>
          <a:p>
            <a:pPr algn="ctr" fontAlgn="base">
              <a:spcBef>
                <a:spcPct val="0"/>
              </a:spcBef>
              <a:spcAft>
                <a:spcPct val="0"/>
              </a:spcAft>
              <a:buSzTx/>
              <a:buFontTx/>
              <a:buNone/>
            </a:pPr>
            <a:r>
              <a:rPr lang="zh-CN" altLang="en-US" sz="2000">
                <a:solidFill>
                  <a:srgbClr val="000000"/>
                </a:solidFill>
                <a:latin typeface="微软雅黑" pitchFamily="34" charset="-122"/>
                <a:ea typeface="微软雅黑" pitchFamily="34" charset="-122"/>
              </a:rPr>
              <a:t>指令吞吐率为</a:t>
            </a:r>
            <a:r>
              <a:rPr lang="en-US" altLang="zh-CN" sz="2000">
                <a:solidFill>
                  <a:srgbClr val="000000"/>
                </a:solidFill>
                <a:latin typeface="微软雅黑" pitchFamily="34" charset="-122"/>
                <a:ea typeface="微软雅黑" pitchFamily="34" charset="-122"/>
              </a:rPr>
              <a:t>1.67GIPS</a:t>
            </a:r>
          </a:p>
        </p:txBody>
      </p:sp>
      <p:sp>
        <p:nvSpPr>
          <p:cNvPr id="552971" name="Rectangle 11"/>
          <p:cNvSpPr>
            <a:spLocks noChangeArrowheads="1"/>
          </p:cNvSpPr>
          <p:nvPr/>
        </p:nvSpPr>
        <p:spPr bwMode="auto">
          <a:xfrm>
            <a:off x="3841750" y="4964113"/>
            <a:ext cx="36766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sz="2000">
                <a:solidFill>
                  <a:srgbClr val="000000"/>
                </a:solidFill>
                <a:latin typeface="微软雅黑" pitchFamily="34" charset="-122"/>
                <a:ea typeface="微软雅黑" pitchFamily="34" charset="-122"/>
              </a:rPr>
              <a:t>指令串行执行，程序执行时间为：指令条数</a:t>
            </a:r>
            <a:r>
              <a:rPr lang="pt-BR" altLang="zh-CN" sz="2000">
                <a:solidFill>
                  <a:srgbClr val="000000"/>
                </a:solidFill>
                <a:latin typeface="微软雅黑" pitchFamily="34" charset="-122"/>
                <a:ea typeface="微软雅黑" pitchFamily="34" charset="-122"/>
              </a:rPr>
              <a:t>×</a:t>
            </a:r>
            <a:r>
              <a:rPr lang="en-US" altLang="zh-CN" sz="2000">
                <a:solidFill>
                  <a:srgbClr val="000000"/>
                </a:solidFill>
                <a:latin typeface="微软雅黑" pitchFamily="34" charset="-122"/>
                <a:ea typeface="微软雅黑" pitchFamily="34" charset="-122"/>
              </a:rPr>
              <a:t>600ps</a:t>
            </a:r>
          </a:p>
        </p:txBody>
      </p:sp>
    </p:spTree>
    <p:extLst>
      <p:ext uri="{BB962C8B-B14F-4D97-AF65-F5344CB8AC3E}">
        <p14:creationId xmlns:p14="http://schemas.microsoft.com/office/powerpoint/2010/main" val="15278963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2963">
                                            <p:txEl>
                                              <p:pRg st="0" end="0"/>
                                            </p:txEl>
                                          </p:spTgt>
                                        </p:tgtEl>
                                        <p:attrNameLst>
                                          <p:attrName>style.visibility</p:attrName>
                                        </p:attrNameLst>
                                      </p:cBhvr>
                                      <p:to>
                                        <p:strVal val="visible"/>
                                      </p:to>
                                    </p:set>
                                    <p:animEffect transition="in" filter="blinds(horizontal)">
                                      <p:cBhvr>
                                        <p:cTn id="7" dur="500"/>
                                        <p:tgtEl>
                                          <p:spTgt spid="5529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2969"/>
                                        </p:tgtEl>
                                        <p:attrNameLst>
                                          <p:attrName>style.visibility</p:attrName>
                                        </p:attrNameLst>
                                      </p:cBhvr>
                                      <p:to>
                                        <p:strVal val="visible"/>
                                      </p:to>
                                    </p:set>
                                    <p:animEffect transition="in" filter="blinds(horizontal)">
                                      <p:cBhvr>
                                        <p:cTn id="12" dur="500"/>
                                        <p:tgtEl>
                                          <p:spTgt spid="5529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52966"/>
                                        </p:tgtEl>
                                        <p:attrNameLst>
                                          <p:attrName>style.visibility</p:attrName>
                                        </p:attrNameLst>
                                      </p:cBhvr>
                                      <p:to>
                                        <p:strVal val="visible"/>
                                      </p:to>
                                    </p:set>
                                    <p:animEffect transition="in" filter="blinds(horizontal)">
                                      <p:cBhvr>
                                        <p:cTn id="17" dur="500"/>
                                        <p:tgtEl>
                                          <p:spTgt spid="5529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52967"/>
                                        </p:tgtEl>
                                        <p:attrNameLst>
                                          <p:attrName>style.visibility</p:attrName>
                                        </p:attrNameLst>
                                      </p:cBhvr>
                                      <p:to>
                                        <p:strVal val="visible"/>
                                      </p:to>
                                    </p:set>
                                    <p:animEffect transition="in" filter="blinds(horizontal)">
                                      <p:cBhvr>
                                        <p:cTn id="22" dur="500"/>
                                        <p:tgtEl>
                                          <p:spTgt spid="5529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2970"/>
                                        </p:tgtEl>
                                        <p:attrNameLst>
                                          <p:attrName>style.visibility</p:attrName>
                                        </p:attrNameLst>
                                      </p:cBhvr>
                                      <p:to>
                                        <p:strVal val="visible"/>
                                      </p:to>
                                    </p:set>
                                    <p:animEffect transition="in" filter="blinds(horizontal)">
                                      <p:cBhvr>
                                        <p:cTn id="27" dur="500"/>
                                        <p:tgtEl>
                                          <p:spTgt spid="55297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52968"/>
                                        </p:tgtEl>
                                        <p:attrNameLst>
                                          <p:attrName>style.visibility</p:attrName>
                                        </p:attrNameLst>
                                      </p:cBhvr>
                                      <p:to>
                                        <p:strVal val="visible"/>
                                      </p:to>
                                    </p:set>
                                    <p:animEffect transition="in" filter="blinds(horizontal)">
                                      <p:cBhvr>
                                        <p:cTn id="32" dur="500"/>
                                        <p:tgtEl>
                                          <p:spTgt spid="55296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52971"/>
                                        </p:tgtEl>
                                        <p:attrNameLst>
                                          <p:attrName>style.visibility</p:attrName>
                                        </p:attrNameLst>
                                      </p:cBhvr>
                                      <p:to>
                                        <p:strVal val="visible"/>
                                      </p:to>
                                    </p:set>
                                    <p:animEffect transition="in" filter="blinds(horizontal)">
                                      <p:cBhvr>
                                        <p:cTn id="37" dur="500"/>
                                        <p:tgtEl>
                                          <p:spTgt spid="552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3" grpId="0" build="p"/>
      <p:bldP spid="552966" grpId="0"/>
      <p:bldP spid="552967" grpId="0"/>
      <p:bldP spid="552968" grpId="0"/>
      <p:bldP spid="552970" grpId="0"/>
      <p:bldP spid="55297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zh-CN" altLang="en-US" smtClean="0"/>
              <a:t>流水线数据通路中指令的执行</a:t>
            </a:r>
          </a:p>
        </p:txBody>
      </p:sp>
      <p:pic>
        <p:nvPicPr>
          <p:cNvPr id="5550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31975"/>
            <a:ext cx="9144000"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Rectangle 6"/>
          <p:cNvSpPr>
            <a:spLocks noGrp="1" noChangeArrowheads="1"/>
          </p:cNvSpPr>
          <p:nvPr>
            <p:ph type="body" idx="1"/>
          </p:nvPr>
        </p:nvSpPr>
        <p:spPr>
          <a:xfrm>
            <a:off x="290513" y="760413"/>
            <a:ext cx="8597900" cy="781050"/>
          </a:xfrm>
        </p:spPr>
        <p:txBody>
          <a:bodyPr/>
          <a:lstStyle/>
          <a:p>
            <a:pPr>
              <a:lnSpc>
                <a:spcPct val="120000"/>
              </a:lnSpc>
              <a:buFontTx/>
              <a:buNone/>
            </a:pPr>
            <a:r>
              <a:rPr lang="zh-CN" altLang="en-US" sz="2000" smtClean="0">
                <a:latin typeface="微软雅黑" pitchFamily="34" charset="-122"/>
                <a:ea typeface="微软雅黑" pitchFamily="34" charset="-122"/>
              </a:rPr>
              <a:t>假定：最复杂指令执行过程 ① 取指：</a:t>
            </a:r>
            <a:r>
              <a:rPr lang="en-US" altLang="zh-CN" sz="2000" smtClean="0">
                <a:latin typeface="微软雅黑" pitchFamily="34" charset="-122"/>
                <a:ea typeface="微软雅黑" pitchFamily="34" charset="-122"/>
              </a:rPr>
              <a:t>200ps</a:t>
            </a:r>
            <a:r>
              <a:rPr lang="zh-CN" altLang="en-US" sz="2000" smtClean="0">
                <a:latin typeface="微软雅黑" pitchFamily="34" charset="-122"/>
                <a:ea typeface="微软雅黑" pitchFamily="34" charset="-122"/>
              </a:rPr>
              <a:t>；②译码和读操作数：</a:t>
            </a:r>
            <a:r>
              <a:rPr lang="en-US" altLang="zh-CN" sz="2000" smtClean="0">
                <a:latin typeface="微软雅黑" pitchFamily="34" charset="-122"/>
                <a:ea typeface="微软雅黑" pitchFamily="34" charset="-122"/>
              </a:rPr>
              <a:t>50ps</a:t>
            </a:r>
            <a:r>
              <a:rPr lang="zh-CN" altLang="en-US" sz="2000" smtClean="0">
                <a:latin typeface="微软雅黑" pitchFamily="34" charset="-122"/>
                <a:ea typeface="微软雅黑" pitchFamily="34" charset="-122"/>
              </a:rPr>
              <a:t>；③</a:t>
            </a:r>
            <a:r>
              <a:rPr lang="en-US" altLang="zh-CN" sz="2000" smtClean="0">
                <a:latin typeface="微软雅黑" pitchFamily="34" charset="-122"/>
                <a:ea typeface="微软雅黑" pitchFamily="34" charset="-122"/>
              </a:rPr>
              <a:t>ALU</a:t>
            </a:r>
            <a:r>
              <a:rPr lang="zh-CN" altLang="en-US" sz="2000" smtClean="0">
                <a:latin typeface="微软雅黑" pitchFamily="34" charset="-122"/>
                <a:ea typeface="微软雅黑" pitchFamily="34" charset="-122"/>
              </a:rPr>
              <a:t>操作：</a:t>
            </a:r>
            <a:r>
              <a:rPr lang="en-US" altLang="zh-CN" sz="2000" smtClean="0">
                <a:latin typeface="微软雅黑" pitchFamily="34" charset="-122"/>
                <a:ea typeface="微软雅黑" pitchFamily="34" charset="-122"/>
              </a:rPr>
              <a:t>100ps</a:t>
            </a:r>
            <a:r>
              <a:rPr lang="zh-CN" altLang="en-US" sz="2000" smtClean="0">
                <a:latin typeface="微软雅黑" pitchFamily="34" charset="-122"/>
                <a:ea typeface="微软雅黑" pitchFamily="34" charset="-122"/>
              </a:rPr>
              <a:t>；④读存储器：</a:t>
            </a:r>
            <a:r>
              <a:rPr lang="en-US" altLang="zh-CN" sz="2000" smtClean="0">
                <a:latin typeface="微软雅黑" pitchFamily="34" charset="-122"/>
                <a:ea typeface="微软雅黑" pitchFamily="34" charset="-122"/>
              </a:rPr>
              <a:t>200ps</a:t>
            </a:r>
            <a:r>
              <a:rPr lang="zh-CN" altLang="en-US" sz="2000" smtClean="0">
                <a:latin typeface="微软雅黑" pitchFamily="34" charset="-122"/>
                <a:ea typeface="微软雅黑" pitchFamily="34" charset="-122"/>
              </a:rPr>
              <a:t>；⑤结果写寄存器：</a:t>
            </a:r>
            <a:r>
              <a:rPr lang="en-US" altLang="zh-CN" sz="2000" smtClean="0">
                <a:latin typeface="微软雅黑" pitchFamily="34" charset="-122"/>
                <a:ea typeface="微软雅黑" pitchFamily="34" charset="-122"/>
              </a:rPr>
              <a:t>50ps</a:t>
            </a:r>
            <a:r>
              <a:rPr lang="zh-CN" altLang="en-US" sz="2000" smtClean="0">
                <a:latin typeface="微软雅黑" pitchFamily="34" charset="-122"/>
                <a:ea typeface="微软雅黑" pitchFamily="34" charset="-122"/>
              </a:rPr>
              <a:t>。 </a:t>
            </a:r>
          </a:p>
        </p:txBody>
      </p:sp>
      <p:sp>
        <p:nvSpPr>
          <p:cNvPr id="555015" name="Text Box 7"/>
          <p:cNvSpPr txBox="1">
            <a:spLocks noChangeArrowheads="1"/>
          </p:cNvSpPr>
          <p:nvPr/>
        </p:nvSpPr>
        <p:spPr bwMode="auto">
          <a:xfrm>
            <a:off x="188913" y="4337050"/>
            <a:ext cx="10445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zh-CN" altLang="en-US" sz="2200">
                <a:solidFill>
                  <a:srgbClr val="FC0128"/>
                </a:solidFill>
                <a:latin typeface="微软雅黑" pitchFamily="34" charset="-122"/>
                <a:ea typeface="微软雅黑" pitchFamily="34" charset="-122"/>
              </a:rPr>
              <a:t>取指令</a:t>
            </a:r>
          </a:p>
        </p:txBody>
      </p:sp>
      <p:sp>
        <p:nvSpPr>
          <p:cNvPr id="555016" name="Text Box 8"/>
          <p:cNvSpPr txBox="1">
            <a:spLocks noChangeArrowheads="1"/>
          </p:cNvSpPr>
          <p:nvPr/>
        </p:nvSpPr>
        <p:spPr bwMode="auto">
          <a:xfrm>
            <a:off x="1646238" y="4356100"/>
            <a:ext cx="15525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zh-CN" altLang="en-US" sz="2200">
                <a:solidFill>
                  <a:srgbClr val="FC0128"/>
                </a:solidFill>
                <a:latin typeface="微软雅黑" pitchFamily="34" charset="-122"/>
                <a:ea typeface="微软雅黑" pitchFamily="34" charset="-122"/>
              </a:rPr>
              <a:t>译码</a:t>
            </a:r>
            <a:r>
              <a:rPr lang="en-US" altLang="zh-CN" sz="2200">
                <a:solidFill>
                  <a:srgbClr val="FC0128"/>
                </a:solidFill>
                <a:latin typeface="微软雅黑" pitchFamily="34" charset="-122"/>
                <a:ea typeface="微软雅黑" pitchFamily="34" charset="-122"/>
              </a:rPr>
              <a:t>/</a:t>
            </a:r>
            <a:r>
              <a:rPr lang="zh-CN" altLang="en-US" sz="2200">
                <a:solidFill>
                  <a:srgbClr val="FC0128"/>
                </a:solidFill>
                <a:latin typeface="微软雅黑" pitchFamily="34" charset="-122"/>
                <a:ea typeface="微软雅黑" pitchFamily="34" charset="-122"/>
              </a:rPr>
              <a:t>读数</a:t>
            </a:r>
            <a:endParaRPr lang="en-US" altLang="zh-CN" sz="2200">
              <a:solidFill>
                <a:srgbClr val="FC0128"/>
              </a:solidFill>
              <a:latin typeface="微软雅黑" pitchFamily="34" charset="-122"/>
              <a:ea typeface="微软雅黑" pitchFamily="34" charset="-122"/>
            </a:endParaRPr>
          </a:p>
        </p:txBody>
      </p:sp>
      <p:sp>
        <p:nvSpPr>
          <p:cNvPr id="555017" name="Text Box 9"/>
          <p:cNvSpPr txBox="1">
            <a:spLocks noChangeArrowheads="1"/>
          </p:cNvSpPr>
          <p:nvPr/>
        </p:nvSpPr>
        <p:spPr bwMode="auto">
          <a:xfrm>
            <a:off x="3609975" y="4360863"/>
            <a:ext cx="14382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en-US" altLang="zh-CN" sz="2200">
                <a:solidFill>
                  <a:srgbClr val="FC0128"/>
                </a:solidFill>
                <a:latin typeface="微软雅黑" pitchFamily="34" charset="-122"/>
                <a:ea typeface="微软雅黑" pitchFamily="34" charset="-122"/>
              </a:rPr>
              <a:t>ALU</a:t>
            </a:r>
            <a:r>
              <a:rPr lang="zh-CN" altLang="en-US" sz="2200">
                <a:solidFill>
                  <a:srgbClr val="FC0128"/>
                </a:solidFill>
                <a:latin typeface="微软雅黑" pitchFamily="34" charset="-122"/>
                <a:ea typeface="微软雅黑" pitchFamily="34" charset="-122"/>
              </a:rPr>
              <a:t>运算</a:t>
            </a:r>
          </a:p>
        </p:txBody>
      </p:sp>
      <p:sp>
        <p:nvSpPr>
          <p:cNvPr id="555018" name="Text Box 10"/>
          <p:cNvSpPr txBox="1">
            <a:spLocks noChangeArrowheads="1"/>
          </p:cNvSpPr>
          <p:nvPr/>
        </p:nvSpPr>
        <p:spPr bwMode="auto">
          <a:xfrm>
            <a:off x="5195888" y="4337050"/>
            <a:ext cx="18732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zh-CN" altLang="en-US" sz="2200">
                <a:solidFill>
                  <a:srgbClr val="FC0128"/>
                </a:solidFill>
                <a:latin typeface="微软雅黑" pitchFamily="34" charset="-122"/>
                <a:ea typeface="微软雅黑" pitchFamily="34" charset="-122"/>
              </a:rPr>
              <a:t>读</a:t>
            </a:r>
            <a:r>
              <a:rPr lang="en-US" altLang="zh-CN" sz="2200">
                <a:solidFill>
                  <a:srgbClr val="FC0128"/>
                </a:solidFill>
                <a:latin typeface="微软雅黑" pitchFamily="34" charset="-122"/>
                <a:ea typeface="微软雅黑" pitchFamily="34" charset="-122"/>
              </a:rPr>
              <a:t>/</a:t>
            </a:r>
            <a:r>
              <a:rPr lang="zh-CN" altLang="en-US" sz="2200">
                <a:solidFill>
                  <a:srgbClr val="FC0128"/>
                </a:solidFill>
                <a:latin typeface="微软雅黑" pitchFamily="34" charset="-122"/>
                <a:ea typeface="微软雅黑" pitchFamily="34" charset="-122"/>
              </a:rPr>
              <a:t>写存储器</a:t>
            </a:r>
          </a:p>
        </p:txBody>
      </p:sp>
      <p:sp>
        <p:nvSpPr>
          <p:cNvPr id="555019" name="Text Box 11"/>
          <p:cNvSpPr txBox="1">
            <a:spLocks noChangeArrowheads="1"/>
          </p:cNvSpPr>
          <p:nvPr/>
        </p:nvSpPr>
        <p:spPr bwMode="auto">
          <a:xfrm>
            <a:off x="7370763" y="4343400"/>
            <a:ext cx="14081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zh-CN" altLang="en-US" sz="2200">
                <a:solidFill>
                  <a:srgbClr val="FC0128"/>
                </a:solidFill>
                <a:latin typeface="微软雅黑" pitchFamily="34" charset="-122"/>
                <a:ea typeface="微软雅黑" pitchFamily="34" charset="-122"/>
              </a:rPr>
              <a:t>写结果</a:t>
            </a:r>
          </a:p>
        </p:txBody>
      </p:sp>
      <p:sp>
        <p:nvSpPr>
          <p:cNvPr id="555020" name="Rectangle 12"/>
          <p:cNvSpPr>
            <a:spLocks noChangeArrowheads="1"/>
          </p:cNvSpPr>
          <p:nvPr/>
        </p:nvSpPr>
        <p:spPr bwMode="auto">
          <a:xfrm>
            <a:off x="144463" y="1579563"/>
            <a:ext cx="2201862"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sz="2200">
                <a:solidFill>
                  <a:srgbClr val="FC0128"/>
                </a:solidFill>
                <a:latin typeface="微软雅黑" pitchFamily="34" charset="-122"/>
                <a:ea typeface="微软雅黑" pitchFamily="34" charset="-122"/>
              </a:rPr>
              <a:t>最长段为</a:t>
            </a:r>
            <a:r>
              <a:rPr lang="en-US" altLang="zh-CN" sz="2200">
                <a:solidFill>
                  <a:srgbClr val="FC0128"/>
                </a:solidFill>
                <a:latin typeface="微软雅黑" pitchFamily="34" charset="-122"/>
                <a:ea typeface="微软雅黑" pitchFamily="34" charset="-122"/>
              </a:rPr>
              <a:t>200ps</a:t>
            </a:r>
            <a:r>
              <a:rPr lang="en-US" altLang="zh-CN" sz="1600">
                <a:solidFill>
                  <a:srgbClr val="000000"/>
                </a:solidFill>
                <a:ea typeface="宋体" pitchFamily="2" charset="-122"/>
              </a:rPr>
              <a:t> </a:t>
            </a:r>
          </a:p>
        </p:txBody>
      </p:sp>
      <p:sp>
        <p:nvSpPr>
          <p:cNvPr id="555012" name="Rectangle 4"/>
          <p:cNvSpPr>
            <a:spLocks noChangeArrowheads="1"/>
          </p:cNvSpPr>
          <p:nvPr/>
        </p:nvSpPr>
        <p:spPr bwMode="auto">
          <a:xfrm>
            <a:off x="2327275" y="1601788"/>
            <a:ext cx="4094163"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b="0">
                <a:solidFill>
                  <a:srgbClr val="000000"/>
                </a:solidFill>
                <a:ea typeface="宋体" pitchFamily="2" charset="-122"/>
              </a:rPr>
              <a:t> </a:t>
            </a:r>
            <a:r>
              <a:rPr lang="zh-CN" altLang="en-US" sz="2100">
                <a:solidFill>
                  <a:srgbClr val="063DE8"/>
                </a:solidFill>
                <a:latin typeface="微软雅黑" pitchFamily="34" charset="-122"/>
                <a:ea typeface="微软雅黑" pitchFamily="34" charset="-122"/>
              </a:rPr>
              <a:t>指令延时为：</a:t>
            </a:r>
            <a:r>
              <a:rPr lang="en-US" altLang="zh-CN" sz="2100">
                <a:solidFill>
                  <a:srgbClr val="063DE8"/>
                </a:solidFill>
                <a:latin typeface="微软雅黑" pitchFamily="34" charset="-122"/>
                <a:ea typeface="微软雅黑" pitchFamily="34" charset="-122"/>
              </a:rPr>
              <a:t>250ps×5=1.25ns</a:t>
            </a:r>
          </a:p>
        </p:txBody>
      </p:sp>
      <p:sp>
        <p:nvSpPr>
          <p:cNvPr id="24588" name="Rectangle 13"/>
          <p:cNvSpPr>
            <a:spLocks noChangeArrowheads="1"/>
          </p:cNvSpPr>
          <p:nvPr/>
        </p:nvSpPr>
        <p:spPr bwMode="auto">
          <a:xfrm>
            <a:off x="6423025" y="1604963"/>
            <a:ext cx="25781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sz="2100">
                <a:solidFill>
                  <a:srgbClr val="006600"/>
                </a:solidFill>
                <a:latin typeface="微软雅黑" pitchFamily="34" charset="-122"/>
                <a:ea typeface="微软雅黑" pitchFamily="34" charset="-122"/>
              </a:rPr>
              <a:t>指令吞吐率为</a:t>
            </a:r>
            <a:r>
              <a:rPr lang="en-US" altLang="zh-CN" sz="2100">
                <a:solidFill>
                  <a:srgbClr val="006600"/>
                </a:solidFill>
                <a:latin typeface="微软雅黑" pitchFamily="34" charset="-122"/>
                <a:ea typeface="微软雅黑" pitchFamily="34" charset="-122"/>
              </a:rPr>
              <a:t>4GIPS</a:t>
            </a:r>
          </a:p>
        </p:txBody>
      </p:sp>
      <p:pic>
        <p:nvPicPr>
          <p:cNvPr id="55502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3" y="4773613"/>
            <a:ext cx="8931275"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85383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5020"/>
                                        </p:tgtEl>
                                        <p:attrNameLst>
                                          <p:attrName>style.visibility</p:attrName>
                                        </p:attrNameLst>
                                      </p:cBhvr>
                                      <p:to>
                                        <p:strVal val="visible"/>
                                      </p:to>
                                    </p:set>
                                    <p:animEffect transition="in" filter="blinds(horizontal)">
                                      <p:cBhvr>
                                        <p:cTn id="7" dur="500"/>
                                        <p:tgtEl>
                                          <p:spTgt spid="5550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5013"/>
                                        </p:tgtEl>
                                        <p:attrNameLst>
                                          <p:attrName>style.visibility</p:attrName>
                                        </p:attrNameLst>
                                      </p:cBhvr>
                                      <p:to>
                                        <p:strVal val="visible"/>
                                      </p:to>
                                    </p:set>
                                    <p:animEffect transition="in" filter="blinds(horizontal)">
                                      <p:cBhvr>
                                        <p:cTn id="12" dur="500"/>
                                        <p:tgtEl>
                                          <p:spTgt spid="5550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55015"/>
                                        </p:tgtEl>
                                        <p:attrNameLst>
                                          <p:attrName>style.visibility</p:attrName>
                                        </p:attrNameLst>
                                      </p:cBhvr>
                                      <p:to>
                                        <p:strVal val="visible"/>
                                      </p:to>
                                    </p:set>
                                    <p:animEffect transition="in" filter="blinds(horizontal)">
                                      <p:cBhvr>
                                        <p:cTn id="17" dur="500"/>
                                        <p:tgtEl>
                                          <p:spTgt spid="55501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55016"/>
                                        </p:tgtEl>
                                        <p:attrNameLst>
                                          <p:attrName>style.visibility</p:attrName>
                                        </p:attrNameLst>
                                      </p:cBhvr>
                                      <p:to>
                                        <p:strVal val="visible"/>
                                      </p:to>
                                    </p:set>
                                    <p:animEffect transition="in" filter="blinds(horizontal)">
                                      <p:cBhvr>
                                        <p:cTn id="20" dur="500"/>
                                        <p:tgtEl>
                                          <p:spTgt spid="55501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55017"/>
                                        </p:tgtEl>
                                        <p:attrNameLst>
                                          <p:attrName>style.visibility</p:attrName>
                                        </p:attrNameLst>
                                      </p:cBhvr>
                                      <p:to>
                                        <p:strVal val="visible"/>
                                      </p:to>
                                    </p:set>
                                    <p:animEffect transition="in" filter="blinds(horizontal)">
                                      <p:cBhvr>
                                        <p:cTn id="23" dur="500"/>
                                        <p:tgtEl>
                                          <p:spTgt spid="55501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55018"/>
                                        </p:tgtEl>
                                        <p:attrNameLst>
                                          <p:attrName>style.visibility</p:attrName>
                                        </p:attrNameLst>
                                      </p:cBhvr>
                                      <p:to>
                                        <p:strVal val="visible"/>
                                      </p:to>
                                    </p:set>
                                    <p:animEffect transition="in" filter="blinds(horizontal)">
                                      <p:cBhvr>
                                        <p:cTn id="26" dur="500"/>
                                        <p:tgtEl>
                                          <p:spTgt spid="55501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55019"/>
                                        </p:tgtEl>
                                        <p:attrNameLst>
                                          <p:attrName>style.visibility</p:attrName>
                                        </p:attrNameLst>
                                      </p:cBhvr>
                                      <p:to>
                                        <p:strVal val="visible"/>
                                      </p:to>
                                    </p:set>
                                    <p:animEffect transition="in" filter="blinds(horizontal)">
                                      <p:cBhvr>
                                        <p:cTn id="29" dur="500"/>
                                        <p:tgtEl>
                                          <p:spTgt spid="55501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55012"/>
                                        </p:tgtEl>
                                        <p:attrNameLst>
                                          <p:attrName>style.visibility</p:attrName>
                                        </p:attrNameLst>
                                      </p:cBhvr>
                                      <p:to>
                                        <p:strVal val="visible"/>
                                      </p:to>
                                    </p:set>
                                    <p:animEffect transition="in" filter="blinds(horizontal)">
                                      <p:cBhvr>
                                        <p:cTn id="34" dur="500"/>
                                        <p:tgtEl>
                                          <p:spTgt spid="55501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555022"/>
                                        </p:tgtEl>
                                        <p:attrNameLst>
                                          <p:attrName>style.visibility</p:attrName>
                                        </p:attrNameLst>
                                      </p:cBhvr>
                                      <p:to>
                                        <p:strVal val="visible"/>
                                      </p:to>
                                    </p:set>
                                    <p:animEffect transition="in" filter="blinds(horizontal)">
                                      <p:cBhvr>
                                        <p:cTn id="39" dur="500"/>
                                        <p:tgtEl>
                                          <p:spTgt spid="555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15" grpId="0"/>
      <p:bldP spid="555016" grpId="0"/>
      <p:bldP spid="555017" grpId="0"/>
      <p:bldP spid="555018" grpId="0"/>
      <p:bldP spid="555019" grpId="0"/>
      <p:bldP spid="555020" grpId="0"/>
      <p:bldP spid="5550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zh-CN" altLang="en-US" smtClean="0"/>
              <a:t>流水线指令集的设计</a:t>
            </a:r>
          </a:p>
        </p:txBody>
      </p:sp>
      <p:sp>
        <p:nvSpPr>
          <p:cNvPr id="559107" name="Rectangle 3"/>
          <p:cNvSpPr>
            <a:spLocks noGrp="1" noChangeArrowheads="1"/>
          </p:cNvSpPr>
          <p:nvPr>
            <p:ph type="body" idx="1"/>
          </p:nvPr>
        </p:nvSpPr>
        <p:spPr>
          <a:xfrm>
            <a:off x="71438" y="719138"/>
            <a:ext cx="8963025" cy="5957887"/>
          </a:xfrm>
        </p:spPr>
        <p:txBody>
          <a:bodyPr/>
          <a:lstStyle/>
          <a:p>
            <a:pPr>
              <a:lnSpc>
                <a:spcPct val="115000"/>
              </a:lnSpc>
              <a:spcBef>
                <a:spcPct val="15000"/>
              </a:spcBef>
            </a:pPr>
            <a:r>
              <a:rPr lang="zh-CN" altLang="en-US" sz="2000" smtClean="0">
                <a:latin typeface="微软雅黑" pitchFamily="34" charset="-122"/>
                <a:ea typeface="微软雅黑" pitchFamily="34" charset="-122"/>
              </a:rPr>
              <a:t>具有什么特征的指令集有利于流水线执行呢？</a:t>
            </a:r>
          </a:p>
          <a:p>
            <a:pPr lvl="1">
              <a:lnSpc>
                <a:spcPct val="115000"/>
              </a:lnSpc>
              <a:spcBef>
                <a:spcPct val="15000"/>
              </a:spcBef>
            </a:pPr>
            <a:r>
              <a:rPr lang="zh-CN" altLang="en-US" sz="2000" smtClean="0">
                <a:latin typeface="微软雅黑" pitchFamily="34" charset="-122"/>
                <a:ea typeface="微软雅黑" pitchFamily="34" charset="-122"/>
              </a:rPr>
              <a:t>长度尽量一致，有利于简化取指令和指令译码操作</a:t>
            </a:r>
          </a:p>
          <a:p>
            <a:pPr lvl="2">
              <a:lnSpc>
                <a:spcPct val="115000"/>
              </a:lnSpc>
              <a:spcBef>
                <a:spcPct val="15000"/>
              </a:spcBef>
            </a:pPr>
            <a:r>
              <a:rPr lang="en-US" altLang="zh-CN" sz="2000" smtClean="0">
                <a:latin typeface="微软雅黑" pitchFamily="34" charset="-122"/>
                <a:ea typeface="微软雅黑" pitchFamily="34" charset="-122"/>
              </a:rPr>
              <a:t>MIPS</a:t>
            </a:r>
            <a:r>
              <a:rPr lang="zh-CN" altLang="en-US" sz="2000" smtClean="0">
                <a:latin typeface="微软雅黑" pitchFamily="34" charset="-122"/>
                <a:ea typeface="微软雅黑" pitchFamily="34" charset="-122"/>
              </a:rPr>
              <a:t>指令</a:t>
            </a:r>
            <a:r>
              <a:rPr lang="en-US" altLang="zh-CN" sz="2000" smtClean="0">
                <a:latin typeface="微软雅黑" pitchFamily="34" charset="-122"/>
                <a:ea typeface="微软雅黑" pitchFamily="34" charset="-122"/>
              </a:rPr>
              <a:t>32</a:t>
            </a:r>
            <a:r>
              <a:rPr lang="zh-CN" altLang="en-US" sz="2000" smtClean="0">
                <a:latin typeface="微软雅黑" pitchFamily="34" charset="-122"/>
                <a:ea typeface="微软雅黑" pitchFamily="34" charset="-122"/>
              </a:rPr>
              <a:t>位，下址计算方便</a:t>
            </a:r>
            <a:r>
              <a:rPr lang="en-US" altLang="zh-CN" sz="2000" smtClean="0">
                <a:latin typeface="微软雅黑" pitchFamily="34" charset="-122"/>
                <a:ea typeface="微软雅黑" pitchFamily="34" charset="-122"/>
              </a:rPr>
              <a:t>: PC+4</a:t>
            </a:r>
          </a:p>
          <a:p>
            <a:pPr lvl="2">
              <a:lnSpc>
                <a:spcPct val="115000"/>
              </a:lnSpc>
              <a:spcBef>
                <a:spcPct val="15000"/>
              </a:spcBef>
            </a:pPr>
            <a:r>
              <a:rPr lang="en-US" altLang="zh-CN" sz="2000" smtClean="0">
                <a:latin typeface="微软雅黑" pitchFamily="34" charset="-122"/>
                <a:ea typeface="微软雅黑" pitchFamily="34" charset="-122"/>
              </a:rPr>
              <a:t>X86</a:t>
            </a:r>
            <a:r>
              <a:rPr lang="zh-CN" altLang="en-US" sz="2000" smtClean="0">
                <a:latin typeface="微软雅黑" pitchFamily="34" charset="-122"/>
                <a:ea typeface="微软雅黑" pitchFamily="34" charset="-122"/>
              </a:rPr>
              <a:t>指令从</a:t>
            </a:r>
            <a:r>
              <a:rPr lang="en-US" altLang="zh-CN" sz="2000" smtClean="0">
                <a:latin typeface="微软雅黑" pitchFamily="34" charset="-122"/>
                <a:ea typeface="微软雅黑" pitchFamily="34" charset="-122"/>
              </a:rPr>
              <a:t>1</a:t>
            </a:r>
            <a:r>
              <a:rPr lang="zh-CN" altLang="en-US" sz="2000" smtClean="0">
                <a:latin typeface="微软雅黑" pitchFamily="34" charset="-122"/>
                <a:ea typeface="微软雅黑" pitchFamily="34" charset="-122"/>
              </a:rPr>
              <a:t>字节到</a:t>
            </a:r>
            <a:r>
              <a:rPr lang="en-US" altLang="zh-CN" sz="2000" smtClean="0">
                <a:latin typeface="微软雅黑" pitchFamily="34" charset="-122"/>
                <a:ea typeface="微软雅黑" pitchFamily="34" charset="-122"/>
              </a:rPr>
              <a:t>17</a:t>
            </a:r>
            <a:r>
              <a:rPr lang="zh-CN" altLang="en-US" sz="2000" smtClean="0">
                <a:latin typeface="微软雅黑" pitchFamily="34" charset="-122"/>
                <a:ea typeface="微软雅黑" pitchFamily="34" charset="-122"/>
              </a:rPr>
              <a:t>字节不等，使取指部件极其复杂</a:t>
            </a:r>
          </a:p>
          <a:p>
            <a:pPr lvl="1">
              <a:lnSpc>
                <a:spcPct val="115000"/>
              </a:lnSpc>
              <a:spcBef>
                <a:spcPct val="15000"/>
              </a:spcBef>
            </a:pPr>
            <a:r>
              <a:rPr lang="zh-CN" altLang="en-US" sz="2000" smtClean="0">
                <a:latin typeface="微软雅黑" pitchFamily="34" charset="-122"/>
                <a:ea typeface="微软雅黑" pitchFamily="34" charset="-122"/>
              </a:rPr>
              <a:t>格式少，且源寄存器位置相同，有利于在指令未知时就可取操作数</a:t>
            </a:r>
          </a:p>
          <a:p>
            <a:pPr lvl="2">
              <a:lnSpc>
                <a:spcPct val="115000"/>
              </a:lnSpc>
              <a:spcBef>
                <a:spcPct val="15000"/>
              </a:spcBef>
            </a:pPr>
            <a:r>
              <a:rPr lang="en-US" altLang="zh-CN" sz="2000" smtClean="0">
                <a:latin typeface="微软雅黑" pitchFamily="34" charset="-122"/>
                <a:ea typeface="微软雅黑" pitchFamily="34" charset="-122"/>
              </a:rPr>
              <a:t>MIPS</a:t>
            </a:r>
            <a:r>
              <a:rPr lang="zh-CN" altLang="en-US" sz="2000" smtClean="0">
                <a:latin typeface="微软雅黑" pitchFamily="34" charset="-122"/>
                <a:ea typeface="微软雅黑" pitchFamily="34" charset="-122"/>
              </a:rPr>
              <a:t>指令的</a:t>
            </a:r>
            <a:r>
              <a:rPr lang="en-US" altLang="zh-CN" sz="2000" smtClean="0">
                <a:latin typeface="微软雅黑" pitchFamily="34" charset="-122"/>
                <a:ea typeface="微软雅黑" pitchFamily="34" charset="-122"/>
              </a:rPr>
              <a:t>rs</a:t>
            </a:r>
            <a:r>
              <a:rPr lang="zh-CN" altLang="en-US" sz="2000" smtClean="0">
                <a:latin typeface="微软雅黑" pitchFamily="34" charset="-122"/>
                <a:ea typeface="微软雅黑" pitchFamily="34" charset="-122"/>
              </a:rPr>
              <a:t>和</a:t>
            </a:r>
            <a:r>
              <a:rPr lang="en-US" altLang="zh-CN" sz="2000" smtClean="0">
                <a:latin typeface="微软雅黑" pitchFamily="34" charset="-122"/>
                <a:ea typeface="微软雅黑" pitchFamily="34" charset="-122"/>
              </a:rPr>
              <a:t>rt</a:t>
            </a:r>
            <a:r>
              <a:rPr lang="zh-CN" altLang="en-US" sz="2000" smtClean="0">
                <a:latin typeface="微软雅黑" pitchFamily="34" charset="-122"/>
                <a:ea typeface="微软雅黑" pitchFamily="34" charset="-122"/>
              </a:rPr>
              <a:t>位置一定，在指令译码时就可读</a:t>
            </a:r>
            <a:r>
              <a:rPr lang="en-US" altLang="zh-CN" sz="2000" smtClean="0">
                <a:latin typeface="微软雅黑" pitchFamily="34" charset="-122"/>
                <a:ea typeface="微软雅黑" pitchFamily="34" charset="-122"/>
              </a:rPr>
              <a:t>rs</a:t>
            </a:r>
            <a:r>
              <a:rPr lang="zh-CN" altLang="en-US" sz="2000" smtClean="0">
                <a:latin typeface="微软雅黑" pitchFamily="34" charset="-122"/>
                <a:ea typeface="微软雅黑" pitchFamily="34" charset="-122"/>
              </a:rPr>
              <a:t>和</a:t>
            </a:r>
            <a:r>
              <a:rPr lang="en-US" altLang="zh-CN" sz="2000" smtClean="0">
                <a:latin typeface="微软雅黑" pitchFamily="34" charset="-122"/>
                <a:ea typeface="微软雅黑" pitchFamily="34" charset="-122"/>
              </a:rPr>
              <a:t>rt</a:t>
            </a:r>
            <a:r>
              <a:rPr lang="zh-CN" altLang="en-US" sz="2000" smtClean="0">
                <a:latin typeface="微软雅黑" pitchFamily="34" charset="-122"/>
                <a:ea typeface="微软雅黑" pitchFamily="34" charset="-122"/>
              </a:rPr>
              <a:t>的值</a:t>
            </a:r>
          </a:p>
          <a:p>
            <a:pPr lvl="2">
              <a:lnSpc>
                <a:spcPct val="115000"/>
              </a:lnSpc>
              <a:spcBef>
                <a:spcPct val="15000"/>
              </a:spcBef>
              <a:buFontTx/>
              <a:buNone/>
            </a:pPr>
            <a:endParaRPr lang="zh-CN" altLang="en-US" sz="2000" smtClean="0">
              <a:latin typeface="微软雅黑" pitchFamily="34" charset="-122"/>
              <a:ea typeface="微软雅黑" pitchFamily="34" charset="-122"/>
            </a:endParaRPr>
          </a:p>
          <a:p>
            <a:pPr lvl="2">
              <a:lnSpc>
                <a:spcPct val="115000"/>
              </a:lnSpc>
              <a:spcBef>
                <a:spcPct val="15000"/>
              </a:spcBef>
              <a:buFontTx/>
              <a:buNone/>
            </a:pPr>
            <a:endParaRPr lang="zh-CN" altLang="en-US" sz="2000" smtClean="0">
              <a:latin typeface="微软雅黑" pitchFamily="34" charset="-122"/>
              <a:ea typeface="微软雅黑" pitchFamily="34" charset="-122"/>
            </a:endParaRPr>
          </a:p>
          <a:p>
            <a:pPr lvl="2">
              <a:lnSpc>
                <a:spcPct val="115000"/>
              </a:lnSpc>
              <a:spcBef>
                <a:spcPct val="15000"/>
              </a:spcBef>
              <a:buFontTx/>
              <a:buNone/>
            </a:pPr>
            <a:endParaRPr lang="zh-CN" altLang="en-US" sz="2000" smtClean="0">
              <a:latin typeface="微软雅黑" pitchFamily="34" charset="-122"/>
              <a:ea typeface="微软雅黑" pitchFamily="34" charset="-122"/>
            </a:endParaRPr>
          </a:p>
          <a:p>
            <a:pPr lvl="2">
              <a:lnSpc>
                <a:spcPct val="115000"/>
              </a:lnSpc>
              <a:spcBef>
                <a:spcPct val="15000"/>
              </a:spcBef>
              <a:buFontTx/>
              <a:buNone/>
            </a:pPr>
            <a:r>
              <a:rPr lang="zh-CN" altLang="en-US" sz="2000" smtClean="0">
                <a:latin typeface="微软雅黑" pitchFamily="34" charset="-122"/>
                <a:ea typeface="微软雅黑" pitchFamily="34" charset="-122"/>
              </a:rPr>
              <a:t>若位置随指令不同而不同，则需先确定指令类型才能取寄存器编号</a:t>
            </a:r>
          </a:p>
          <a:p>
            <a:pPr lvl="1">
              <a:lnSpc>
                <a:spcPct val="115000"/>
              </a:lnSpc>
              <a:spcBef>
                <a:spcPct val="15000"/>
              </a:spcBef>
            </a:pPr>
            <a:r>
              <a:rPr lang="en-US" altLang="zh-CN" sz="2000" smtClean="0">
                <a:latin typeface="微软雅黑" pitchFamily="34" charset="-122"/>
                <a:ea typeface="微软雅黑" pitchFamily="34" charset="-122"/>
              </a:rPr>
              <a:t>load / Store</a:t>
            </a:r>
            <a:r>
              <a:rPr lang="zh-CN" altLang="en-US" sz="2000" smtClean="0">
                <a:latin typeface="微软雅黑" pitchFamily="34" charset="-122"/>
                <a:ea typeface="微软雅黑" pitchFamily="34" charset="-122"/>
              </a:rPr>
              <a:t>指令才能访问存储器，有利于减少操作步骤，规整流水线</a:t>
            </a:r>
          </a:p>
          <a:p>
            <a:pPr lvl="2">
              <a:lnSpc>
                <a:spcPct val="115000"/>
              </a:lnSpc>
              <a:spcBef>
                <a:spcPct val="15000"/>
              </a:spcBef>
            </a:pPr>
            <a:r>
              <a:rPr lang="en-US" altLang="zh-CN" sz="2000" smtClean="0">
                <a:latin typeface="微软雅黑" pitchFamily="34" charset="-122"/>
                <a:ea typeface="微软雅黑" pitchFamily="34" charset="-122"/>
              </a:rPr>
              <a:t>lw/sw</a:t>
            </a:r>
            <a:r>
              <a:rPr lang="zh-CN" altLang="en-US" sz="2000" smtClean="0">
                <a:latin typeface="微软雅黑" pitchFamily="34" charset="-122"/>
                <a:ea typeface="微软雅黑" pitchFamily="34" charset="-122"/>
              </a:rPr>
              <a:t>指令的地址计算和运算指令的执行步骤规整在同一个周期</a:t>
            </a:r>
          </a:p>
          <a:p>
            <a:pPr lvl="2">
              <a:lnSpc>
                <a:spcPct val="115000"/>
              </a:lnSpc>
              <a:spcBef>
                <a:spcPct val="15000"/>
              </a:spcBef>
            </a:pPr>
            <a:r>
              <a:rPr lang="en-US" altLang="zh-CN" sz="2000" smtClean="0">
                <a:latin typeface="微软雅黑" pitchFamily="34" charset="-122"/>
                <a:ea typeface="微软雅黑" pitchFamily="34" charset="-122"/>
              </a:rPr>
              <a:t>X86</a:t>
            </a:r>
            <a:r>
              <a:rPr lang="zh-CN" altLang="en-US" sz="2000" smtClean="0">
                <a:latin typeface="微软雅黑" pitchFamily="34" charset="-122"/>
                <a:ea typeface="微软雅黑" pitchFamily="34" charset="-122"/>
              </a:rPr>
              <a:t>运算类指令操作数可为内存数据，需计算地址、访存、执行</a:t>
            </a:r>
          </a:p>
          <a:p>
            <a:pPr lvl="1">
              <a:lnSpc>
                <a:spcPct val="115000"/>
              </a:lnSpc>
              <a:spcBef>
                <a:spcPct val="15000"/>
              </a:spcBef>
            </a:pPr>
            <a:r>
              <a:rPr lang="zh-CN" altLang="en-US" sz="2000" smtClean="0">
                <a:latin typeface="微软雅黑" pitchFamily="34" charset="-122"/>
                <a:ea typeface="微软雅黑" pitchFamily="34" charset="-122"/>
              </a:rPr>
              <a:t>内存中</a:t>
            </a:r>
            <a:r>
              <a:rPr lang="en-US" altLang="zh-CN" sz="2000" smtClean="0">
                <a:latin typeface="微软雅黑" pitchFamily="34" charset="-122"/>
                <a:ea typeface="微软雅黑" pitchFamily="34" charset="-122"/>
              </a:rPr>
              <a:t>”</a:t>
            </a:r>
            <a:r>
              <a:rPr lang="zh-CN" altLang="en-US" sz="2000" smtClean="0">
                <a:latin typeface="微软雅黑" pitchFamily="34" charset="-122"/>
                <a:ea typeface="微软雅黑" pitchFamily="34" charset="-122"/>
              </a:rPr>
              <a:t>对齐”存放，有利于减少访存次数和流水线的规整</a:t>
            </a:r>
          </a:p>
          <a:p>
            <a:pPr lvl="1">
              <a:lnSpc>
                <a:spcPct val="115000"/>
              </a:lnSpc>
              <a:spcBef>
                <a:spcPct val="15000"/>
              </a:spcBef>
              <a:buFontTx/>
              <a:buNone/>
            </a:pPr>
            <a:r>
              <a:rPr lang="zh-CN" altLang="en-US" sz="2000" smtClean="0">
                <a:solidFill>
                  <a:srgbClr val="008000"/>
                </a:solidFill>
                <a:latin typeface="微软雅黑" pitchFamily="34" charset="-122"/>
                <a:ea typeface="微软雅黑" pitchFamily="34" charset="-122"/>
              </a:rPr>
              <a:t>总之，规整、简单和一致等特性有利于指令的流水线执行</a:t>
            </a:r>
            <a:endParaRPr lang="en-US" altLang="zh-CN" sz="2000" smtClean="0">
              <a:latin typeface="微软雅黑" pitchFamily="34" charset="-122"/>
              <a:ea typeface="微软雅黑" pitchFamily="34" charset="-122"/>
            </a:endParaRPr>
          </a:p>
        </p:txBody>
      </p:sp>
      <p:grpSp>
        <p:nvGrpSpPr>
          <p:cNvPr id="559108" name="Group 4"/>
          <p:cNvGrpSpPr>
            <a:grpSpLocks/>
          </p:cNvGrpSpPr>
          <p:nvPr/>
        </p:nvGrpSpPr>
        <p:grpSpPr bwMode="auto">
          <a:xfrm>
            <a:off x="1843088" y="3192463"/>
            <a:ext cx="5905500" cy="973137"/>
            <a:chOff x="1918" y="672"/>
            <a:chExt cx="3767" cy="613"/>
          </a:xfrm>
        </p:grpSpPr>
        <p:grpSp>
          <p:nvGrpSpPr>
            <p:cNvPr id="25605" name="Group 5"/>
            <p:cNvGrpSpPr>
              <a:grpSpLocks/>
            </p:cNvGrpSpPr>
            <p:nvPr/>
          </p:nvGrpSpPr>
          <p:grpSpPr bwMode="auto">
            <a:xfrm>
              <a:off x="1918" y="672"/>
              <a:ext cx="3767" cy="421"/>
              <a:chOff x="1918" y="672"/>
              <a:chExt cx="3767" cy="421"/>
            </a:xfrm>
          </p:grpSpPr>
          <p:grpSp>
            <p:nvGrpSpPr>
              <p:cNvPr id="25612" name="Group 6"/>
              <p:cNvGrpSpPr>
                <a:grpSpLocks/>
              </p:cNvGrpSpPr>
              <p:nvPr/>
            </p:nvGrpSpPr>
            <p:grpSpPr bwMode="auto">
              <a:xfrm>
                <a:off x="1979" y="864"/>
                <a:ext cx="3607" cy="229"/>
                <a:chOff x="1979" y="864"/>
                <a:chExt cx="3607" cy="229"/>
              </a:xfrm>
            </p:grpSpPr>
            <p:sp>
              <p:nvSpPr>
                <p:cNvPr id="25620" name="Rectangle 7"/>
                <p:cNvSpPr>
                  <a:spLocks noChangeArrowheads="1"/>
                </p:cNvSpPr>
                <p:nvPr/>
              </p:nvSpPr>
              <p:spPr bwMode="auto">
                <a:xfrm>
                  <a:off x="1983" y="872"/>
                  <a:ext cx="3599"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grpSp>
              <p:nvGrpSpPr>
                <p:cNvPr id="25621" name="Group 8"/>
                <p:cNvGrpSpPr>
                  <a:grpSpLocks/>
                </p:cNvGrpSpPr>
                <p:nvPr/>
              </p:nvGrpSpPr>
              <p:grpSpPr bwMode="auto">
                <a:xfrm>
                  <a:off x="1979" y="864"/>
                  <a:ext cx="3607" cy="229"/>
                  <a:chOff x="1979" y="864"/>
                  <a:chExt cx="3607" cy="229"/>
                </a:xfrm>
              </p:grpSpPr>
              <p:grpSp>
                <p:nvGrpSpPr>
                  <p:cNvPr id="25622" name="Group 9"/>
                  <p:cNvGrpSpPr>
                    <a:grpSpLocks/>
                  </p:cNvGrpSpPr>
                  <p:nvPr/>
                </p:nvGrpSpPr>
                <p:grpSpPr bwMode="auto">
                  <a:xfrm>
                    <a:off x="1979" y="864"/>
                    <a:ext cx="624" cy="229"/>
                    <a:chOff x="1979" y="864"/>
                    <a:chExt cx="624" cy="229"/>
                  </a:xfrm>
                </p:grpSpPr>
                <p:sp>
                  <p:nvSpPr>
                    <p:cNvPr id="25638" name="Rectangle 10"/>
                    <p:cNvSpPr>
                      <a:spLocks noChangeArrowheads="1"/>
                    </p:cNvSpPr>
                    <p:nvPr/>
                  </p:nvSpPr>
                  <p:spPr bwMode="auto">
                    <a:xfrm>
                      <a:off x="1979" y="868"/>
                      <a:ext cx="624"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25639" name="Rectangle 11"/>
                    <p:cNvSpPr>
                      <a:spLocks noChangeArrowheads="1"/>
                    </p:cNvSpPr>
                    <p:nvPr/>
                  </p:nvSpPr>
                  <p:spPr bwMode="auto">
                    <a:xfrm>
                      <a:off x="2161" y="864"/>
                      <a:ext cx="29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ea typeface="宋体" pitchFamily="2" charset="-122"/>
                        </a:rPr>
                        <a:t>op</a:t>
                      </a:r>
                    </a:p>
                  </p:txBody>
                </p:sp>
              </p:grpSp>
              <p:grpSp>
                <p:nvGrpSpPr>
                  <p:cNvPr id="25623" name="Group 12"/>
                  <p:cNvGrpSpPr>
                    <a:grpSpLocks/>
                  </p:cNvGrpSpPr>
                  <p:nvPr/>
                </p:nvGrpSpPr>
                <p:grpSpPr bwMode="auto">
                  <a:xfrm>
                    <a:off x="2611" y="864"/>
                    <a:ext cx="580" cy="229"/>
                    <a:chOff x="2611" y="864"/>
                    <a:chExt cx="580" cy="229"/>
                  </a:xfrm>
                </p:grpSpPr>
                <p:sp>
                  <p:nvSpPr>
                    <p:cNvPr id="25636" name="Rectangle 13"/>
                    <p:cNvSpPr>
                      <a:spLocks noChangeArrowheads="1"/>
                    </p:cNvSpPr>
                    <p:nvPr/>
                  </p:nvSpPr>
                  <p:spPr bwMode="auto">
                    <a:xfrm>
                      <a:off x="2611" y="868"/>
                      <a:ext cx="580"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25637" name="Rectangle 14"/>
                    <p:cNvSpPr>
                      <a:spLocks noChangeArrowheads="1"/>
                    </p:cNvSpPr>
                    <p:nvPr/>
                  </p:nvSpPr>
                  <p:spPr bwMode="auto">
                    <a:xfrm>
                      <a:off x="2776" y="864"/>
                      <a:ext cx="253"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ea typeface="宋体" pitchFamily="2" charset="-122"/>
                        </a:rPr>
                        <a:t>rs</a:t>
                      </a:r>
                    </a:p>
                  </p:txBody>
                </p:sp>
              </p:grpSp>
              <p:grpSp>
                <p:nvGrpSpPr>
                  <p:cNvPr id="25624" name="Group 15"/>
                  <p:cNvGrpSpPr>
                    <a:grpSpLocks/>
                  </p:cNvGrpSpPr>
                  <p:nvPr/>
                </p:nvGrpSpPr>
                <p:grpSpPr bwMode="auto">
                  <a:xfrm>
                    <a:off x="3199" y="864"/>
                    <a:ext cx="579" cy="229"/>
                    <a:chOff x="3199" y="864"/>
                    <a:chExt cx="579" cy="229"/>
                  </a:xfrm>
                </p:grpSpPr>
                <p:sp>
                  <p:nvSpPr>
                    <p:cNvPr id="25634" name="Rectangle 16"/>
                    <p:cNvSpPr>
                      <a:spLocks noChangeArrowheads="1"/>
                    </p:cNvSpPr>
                    <p:nvPr/>
                  </p:nvSpPr>
                  <p:spPr bwMode="auto">
                    <a:xfrm>
                      <a:off x="3199" y="868"/>
                      <a:ext cx="579"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25635" name="Rectangle 17"/>
                    <p:cNvSpPr>
                      <a:spLocks noChangeArrowheads="1"/>
                    </p:cNvSpPr>
                    <p:nvPr/>
                  </p:nvSpPr>
                  <p:spPr bwMode="auto">
                    <a:xfrm>
                      <a:off x="3363" y="864"/>
                      <a:ext cx="221"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ea typeface="宋体" pitchFamily="2" charset="-122"/>
                        </a:rPr>
                        <a:t>rt</a:t>
                      </a:r>
                    </a:p>
                  </p:txBody>
                </p:sp>
              </p:grpSp>
              <p:grpSp>
                <p:nvGrpSpPr>
                  <p:cNvPr id="25625" name="Group 18"/>
                  <p:cNvGrpSpPr>
                    <a:grpSpLocks/>
                  </p:cNvGrpSpPr>
                  <p:nvPr/>
                </p:nvGrpSpPr>
                <p:grpSpPr bwMode="auto">
                  <a:xfrm>
                    <a:off x="3786" y="864"/>
                    <a:ext cx="579" cy="229"/>
                    <a:chOff x="3786" y="864"/>
                    <a:chExt cx="579" cy="229"/>
                  </a:xfrm>
                </p:grpSpPr>
                <p:sp>
                  <p:nvSpPr>
                    <p:cNvPr id="25632" name="Rectangle 19"/>
                    <p:cNvSpPr>
                      <a:spLocks noChangeArrowheads="1"/>
                    </p:cNvSpPr>
                    <p:nvPr/>
                  </p:nvSpPr>
                  <p:spPr bwMode="auto">
                    <a:xfrm>
                      <a:off x="3786" y="868"/>
                      <a:ext cx="579"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25633" name="Rectangle 20"/>
                    <p:cNvSpPr>
                      <a:spLocks noChangeArrowheads="1"/>
                    </p:cNvSpPr>
                    <p:nvPr/>
                  </p:nvSpPr>
                  <p:spPr bwMode="auto">
                    <a:xfrm>
                      <a:off x="3951" y="864"/>
                      <a:ext cx="262"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ea typeface="宋体" pitchFamily="2" charset="-122"/>
                        </a:rPr>
                        <a:t>rd</a:t>
                      </a:r>
                    </a:p>
                  </p:txBody>
                </p:sp>
              </p:grpSp>
              <p:grpSp>
                <p:nvGrpSpPr>
                  <p:cNvPr id="25626" name="Group 21"/>
                  <p:cNvGrpSpPr>
                    <a:grpSpLocks/>
                  </p:cNvGrpSpPr>
                  <p:nvPr/>
                </p:nvGrpSpPr>
                <p:grpSpPr bwMode="auto">
                  <a:xfrm>
                    <a:off x="4373" y="864"/>
                    <a:ext cx="620" cy="229"/>
                    <a:chOff x="4373" y="864"/>
                    <a:chExt cx="620" cy="229"/>
                  </a:xfrm>
                </p:grpSpPr>
                <p:sp>
                  <p:nvSpPr>
                    <p:cNvPr id="25630" name="Rectangle 22"/>
                    <p:cNvSpPr>
                      <a:spLocks noChangeArrowheads="1"/>
                    </p:cNvSpPr>
                    <p:nvPr/>
                  </p:nvSpPr>
                  <p:spPr bwMode="auto">
                    <a:xfrm>
                      <a:off x="4373" y="868"/>
                      <a:ext cx="580"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25631" name="Rectangle 23"/>
                    <p:cNvSpPr>
                      <a:spLocks noChangeArrowheads="1"/>
                    </p:cNvSpPr>
                    <p:nvPr/>
                  </p:nvSpPr>
                  <p:spPr bwMode="auto">
                    <a:xfrm>
                      <a:off x="4448" y="864"/>
                      <a:ext cx="545"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ea typeface="宋体" pitchFamily="2" charset="-122"/>
                        </a:rPr>
                        <a:t>shamt</a:t>
                      </a:r>
                    </a:p>
                  </p:txBody>
                </p:sp>
              </p:grpSp>
              <p:grpSp>
                <p:nvGrpSpPr>
                  <p:cNvPr id="25627" name="Group 24"/>
                  <p:cNvGrpSpPr>
                    <a:grpSpLocks/>
                  </p:cNvGrpSpPr>
                  <p:nvPr/>
                </p:nvGrpSpPr>
                <p:grpSpPr bwMode="auto">
                  <a:xfrm>
                    <a:off x="4961" y="864"/>
                    <a:ext cx="625" cy="229"/>
                    <a:chOff x="4961" y="864"/>
                    <a:chExt cx="625" cy="229"/>
                  </a:xfrm>
                </p:grpSpPr>
                <p:sp>
                  <p:nvSpPr>
                    <p:cNvPr id="25628" name="Rectangle 25"/>
                    <p:cNvSpPr>
                      <a:spLocks noChangeArrowheads="1"/>
                    </p:cNvSpPr>
                    <p:nvPr/>
                  </p:nvSpPr>
                  <p:spPr bwMode="auto">
                    <a:xfrm>
                      <a:off x="4961" y="868"/>
                      <a:ext cx="625"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25629" name="Rectangle 26"/>
                    <p:cNvSpPr>
                      <a:spLocks noChangeArrowheads="1"/>
                    </p:cNvSpPr>
                    <p:nvPr/>
                  </p:nvSpPr>
                  <p:spPr bwMode="auto">
                    <a:xfrm>
                      <a:off x="5143" y="864"/>
                      <a:ext cx="42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a:solidFill>
                            <a:srgbClr val="000000"/>
                          </a:solidFill>
                          <a:ea typeface="宋体" pitchFamily="2" charset="-122"/>
                        </a:rPr>
                        <a:t>func</a:t>
                      </a:r>
                    </a:p>
                  </p:txBody>
                </p:sp>
              </p:grpSp>
            </p:grpSp>
          </p:grpSp>
          <p:sp>
            <p:nvSpPr>
              <p:cNvPr id="25613" name="Rectangle 27"/>
              <p:cNvSpPr>
                <a:spLocks noChangeArrowheads="1"/>
              </p:cNvSpPr>
              <p:nvPr/>
            </p:nvSpPr>
            <p:spPr bwMode="auto">
              <a:xfrm>
                <a:off x="5488" y="672"/>
                <a:ext cx="197"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a:solidFill>
                      <a:srgbClr val="000000"/>
                    </a:solidFill>
                    <a:ea typeface="宋体" pitchFamily="2" charset="-122"/>
                  </a:rPr>
                  <a:t>0</a:t>
                </a:r>
              </a:p>
            </p:txBody>
          </p:sp>
          <p:sp>
            <p:nvSpPr>
              <p:cNvPr id="25614" name="Rectangle 28"/>
              <p:cNvSpPr>
                <a:spLocks noChangeArrowheads="1"/>
              </p:cNvSpPr>
              <p:nvPr/>
            </p:nvSpPr>
            <p:spPr bwMode="auto">
              <a:xfrm>
                <a:off x="4810" y="672"/>
                <a:ext cx="197"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a:solidFill>
                      <a:srgbClr val="000000"/>
                    </a:solidFill>
                    <a:ea typeface="宋体" pitchFamily="2" charset="-122"/>
                  </a:rPr>
                  <a:t>6</a:t>
                </a:r>
              </a:p>
            </p:txBody>
          </p:sp>
          <p:sp>
            <p:nvSpPr>
              <p:cNvPr id="25615" name="Rectangle 29"/>
              <p:cNvSpPr>
                <a:spLocks noChangeArrowheads="1"/>
              </p:cNvSpPr>
              <p:nvPr/>
            </p:nvSpPr>
            <p:spPr bwMode="auto">
              <a:xfrm>
                <a:off x="4177" y="672"/>
                <a:ext cx="27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a:solidFill>
                      <a:srgbClr val="000000"/>
                    </a:solidFill>
                    <a:ea typeface="宋体" pitchFamily="2" charset="-122"/>
                  </a:rPr>
                  <a:t>11</a:t>
                </a:r>
              </a:p>
            </p:txBody>
          </p:sp>
          <p:sp>
            <p:nvSpPr>
              <p:cNvPr id="25616" name="Rectangle 30"/>
              <p:cNvSpPr>
                <a:spLocks noChangeArrowheads="1"/>
              </p:cNvSpPr>
              <p:nvPr/>
            </p:nvSpPr>
            <p:spPr bwMode="auto">
              <a:xfrm>
                <a:off x="3589" y="672"/>
                <a:ext cx="27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a:solidFill>
                      <a:srgbClr val="000000"/>
                    </a:solidFill>
                    <a:ea typeface="宋体" pitchFamily="2" charset="-122"/>
                  </a:rPr>
                  <a:t>16</a:t>
                </a:r>
              </a:p>
            </p:txBody>
          </p:sp>
          <p:sp>
            <p:nvSpPr>
              <p:cNvPr id="25617" name="Rectangle 31"/>
              <p:cNvSpPr>
                <a:spLocks noChangeArrowheads="1"/>
              </p:cNvSpPr>
              <p:nvPr/>
            </p:nvSpPr>
            <p:spPr bwMode="auto">
              <a:xfrm>
                <a:off x="3002" y="672"/>
                <a:ext cx="27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a:solidFill>
                      <a:srgbClr val="000000"/>
                    </a:solidFill>
                    <a:ea typeface="宋体" pitchFamily="2" charset="-122"/>
                  </a:rPr>
                  <a:t>21</a:t>
                </a:r>
              </a:p>
            </p:txBody>
          </p:sp>
          <p:sp>
            <p:nvSpPr>
              <p:cNvPr id="25618" name="Rectangle 32"/>
              <p:cNvSpPr>
                <a:spLocks noChangeArrowheads="1"/>
              </p:cNvSpPr>
              <p:nvPr/>
            </p:nvSpPr>
            <p:spPr bwMode="auto">
              <a:xfrm>
                <a:off x="2414" y="672"/>
                <a:ext cx="27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a:solidFill>
                      <a:srgbClr val="000000"/>
                    </a:solidFill>
                    <a:ea typeface="宋体" pitchFamily="2" charset="-122"/>
                  </a:rPr>
                  <a:t>26</a:t>
                </a:r>
              </a:p>
            </p:txBody>
          </p:sp>
          <p:sp>
            <p:nvSpPr>
              <p:cNvPr id="25619" name="Rectangle 33"/>
              <p:cNvSpPr>
                <a:spLocks noChangeArrowheads="1"/>
              </p:cNvSpPr>
              <p:nvPr/>
            </p:nvSpPr>
            <p:spPr bwMode="auto">
              <a:xfrm>
                <a:off x="1918" y="672"/>
                <a:ext cx="27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a:solidFill>
                      <a:srgbClr val="000000"/>
                    </a:solidFill>
                    <a:ea typeface="宋体" pitchFamily="2" charset="-122"/>
                  </a:rPr>
                  <a:t>31</a:t>
                </a:r>
              </a:p>
            </p:txBody>
          </p:sp>
        </p:grpSp>
        <p:sp>
          <p:nvSpPr>
            <p:cNvPr id="25606" name="Rectangle 34"/>
            <p:cNvSpPr>
              <a:spLocks noChangeArrowheads="1"/>
            </p:cNvSpPr>
            <p:nvPr/>
          </p:nvSpPr>
          <p:spPr bwMode="auto">
            <a:xfrm>
              <a:off x="2143" y="1056"/>
              <a:ext cx="496"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a:solidFill>
                    <a:srgbClr val="000000"/>
                  </a:solidFill>
                  <a:ea typeface="宋体" pitchFamily="2" charset="-122"/>
                </a:rPr>
                <a:t>6 </a:t>
              </a:r>
              <a:r>
                <a:rPr lang="en-US" altLang="zh-CN">
                  <a:solidFill>
                    <a:srgbClr val="000000"/>
                  </a:solidFill>
                  <a:ea typeface="宋体" pitchFamily="2" charset="-122"/>
                </a:rPr>
                <a:t>bits</a:t>
              </a:r>
            </a:p>
          </p:txBody>
        </p:sp>
        <p:sp>
          <p:nvSpPr>
            <p:cNvPr id="25607" name="Rectangle 35"/>
            <p:cNvSpPr>
              <a:spLocks noChangeArrowheads="1"/>
            </p:cNvSpPr>
            <p:nvPr/>
          </p:nvSpPr>
          <p:spPr bwMode="auto">
            <a:xfrm>
              <a:off x="5126" y="1056"/>
              <a:ext cx="497"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a:solidFill>
                    <a:srgbClr val="000000"/>
                  </a:solidFill>
                  <a:ea typeface="宋体" pitchFamily="2" charset="-122"/>
                </a:rPr>
                <a:t>6 </a:t>
              </a:r>
              <a:r>
                <a:rPr lang="en-US" altLang="zh-CN">
                  <a:solidFill>
                    <a:srgbClr val="000000"/>
                  </a:solidFill>
                  <a:ea typeface="宋体" pitchFamily="2" charset="-122"/>
                </a:rPr>
                <a:t>bits</a:t>
              </a:r>
            </a:p>
          </p:txBody>
        </p:sp>
        <p:sp>
          <p:nvSpPr>
            <p:cNvPr id="25608" name="Rectangle 36"/>
            <p:cNvSpPr>
              <a:spLocks noChangeArrowheads="1"/>
            </p:cNvSpPr>
            <p:nvPr/>
          </p:nvSpPr>
          <p:spPr bwMode="auto">
            <a:xfrm>
              <a:off x="4493" y="1056"/>
              <a:ext cx="497"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a:solidFill>
                    <a:srgbClr val="000000"/>
                  </a:solidFill>
                  <a:ea typeface="宋体" pitchFamily="2" charset="-122"/>
                </a:rPr>
                <a:t>5 </a:t>
              </a:r>
              <a:r>
                <a:rPr lang="en-US" altLang="zh-CN">
                  <a:solidFill>
                    <a:srgbClr val="000000"/>
                  </a:solidFill>
                  <a:ea typeface="宋体" pitchFamily="2" charset="-122"/>
                </a:rPr>
                <a:t>bits</a:t>
              </a:r>
            </a:p>
          </p:txBody>
        </p:sp>
        <p:sp>
          <p:nvSpPr>
            <p:cNvPr id="25609" name="Rectangle 37"/>
            <p:cNvSpPr>
              <a:spLocks noChangeArrowheads="1"/>
            </p:cNvSpPr>
            <p:nvPr/>
          </p:nvSpPr>
          <p:spPr bwMode="auto">
            <a:xfrm>
              <a:off x="3906" y="1056"/>
              <a:ext cx="497"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a:solidFill>
                    <a:srgbClr val="000000"/>
                  </a:solidFill>
                  <a:ea typeface="宋体" pitchFamily="2" charset="-122"/>
                </a:rPr>
                <a:t>5 </a:t>
              </a:r>
              <a:r>
                <a:rPr lang="en-US" altLang="zh-CN">
                  <a:solidFill>
                    <a:srgbClr val="000000"/>
                  </a:solidFill>
                  <a:ea typeface="宋体" pitchFamily="2" charset="-122"/>
                </a:rPr>
                <a:t>bits</a:t>
              </a:r>
            </a:p>
          </p:txBody>
        </p:sp>
        <p:sp>
          <p:nvSpPr>
            <p:cNvPr id="25610" name="Rectangle 38"/>
            <p:cNvSpPr>
              <a:spLocks noChangeArrowheads="1"/>
            </p:cNvSpPr>
            <p:nvPr/>
          </p:nvSpPr>
          <p:spPr bwMode="auto">
            <a:xfrm>
              <a:off x="3317" y="1056"/>
              <a:ext cx="4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a:solidFill>
                    <a:srgbClr val="000000"/>
                  </a:solidFill>
                  <a:ea typeface="宋体" pitchFamily="2" charset="-122"/>
                </a:rPr>
                <a:t>5</a:t>
              </a:r>
              <a:r>
                <a:rPr lang="zh-CN" altLang="en-US" sz="1600" b="0">
                  <a:solidFill>
                    <a:srgbClr val="000000"/>
                  </a:solidFill>
                  <a:latin typeface="Times New Roman" pitchFamily="18" charset="0"/>
                  <a:ea typeface="宋体" pitchFamily="2" charset="-122"/>
                </a:rPr>
                <a:t> </a:t>
              </a:r>
              <a:r>
                <a:rPr lang="en-US" altLang="zh-CN">
                  <a:solidFill>
                    <a:srgbClr val="000000"/>
                  </a:solidFill>
                  <a:ea typeface="宋体" pitchFamily="2" charset="-122"/>
                </a:rPr>
                <a:t>bits</a:t>
              </a:r>
            </a:p>
          </p:txBody>
        </p:sp>
        <p:sp>
          <p:nvSpPr>
            <p:cNvPr id="25611" name="Rectangle 39"/>
            <p:cNvSpPr>
              <a:spLocks noChangeArrowheads="1"/>
            </p:cNvSpPr>
            <p:nvPr/>
          </p:nvSpPr>
          <p:spPr bwMode="auto">
            <a:xfrm>
              <a:off x="2731" y="1056"/>
              <a:ext cx="489"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a:solidFill>
                    <a:srgbClr val="000000"/>
                  </a:solidFill>
                  <a:ea typeface="宋体" pitchFamily="2" charset="-122"/>
                </a:rPr>
                <a:t>5</a:t>
              </a:r>
              <a:r>
                <a:rPr lang="zh-CN" altLang="en-US" sz="1600" b="0">
                  <a:solidFill>
                    <a:srgbClr val="000000"/>
                  </a:solidFill>
                  <a:latin typeface="Times New Roman" pitchFamily="18" charset="0"/>
                  <a:ea typeface="宋体" pitchFamily="2" charset="-122"/>
                </a:rPr>
                <a:t> </a:t>
              </a:r>
              <a:r>
                <a:rPr lang="en-US" altLang="zh-CN">
                  <a:solidFill>
                    <a:srgbClr val="000000"/>
                  </a:solidFill>
                  <a:ea typeface="宋体" pitchFamily="2" charset="-122"/>
                </a:rPr>
                <a:t>bits</a:t>
              </a:r>
            </a:p>
          </p:txBody>
        </p:sp>
      </p:grpSp>
    </p:spTree>
    <p:extLst>
      <p:ext uri="{BB962C8B-B14F-4D97-AF65-F5344CB8AC3E}">
        <p14:creationId xmlns:p14="http://schemas.microsoft.com/office/powerpoint/2010/main" val="22466961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9107">
                                            <p:txEl>
                                              <p:pRg st="1" end="1"/>
                                            </p:txEl>
                                          </p:spTgt>
                                        </p:tgtEl>
                                        <p:attrNameLst>
                                          <p:attrName>style.visibility</p:attrName>
                                        </p:attrNameLst>
                                      </p:cBhvr>
                                      <p:to>
                                        <p:strVal val="visible"/>
                                      </p:to>
                                    </p:set>
                                    <p:animEffect transition="in" filter="blinds(horizontal)">
                                      <p:cBhvr>
                                        <p:cTn id="7" dur="500"/>
                                        <p:tgtEl>
                                          <p:spTgt spid="5591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9107">
                                            <p:txEl>
                                              <p:pRg st="2" end="2"/>
                                            </p:txEl>
                                          </p:spTgt>
                                        </p:tgtEl>
                                        <p:attrNameLst>
                                          <p:attrName>style.visibility</p:attrName>
                                        </p:attrNameLst>
                                      </p:cBhvr>
                                      <p:to>
                                        <p:strVal val="visible"/>
                                      </p:to>
                                    </p:set>
                                    <p:animEffect transition="in" filter="blinds(horizontal)">
                                      <p:cBhvr>
                                        <p:cTn id="12" dur="500"/>
                                        <p:tgtEl>
                                          <p:spTgt spid="55910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59107">
                                            <p:txEl>
                                              <p:pRg st="3" end="3"/>
                                            </p:txEl>
                                          </p:spTgt>
                                        </p:tgtEl>
                                        <p:attrNameLst>
                                          <p:attrName>style.visibility</p:attrName>
                                        </p:attrNameLst>
                                      </p:cBhvr>
                                      <p:to>
                                        <p:strVal val="visible"/>
                                      </p:to>
                                    </p:set>
                                    <p:animEffect transition="in" filter="blinds(horizontal)">
                                      <p:cBhvr>
                                        <p:cTn id="17" dur="500"/>
                                        <p:tgtEl>
                                          <p:spTgt spid="55910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59107">
                                            <p:txEl>
                                              <p:pRg st="4" end="4"/>
                                            </p:txEl>
                                          </p:spTgt>
                                        </p:tgtEl>
                                        <p:attrNameLst>
                                          <p:attrName>style.visibility</p:attrName>
                                        </p:attrNameLst>
                                      </p:cBhvr>
                                      <p:to>
                                        <p:strVal val="visible"/>
                                      </p:to>
                                    </p:set>
                                    <p:animEffect transition="in" filter="blinds(horizontal)">
                                      <p:cBhvr>
                                        <p:cTn id="22" dur="500"/>
                                        <p:tgtEl>
                                          <p:spTgt spid="559107">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59107">
                                            <p:txEl>
                                              <p:pRg st="5" end="5"/>
                                            </p:txEl>
                                          </p:spTgt>
                                        </p:tgtEl>
                                        <p:attrNameLst>
                                          <p:attrName>style.visibility</p:attrName>
                                        </p:attrNameLst>
                                      </p:cBhvr>
                                      <p:to>
                                        <p:strVal val="visible"/>
                                      </p:to>
                                    </p:set>
                                    <p:animEffect transition="in" filter="blinds(horizontal)">
                                      <p:cBhvr>
                                        <p:cTn id="27" dur="500"/>
                                        <p:tgtEl>
                                          <p:spTgt spid="559107">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59108"/>
                                        </p:tgtEl>
                                        <p:attrNameLst>
                                          <p:attrName>style.visibility</p:attrName>
                                        </p:attrNameLst>
                                      </p:cBhvr>
                                      <p:to>
                                        <p:strVal val="visible"/>
                                      </p:to>
                                    </p:set>
                                    <p:animEffect transition="in" filter="blinds(horizontal)">
                                      <p:cBhvr>
                                        <p:cTn id="32" dur="500"/>
                                        <p:tgtEl>
                                          <p:spTgt spid="55910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59107">
                                            <p:txEl>
                                              <p:pRg st="9" end="9"/>
                                            </p:txEl>
                                          </p:spTgt>
                                        </p:tgtEl>
                                        <p:attrNameLst>
                                          <p:attrName>style.visibility</p:attrName>
                                        </p:attrNameLst>
                                      </p:cBhvr>
                                      <p:to>
                                        <p:strVal val="visible"/>
                                      </p:to>
                                    </p:set>
                                    <p:animEffect transition="in" filter="blinds(horizontal)">
                                      <p:cBhvr>
                                        <p:cTn id="37" dur="500"/>
                                        <p:tgtEl>
                                          <p:spTgt spid="559107">
                                            <p:txEl>
                                              <p:pRg st="9" end="9"/>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59107">
                                            <p:txEl>
                                              <p:pRg st="10" end="10"/>
                                            </p:txEl>
                                          </p:spTgt>
                                        </p:tgtEl>
                                        <p:attrNameLst>
                                          <p:attrName>style.visibility</p:attrName>
                                        </p:attrNameLst>
                                      </p:cBhvr>
                                      <p:to>
                                        <p:strVal val="visible"/>
                                      </p:to>
                                    </p:set>
                                    <p:animEffect transition="in" filter="blinds(horizontal)">
                                      <p:cBhvr>
                                        <p:cTn id="42" dur="500"/>
                                        <p:tgtEl>
                                          <p:spTgt spid="559107">
                                            <p:txEl>
                                              <p:pRg st="10" end="1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59107">
                                            <p:txEl>
                                              <p:pRg st="11" end="11"/>
                                            </p:txEl>
                                          </p:spTgt>
                                        </p:tgtEl>
                                        <p:attrNameLst>
                                          <p:attrName>style.visibility</p:attrName>
                                        </p:attrNameLst>
                                      </p:cBhvr>
                                      <p:to>
                                        <p:strVal val="visible"/>
                                      </p:to>
                                    </p:set>
                                    <p:animEffect transition="in" filter="blinds(horizontal)">
                                      <p:cBhvr>
                                        <p:cTn id="47" dur="500"/>
                                        <p:tgtEl>
                                          <p:spTgt spid="559107">
                                            <p:txEl>
                                              <p:pRg st="11" end="11"/>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59107">
                                            <p:txEl>
                                              <p:pRg st="12" end="12"/>
                                            </p:txEl>
                                          </p:spTgt>
                                        </p:tgtEl>
                                        <p:attrNameLst>
                                          <p:attrName>style.visibility</p:attrName>
                                        </p:attrNameLst>
                                      </p:cBhvr>
                                      <p:to>
                                        <p:strVal val="visible"/>
                                      </p:to>
                                    </p:set>
                                    <p:animEffect transition="in" filter="blinds(horizontal)">
                                      <p:cBhvr>
                                        <p:cTn id="52" dur="500"/>
                                        <p:tgtEl>
                                          <p:spTgt spid="559107">
                                            <p:txEl>
                                              <p:pRg st="12" end="12"/>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559107">
                                            <p:txEl>
                                              <p:pRg st="13" end="13"/>
                                            </p:txEl>
                                          </p:spTgt>
                                        </p:tgtEl>
                                        <p:attrNameLst>
                                          <p:attrName>style.visibility</p:attrName>
                                        </p:attrNameLst>
                                      </p:cBhvr>
                                      <p:to>
                                        <p:strVal val="visible"/>
                                      </p:to>
                                    </p:set>
                                    <p:animEffect transition="in" filter="blinds(horizontal)">
                                      <p:cBhvr>
                                        <p:cTn id="57" dur="500"/>
                                        <p:tgtEl>
                                          <p:spTgt spid="559107">
                                            <p:txEl>
                                              <p:pRg st="13" end="13"/>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559107">
                                            <p:txEl>
                                              <p:pRg st="14" end="14"/>
                                            </p:txEl>
                                          </p:spTgt>
                                        </p:tgtEl>
                                        <p:attrNameLst>
                                          <p:attrName>style.visibility</p:attrName>
                                        </p:attrNameLst>
                                      </p:cBhvr>
                                      <p:to>
                                        <p:strVal val="visible"/>
                                      </p:to>
                                    </p:set>
                                    <p:animEffect transition="in" filter="blinds(horizontal)">
                                      <p:cBhvr>
                                        <p:cTn id="62" dur="500"/>
                                        <p:tgtEl>
                                          <p:spTgt spid="55910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711200" y="68263"/>
            <a:ext cx="6283325" cy="528637"/>
          </a:xfrm>
        </p:spPr>
        <p:txBody>
          <a:bodyPr anchor="ctr"/>
          <a:lstStyle/>
          <a:p>
            <a:r>
              <a:rPr lang="zh-CN" altLang="en-US" smtClean="0">
                <a:latin typeface="黑体" pitchFamily="49" charset="-122"/>
              </a:rPr>
              <a:t>按指令格式的复杂度来分</a:t>
            </a:r>
          </a:p>
        </p:txBody>
      </p:sp>
      <p:sp>
        <p:nvSpPr>
          <p:cNvPr id="410627" name="Rectangle 3"/>
          <p:cNvSpPr>
            <a:spLocks noGrp="1" noChangeArrowheads="1"/>
          </p:cNvSpPr>
          <p:nvPr>
            <p:ph type="body" idx="4294967295"/>
          </p:nvPr>
        </p:nvSpPr>
        <p:spPr>
          <a:xfrm>
            <a:off x="276225" y="1958975"/>
            <a:ext cx="8385175" cy="3713163"/>
          </a:xfrm>
        </p:spPr>
        <p:txBody>
          <a:bodyPr lIns="91440" tIns="45720" rIns="91440" bIns="45720"/>
          <a:lstStyle/>
          <a:p>
            <a:pPr marL="285750" indent="-285750">
              <a:lnSpc>
                <a:spcPct val="105000"/>
              </a:lnSpc>
              <a:spcBef>
                <a:spcPct val="15000"/>
              </a:spcBef>
              <a:buFontTx/>
              <a:buNone/>
            </a:pPr>
            <a:r>
              <a:rPr lang="zh-CN" altLang="en-US" sz="2000" smtClean="0">
                <a:latin typeface="微软雅黑" pitchFamily="34" charset="-122"/>
                <a:ea typeface="微软雅黑" pitchFamily="34" charset="-122"/>
              </a:rPr>
              <a:t>早期</a:t>
            </a:r>
            <a:r>
              <a:rPr lang="en-US" altLang="en-US" sz="2000" smtClean="0">
                <a:latin typeface="微软雅黑" pitchFamily="34" charset="-122"/>
                <a:ea typeface="微软雅黑" pitchFamily="34" charset="-122"/>
              </a:rPr>
              <a:t>CISC</a:t>
            </a:r>
            <a:r>
              <a:rPr lang="zh-CN" altLang="en-US" sz="2000" smtClean="0">
                <a:latin typeface="微软雅黑" pitchFamily="34" charset="-122"/>
                <a:ea typeface="微软雅黑" pitchFamily="34" charset="-122"/>
              </a:rPr>
              <a:t>设计风格的主要特点</a:t>
            </a:r>
          </a:p>
          <a:p>
            <a:pPr marL="285750" indent="-285750">
              <a:lnSpc>
                <a:spcPct val="105000"/>
              </a:lnSpc>
              <a:spcBef>
                <a:spcPct val="15000"/>
              </a:spcBef>
              <a:buFont typeface="Monotype Sorts"/>
              <a:buChar char=" "/>
            </a:pPr>
            <a:r>
              <a:rPr lang="zh-CN" altLang="en-US" sz="2000" smtClean="0">
                <a:solidFill>
                  <a:srgbClr val="0033CC"/>
                </a:solidFill>
                <a:latin typeface="微软雅黑" pitchFamily="34" charset="-122"/>
                <a:ea typeface="微软雅黑" pitchFamily="34" charset="-122"/>
              </a:rPr>
              <a:t>(1) 指令系统复杂</a:t>
            </a:r>
          </a:p>
          <a:p>
            <a:pPr marL="285750" indent="-285750">
              <a:lnSpc>
                <a:spcPct val="105000"/>
              </a:lnSpc>
              <a:spcBef>
                <a:spcPct val="15000"/>
              </a:spcBef>
              <a:buFont typeface="Monotype Sorts"/>
              <a:buChar char=" "/>
            </a:pPr>
            <a:r>
              <a:rPr lang="zh-CN" altLang="en-US" sz="2000" smtClean="0">
                <a:solidFill>
                  <a:srgbClr val="C2228D"/>
                </a:solidFill>
                <a:latin typeface="微软雅黑" pitchFamily="34" charset="-122"/>
                <a:ea typeface="微软雅黑" pitchFamily="34" charset="-122"/>
              </a:rPr>
              <a:t>     </a:t>
            </a:r>
            <a:r>
              <a:rPr lang="zh-CN" altLang="en-US" sz="2000" smtClean="0">
                <a:solidFill>
                  <a:srgbClr val="A50021"/>
                </a:solidFill>
                <a:latin typeface="微软雅黑" pitchFamily="34" charset="-122"/>
                <a:ea typeface="微软雅黑" pitchFamily="34" charset="-122"/>
              </a:rPr>
              <a:t>变长操作码 </a:t>
            </a:r>
            <a:r>
              <a:rPr lang="en-US" altLang="zh-CN" sz="2000" smtClean="0">
                <a:solidFill>
                  <a:srgbClr val="A50021"/>
                </a:solidFill>
                <a:latin typeface="微软雅黑" pitchFamily="34" charset="-122"/>
                <a:ea typeface="微软雅黑" pitchFamily="34" charset="-122"/>
              </a:rPr>
              <a:t>/ </a:t>
            </a:r>
            <a:r>
              <a:rPr lang="zh-CN" altLang="en-US" sz="2000" smtClean="0">
                <a:solidFill>
                  <a:srgbClr val="A50021"/>
                </a:solidFill>
                <a:latin typeface="微软雅黑" pitchFamily="34" charset="-122"/>
                <a:ea typeface="微软雅黑" pitchFamily="34" charset="-122"/>
              </a:rPr>
              <a:t>变长指令字 </a:t>
            </a:r>
            <a:r>
              <a:rPr lang="en-US" altLang="zh-CN" sz="2000" smtClean="0">
                <a:solidFill>
                  <a:srgbClr val="A50021"/>
                </a:solidFill>
                <a:latin typeface="微软雅黑" pitchFamily="34" charset="-122"/>
                <a:ea typeface="微软雅黑" pitchFamily="34" charset="-122"/>
              </a:rPr>
              <a:t>/ </a:t>
            </a:r>
            <a:r>
              <a:rPr lang="zh-CN" altLang="en-US" sz="2000" smtClean="0">
                <a:solidFill>
                  <a:srgbClr val="A50021"/>
                </a:solidFill>
                <a:latin typeface="微软雅黑" pitchFamily="34" charset="-122"/>
                <a:ea typeface="微软雅黑" pitchFamily="34" charset="-122"/>
              </a:rPr>
              <a:t>指令多 / 寻址方式多 / 指令格式多 </a:t>
            </a:r>
          </a:p>
          <a:p>
            <a:pPr marL="285750" indent="-285750">
              <a:lnSpc>
                <a:spcPct val="105000"/>
              </a:lnSpc>
              <a:spcBef>
                <a:spcPct val="15000"/>
              </a:spcBef>
              <a:buFont typeface="Monotype Sorts"/>
              <a:buChar char=" "/>
            </a:pPr>
            <a:r>
              <a:rPr lang="zh-CN" altLang="en-US" sz="2000" smtClean="0">
                <a:solidFill>
                  <a:srgbClr val="0033CC"/>
                </a:solidFill>
                <a:latin typeface="微软雅黑" pitchFamily="34" charset="-122"/>
                <a:ea typeface="微软雅黑" pitchFamily="34" charset="-122"/>
              </a:rPr>
              <a:t>(2) 指令周期长</a:t>
            </a:r>
          </a:p>
          <a:p>
            <a:pPr marL="285750" indent="-285750">
              <a:lnSpc>
                <a:spcPct val="105000"/>
              </a:lnSpc>
              <a:spcBef>
                <a:spcPct val="15000"/>
              </a:spcBef>
              <a:buFont typeface="Monotype Sorts"/>
              <a:buChar char=" "/>
            </a:pPr>
            <a:r>
              <a:rPr lang="zh-CN" altLang="en-US" sz="2000" smtClean="0">
                <a:solidFill>
                  <a:srgbClr val="C2228D"/>
                </a:solidFill>
                <a:latin typeface="微软雅黑" pitchFamily="34" charset="-122"/>
                <a:ea typeface="微软雅黑" pitchFamily="34" charset="-122"/>
              </a:rPr>
              <a:t>      </a:t>
            </a:r>
            <a:r>
              <a:rPr lang="zh-CN" altLang="en-US" sz="2000" smtClean="0">
                <a:solidFill>
                  <a:srgbClr val="A50021"/>
                </a:solidFill>
                <a:latin typeface="微软雅黑" pitchFamily="34" charset="-122"/>
                <a:ea typeface="微软雅黑" pitchFamily="34" charset="-122"/>
              </a:rPr>
              <a:t>绝大多数指令需要多个时钟周期才能完成</a:t>
            </a:r>
          </a:p>
          <a:p>
            <a:pPr marL="285750" indent="-285750">
              <a:lnSpc>
                <a:spcPct val="105000"/>
              </a:lnSpc>
              <a:spcBef>
                <a:spcPct val="15000"/>
              </a:spcBef>
              <a:buFont typeface="Monotype Sorts"/>
              <a:buChar char=" "/>
            </a:pPr>
            <a:r>
              <a:rPr lang="zh-CN" altLang="en-US" sz="2000" smtClean="0">
                <a:solidFill>
                  <a:srgbClr val="0033CC"/>
                </a:solidFill>
                <a:latin typeface="微软雅黑" pitchFamily="34" charset="-122"/>
                <a:ea typeface="微软雅黑" pitchFamily="34" charset="-122"/>
              </a:rPr>
              <a:t>(3) 各种指令都能访问存储器</a:t>
            </a:r>
          </a:p>
          <a:p>
            <a:pPr marL="285750" indent="-285750">
              <a:lnSpc>
                <a:spcPct val="105000"/>
              </a:lnSpc>
              <a:spcBef>
                <a:spcPct val="15000"/>
              </a:spcBef>
              <a:buFont typeface="Monotype Sorts"/>
              <a:buChar char=" "/>
            </a:pPr>
            <a:r>
              <a:rPr lang="zh-CN" altLang="en-US" sz="2000" smtClean="0">
                <a:solidFill>
                  <a:srgbClr val="C2228D"/>
                </a:solidFill>
                <a:latin typeface="微软雅黑" pitchFamily="34" charset="-122"/>
                <a:ea typeface="微软雅黑" pitchFamily="34" charset="-122"/>
              </a:rPr>
              <a:t>      </a:t>
            </a:r>
            <a:r>
              <a:rPr lang="zh-CN" altLang="en-US" sz="2000" smtClean="0">
                <a:solidFill>
                  <a:srgbClr val="A50021"/>
                </a:solidFill>
                <a:latin typeface="微软雅黑" pitchFamily="34" charset="-122"/>
                <a:ea typeface="微软雅黑" pitchFamily="34" charset="-122"/>
              </a:rPr>
              <a:t>除了专门的存储器读写指令外，运算指令也能访问存储器</a:t>
            </a:r>
          </a:p>
          <a:p>
            <a:pPr marL="285750" indent="-285750">
              <a:lnSpc>
                <a:spcPct val="105000"/>
              </a:lnSpc>
              <a:spcBef>
                <a:spcPct val="15000"/>
              </a:spcBef>
              <a:buFont typeface="Monotype Sorts"/>
              <a:buChar char=" "/>
            </a:pPr>
            <a:r>
              <a:rPr lang="zh-CN" altLang="en-US" sz="2000" smtClean="0">
                <a:solidFill>
                  <a:srgbClr val="C2228D"/>
                </a:solidFill>
                <a:latin typeface="微软雅黑" pitchFamily="34" charset="-122"/>
                <a:ea typeface="微软雅黑" pitchFamily="34" charset="-122"/>
              </a:rPr>
              <a:t> </a:t>
            </a:r>
            <a:r>
              <a:rPr lang="zh-CN" altLang="en-US" sz="2000" smtClean="0">
                <a:solidFill>
                  <a:srgbClr val="0033CC"/>
                </a:solidFill>
                <a:latin typeface="微软雅黑" pitchFamily="34" charset="-122"/>
                <a:ea typeface="微软雅黑" pitchFamily="34" charset="-122"/>
              </a:rPr>
              <a:t>(4) 采用微程序控制</a:t>
            </a:r>
          </a:p>
          <a:p>
            <a:pPr marL="285750" indent="-285750">
              <a:lnSpc>
                <a:spcPct val="105000"/>
              </a:lnSpc>
              <a:spcBef>
                <a:spcPct val="15000"/>
              </a:spcBef>
              <a:buFont typeface="Monotype Sorts"/>
              <a:buChar char=" "/>
            </a:pPr>
            <a:r>
              <a:rPr lang="zh-CN" altLang="en-US" sz="2000" smtClean="0">
                <a:solidFill>
                  <a:srgbClr val="0033CC"/>
                </a:solidFill>
                <a:latin typeface="微软雅黑" pitchFamily="34" charset="-122"/>
                <a:ea typeface="微软雅黑" pitchFamily="34" charset="-122"/>
              </a:rPr>
              <a:t> (5) 有专用寄存器</a:t>
            </a:r>
          </a:p>
          <a:p>
            <a:pPr marL="285750" indent="-285750">
              <a:lnSpc>
                <a:spcPct val="105000"/>
              </a:lnSpc>
              <a:spcBef>
                <a:spcPct val="15000"/>
              </a:spcBef>
              <a:buFont typeface="Monotype Sorts"/>
              <a:buChar char=" "/>
            </a:pPr>
            <a:r>
              <a:rPr lang="zh-CN" altLang="en-US" sz="2000" smtClean="0">
                <a:solidFill>
                  <a:srgbClr val="0033CC"/>
                </a:solidFill>
                <a:latin typeface="微软雅黑" pitchFamily="34" charset="-122"/>
                <a:ea typeface="微软雅黑" pitchFamily="34" charset="-122"/>
              </a:rPr>
              <a:t> (6) 难以进行编译优化来生成高效目标代码</a:t>
            </a:r>
          </a:p>
        </p:txBody>
      </p:sp>
      <p:sp>
        <p:nvSpPr>
          <p:cNvPr id="410628" name="Rectangle 4"/>
          <p:cNvSpPr>
            <a:spLocks noChangeArrowheads="1"/>
          </p:cNvSpPr>
          <p:nvPr/>
        </p:nvSpPr>
        <p:spPr bwMode="auto">
          <a:xfrm>
            <a:off x="236538" y="5640388"/>
            <a:ext cx="8907462"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eaLnBrk="0" hangingPunct="0">
              <a:spcBef>
                <a:spcPct val="35000"/>
              </a:spcBef>
              <a:buSzPct val="100000"/>
              <a:buChar char="°"/>
              <a:defRPr b="1">
                <a:solidFill>
                  <a:schemeClr val="tx1"/>
                </a:solidFill>
                <a:latin typeface="Arial" pitchFamily="34" charset="0"/>
              </a:defRPr>
            </a:lvl1pPr>
            <a:lvl2pPr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lnSpc>
                <a:spcPct val="120000"/>
              </a:lnSpc>
              <a:spcBef>
                <a:spcPct val="0"/>
              </a:spcBef>
              <a:spcAft>
                <a:spcPct val="0"/>
              </a:spcAft>
              <a:buSzTx/>
              <a:buFontTx/>
              <a:buNone/>
            </a:pPr>
            <a:r>
              <a:rPr lang="zh-CN" altLang="en-US" sz="2000">
                <a:solidFill>
                  <a:srgbClr val="000000"/>
                </a:solidFill>
                <a:latin typeface="微软雅黑" pitchFamily="34" charset="-122"/>
                <a:ea typeface="微软雅黑" pitchFamily="34" charset="-122"/>
              </a:rPr>
              <a:t>例如，</a:t>
            </a:r>
            <a:r>
              <a:rPr lang="en-US" altLang="zh-CN" sz="2000">
                <a:solidFill>
                  <a:srgbClr val="000000"/>
                </a:solidFill>
                <a:latin typeface="微软雅黑" pitchFamily="34" charset="-122"/>
                <a:ea typeface="微软雅黑" pitchFamily="34" charset="-122"/>
              </a:rPr>
              <a:t>VAX-11/780</a:t>
            </a:r>
            <a:r>
              <a:rPr lang="zh-CN" altLang="en-US" sz="2000">
                <a:solidFill>
                  <a:srgbClr val="000000"/>
                </a:solidFill>
                <a:latin typeface="微软雅黑" pitchFamily="34" charset="-122"/>
                <a:ea typeface="微软雅黑" pitchFamily="34" charset="-122"/>
              </a:rPr>
              <a:t>小型机</a:t>
            </a:r>
          </a:p>
          <a:p>
            <a:pPr lvl="1" fontAlgn="base">
              <a:lnSpc>
                <a:spcPct val="120000"/>
              </a:lnSpc>
              <a:spcBef>
                <a:spcPct val="0"/>
              </a:spcBef>
              <a:spcAft>
                <a:spcPct val="0"/>
              </a:spcAft>
              <a:buSzTx/>
              <a:buFontTx/>
              <a:buNone/>
            </a:pPr>
            <a:r>
              <a:rPr lang="zh-CN" altLang="en-US" sz="2000">
                <a:solidFill>
                  <a:srgbClr val="063DE8"/>
                </a:solidFill>
                <a:latin typeface="微软雅黑" pitchFamily="34" charset="-122"/>
                <a:ea typeface="微软雅黑" pitchFamily="34" charset="-122"/>
              </a:rPr>
              <a:t>16种寻址方式；9种数据格式；303条指令；一条指令包括1～2个字节的操作码和下续</a:t>
            </a:r>
            <a:r>
              <a:rPr lang="en-US" altLang="zh-CN" sz="2000">
                <a:solidFill>
                  <a:srgbClr val="063DE8"/>
                </a:solidFill>
                <a:latin typeface="微软雅黑" pitchFamily="34" charset="-122"/>
                <a:ea typeface="微软雅黑" pitchFamily="34" charset="-122"/>
              </a:rPr>
              <a:t>N</a:t>
            </a:r>
            <a:r>
              <a:rPr lang="zh-CN" altLang="en-US" sz="2000">
                <a:solidFill>
                  <a:srgbClr val="063DE8"/>
                </a:solidFill>
                <a:latin typeface="微软雅黑" pitchFamily="34" charset="-122"/>
                <a:ea typeface="微软雅黑" pitchFamily="34" charset="-122"/>
              </a:rPr>
              <a:t>个操作数说明符。一个说明符的长度达1 ～10个字节。</a:t>
            </a:r>
            <a:endParaRPr lang="zh-CN" altLang="en-US" sz="2000" b="0">
              <a:solidFill>
                <a:srgbClr val="000000"/>
              </a:solidFill>
              <a:latin typeface="微软雅黑" pitchFamily="34" charset="-122"/>
              <a:ea typeface="微软雅黑" pitchFamily="34" charset="-122"/>
            </a:endParaRPr>
          </a:p>
        </p:txBody>
      </p:sp>
      <p:sp>
        <p:nvSpPr>
          <p:cNvPr id="26629" name="Rectangle 6"/>
          <p:cNvSpPr>
            <a:spLocks noChangeArrowheads="1"/>
          </p:cNvSpPr>
          <p:nvPr/>
        </p:nvSpPr>
        <p:spPr bwMode="auto">
          <a:xfrm>
            <a:off x="333375" y="800100"/>
            <a:ext cx="836612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eaLnBrk="0" hangingPunct="0">
              <a:spcBef>
                <a:spcPct val="35000"/>
              </a:spcBef>
              <a:buSzPct val="100000"/>
              <a:buChar char="°"/>
              <a:defRPr b="1">
                <a:solidFill>
                  <a:schemeClr val="tx1"/>
                </a:solidFill>
                <a:latin typeface="Arial" pitchFamily="34" charset="0"/>
              </a:defRPr>
            </a:lvl1pPr>
            <a:lvl2pPr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25000"/>
              </a:spcBef>
              <a:spcAft>
                <a:spcPct val="0"/>
              </a:spcAft>
              <a:buSzTx/>
              <a:buFontTx/>
              <a:buNone/>
            </a:pPr>
            <a:r>
              <a:rPr lang="zh-CN" altLang="en-US" sz="2000">
                <a:solidFill>
                  <a:srgbClr val="000000"/>
                </a:solidFill>
                <a:latin typeface="微软雅黑" pitchFamily="34" charset="-122"/>
                <a:ea typeface="微软雅黑" pitchFamily="34" charset="-122"/>
              </a:rPr>
              <a:t>按指令格式的复杂度来分，有两种类型计算机：</a:t>
            </a:r>
          </a:p>
          <a:p>
            <a:pPr lvl="1" fontAlgn="base">
              <a:spcBef>
                <a:spcPct val="25000"/>
              </a:spcBef>
              <a:spcAft>
                <a:spcPct val="0"/>
              </a:spcAft>
              <a:buSzTx/>
              <a:buFontTx/>
              <a:buNone/>
            </a:pPr>
            <a:r>
              <a:rPr lang="zh-CN" altLang="en-US" sz="2000">
                <a:solidFill>
                  <a:srgbClr val="063DE8"/>
                </a:solidFill>
                <a:latin typeface="微软雅黑" pitchFamily="34" charset="-122"/>
                <a:ea typeface="微软雅黑" pitchFamily="34" charset="-122"/>
              </a:rPr>
              <a:t>复杂指令集计算机</a:t>
            </a:r>
            <a:r>
              <a:rPr lang="en-US" altLang="zh-CN" sz="2000">
                <a:solidFill>
                  <a:srgbClr val="FC0128"/>
                </a:solidFill>
                <a:latin typeface="微软雅黑" pitchFamily="34" charset="-122"/>
                <a:ea typeface="微软雅黑" pitchFamily="34" charset="-122"/>
              </a:rPr>
              <a:t>CISC (Complex Instruction Set Computer)</a:t>
            </a:r>
          </a:p>
          <a:p>
            <a:pPr lvl="1" fontAlgn="base">
              <a:spcBef>
                <a:spcPct val="25000"/>
              </a:spcBef>
              <a:spcAft>
                <a:spcPct val="0"/>
              </a:spcAft>
              <a:buSzTx/>
              <a:buFontTx/>
              <a:buNone/>
            </a:pPr>
            <a:r>
              <a:rPr lang="zh-CN" altLang="en-US" sz="2000">
                <a:solidFill>
                  <a:srgbClr val="063DE8"/>
                </a:solidFill>
                <a:latin typeface="微软雅黑" pitchFamily="34" charset="-122"/>
                <a:ea typeface="微软雅黑" pitchFamily="34" charset="-122"/>
              </a:rPr>
              <a:t>精简指令集计算机</a:t>
            </a:r>
            <a:r>
              <a:rPr lang="en-US" altLang="zh-CN" sz="2000">
                <a:solidFill>
                  <a:srgbClr val="FC0128"/>
                </a:solidFill>
                <a:latin typeface="微软雅黑" pitchFamily="34" charset="-122"/>
                <a:ea typeface="微软雅黑" pitchFamily="34" charset="-122"/>
              </a:rPr>
              <a:t>RISC (Reduce</a:t>
            </a:r>
            <a:r>
              <a:rPr lang="zh-CN" altLang="en-US" sz="2000">
                <a:solidFill>
                  <a:srgbClr val="FC0128"/>
                </a:solidFill>
                <a:latin typeface="微软雅黑" pitchFamily="34" charset="-122"/>
                <a:ea typeface="微软雅黑" pitchFamily="34" charset="-122"/>
              </a:rPr>
              <a:t> </a:t>
            </a:r>
            <a:r>
              <a:rPr lang="en-US" altLang="zh-CN" sz="2000">
                <a:solidFill>
                  <a:srgbClr val="FC0128"/>
                </a:solidFill>
                <a:latin typeface="微软雅黑" pitchFamily="34" charset="-122"/>
                <a:ea typeface="微软雅黑" pitchFamily="34" charset="-122"/>
              </a:rPr>
              <a:t>Instruction Set Computer)</a:t>
            </a:r>
            <a:endParaRPr lang="zh-CN" altLang="en-US" sz="2000">
              <a:solidFill>
                <a:srgbClr val="FC0128"/>
              </a:solidFill>
              <a:latin typeface="微软雅黑" pitchFamily="34" charset="-122"/>
              <a:ea typeface="微软雅黑" pitchFamily="34" charset="-122"/>
            </a:endParaRPr>
          </a:p>
        </p:txBody>
      </p:sp>
    </p:spTree>
    <p:extLst>
      <p:ext uri="{BB962C8B-B14F-4D97-AF65-F5344CB8AC3E}">
        <p14:creationId xmlns:p14="http://schemas.microsoft.com/office/powerpoint/2010/main" val="38573344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0627">
                                            <p:txEl>
                                              <p:pRg st="1" end="1"/>
                                            </p:txEl>
                                          </p:spTgt>
                                        </p:tgtEl>
                                        <p:attrNameLst>
                                          <p:attrName>style.visibility</p:attrName>
                                        </p:attrNameLst>
                                      </p:cBhvr>
                                      <p:to>
                                        <p:strVal val="visible"/>
                                      </p:to>
                                    </p:set>
                                    <p:animEffect transition="in" filter="blinds(horizontal)">
                                      <p:cBhvr>
                                        <p:cTn id="7" dur="500"/>
                                        <p:tgtEl>
                                          <p:spTgt spid="41062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10627">
                                            <p:txEl>
                                              <p:pRg st="2" end="2"/>
                                            </p:txEl>
                                          </p:spTgt>
                                        </p:tgtEl>
                                        <p:attrNameLst>
                                          <p:attrName>style.visibility</p:attrName>
                                        </p:attrNameLst>
                                      </p:cBhvr>
                                      <p:to>
                                        <p:strVal val="visible"/>
                                      </p:to>
                                    </p:set>
                                    <p:animEffect transition="in" filter="blinds(horizontal)">
                                      <p:cBhvr>
                                        <p:cTn id="10" dur="500"/>
                                        <p:tgtEl>
                                          <p:spTgt spid="41062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410627">
                                            <p:txEl>
                                              <p:pRg st="3" end="3"/>
                                            </p:txEl>
                                          </p:spTgt>
                                        </p:tgtEl>
                                        <p:attrNameLst>
                                          <p:attrName>style.visibility</p:attrName>
                                        </p:attrNameLst>
                                      </p:cBhvr>
                                      <p:to>
                                        <p:strVal val="visible"/>
                                      </p:to>
                                    </p:set>
                                    <p:animEffect transition="in" filter="blinds(horizontal)">
                                      <p:cBhvr>
                                        <p:cTn id="15" dur="500"/>
                                        <p:tgtEl>
                                          <p:spTgt spid="410627">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10627">
                                            <p:txEl>
                                              <p:pRg st="4" end="4"/>
                                            </p:txEl>
                                          </p:spTgt>
                                        </p:tgtEl>
                                        <p:attrNameLst>
                                          <p:attrName>style.visibility</p:attrName>
                                        </p:attrNameLst>
                                      </p:cBhvr>
                                      <p:to>
                                        <p:strVal val="visible"/>
                                      </p:to>
                                    </p:set>
                                    <p:animEffect transition="in" filter="blinds(horizontal)">
                                      <p:cBhvr>
                                        <p:cTn id="18" dur="500"/>
                                        <p:tgtEl>
                                          <p:spTgt spid="410627">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410627">
                                            <p:txEl>
                                              <p:pRg st="5" end="5"/>
                                            </p:txEl>
                                          </p:spTgt>
                                        </p:tgtEl>
                                        <p:attrNameLst>
                                          <p:attrName>style.visibility</p:attrName>
                                        </p:attrNameLst>
                                      </p:cBhvr>
                                      <p:to>
                                        <p:strVal val="visible"/>
                                      </p:to>
                                    </p:set>
                                    <p:animEffect transition="in" filter="blinds(horizontal)">
                                      <p:cBhvr>
                                        <p:cTn id="23" dur="500"/>
                                        <p:tgtEl>
                                          <p:spTgt spid="410627">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410627">
                                            <p:txEl>
                                              <p:pRg st="6" end="6"/>
                                            </p:txEl>
                                          </p:spTgt>
                                        </p:tgtEl>
                                        <p:attrNameLst>
                                          <p:attrName>style.visibility</p:attrName>
                                        </p:attrNameLst>
                                      </p:cBhvr>
                                      <p:to>
                                        <p:strVal val="visible"/>
                                      </p:to>
                                    </p:set>
                                    <p:animEffect transition="in" filter="blinds(horizontal)">
                                      <p:cBhvr>
                                        <p:cTn id="26" dur="500"/>
                                        <p:tgtEl>
                                          <p:spTgt spid="410627">
                                            <p:txEl>
                                              <p:pRg st="6" end="6"/>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410627">
                                            <p:txEl>
                                              <p:pRg st="7" end="7"/>
                                            </p:txEl>
                                          </p:spTgt>
                                        </p:tgtEl>
                                        <p:attrNameLst>
                                          <p:attrName>style.visibility</p:attrName>
                                        </p:attrNameLst>
                                      </p:cBhvr>
                                      <p:to>
                                        <p:strVal val="visible"/>
                                      </p:to>
                                    </p:set>
                                    <p:animEffect transition="in" filter="blinds(horizontal)">
                                      <p:cBhvr>
                                        <p:cTn id="31" dur="500"/>
                                        <p:tgtEl>
                                          <p:spTgt spid="410627">
                                            <p:txEl>
                                              <p:pRg st="7" end="7"/>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410627">
                                            <p:txEl>
                                              <p:pRg st="8" end="8"/>
                                            </p:txEl>
                                          </p:spTgt>
                                        </p:tgtEl>
                                        <p:attrNameLst>
                                          <p:attrName>style.visibility</p:attrName>
                                        </p:attrNameLst>
                                      </p:cBhvr>
                                      <p:to>
                                        <p:strVal val="visible"/>
                                      </p:to>
                                    </p:set>
                                    <p:animEffect transition="in" filter="blinds(horizontal)">
                                      <p:cBhvr>
                                        <p:cTn id="36" dur="500"/>
                                        <p:tgtEl>
                                          <p:spTgt spid="410627">
                                            <p:txEl>
                                              <p:pRg st="8" end="8"/>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410627">
                                            <p:txEl>
                                              <p:pRg st="9" end="9"/>
                                            </p:txEl>
                                          </p:spTgt>
                                        </p:tgtEl>
                                        <p:attrNameLst>
                                          <p:attrName>style.visibility</p:attrName>
                                        </p:attrNameLst>
                                      </p:cBhvr>
                                      <p:to>
                                        <p:strVal val="visible"/>
                                      </p:to>
                                    </p:set>
                                    <p:animEffect transition="in" filter="blinds(horizontal)">
                                      <p:cBhvr>
                                        <p:cTn id="41" dur="500"/>
                                        <p:tgtEl>
                                          <p:spTgt spid="410627">
                                            <p:txEl>
                                              <p:pRg st="9" end="9"/>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410628"/>
                                        </p:tgtEl>
                                        <p:attrNameLst>
                                          <p:attrName>style.visibility</p:attrName>
                                        </p:attrNameLst>
                                      </p:cBhvr>
                                      <p:to>
                                        <p:strVal val="visible"/>
                                      </p:to>
                                    </p:set>
                                    <p:animEffect transition="in" filter="blinds(horizontal)">
                                      <p:cBhvr>
                                        <p:cTn id="46" dur="500"/>
                                        <p:tgtEl>
                                          <p:spTgt spid="410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236538" y="128588"/>
            <a:ext cx="8559800" cy="528637"/>
          </a:xfrm>
        </p:spPr>
        <p:txBody>
          <a:bodyPr/>
          <a:lstStyle/>
          <a:p>
            <a:r>
              <a:rPr lang="zh-CN" altLang="en-US" smtClean="0"/>
              <a:t>复杂指令集计算机</a:t>
            </a:r>
            <a:r>
              <a:rPr lang="en-US" altLang="zh-CN" smtClean="0">
                <a:ea typeface="宋体" pitchFamily="2" charset="-122"/>
              </a:rPr>
              <a:t>CISC</a:t>
            </a:r>
          </a:p>
        </p:txBody>
      </p:sp>
      <p:sp>
        <p:nvSpPr>
          <p:cNvPr id="411651" name="Rectangle 3"/>
          <p:cNvSpPr>
            <a:spLocks noGrp="1" noChangeArrowheads="1"/>
          </p:cNvSpPr>
          <p:nvPr>
            <p:ph type="body" idx="4294967295"/>
          </p:nvPr>
        </p:nvSpPr>
        <p:spPr>
          <a:xfrm>
            <a:off x="333375" y="3548063"/>
            <a:ext cx="8153400" cy="2790825"/>
          </a:xfrm>
        </p:spPr>
        <p:txBody>
          <a:bodyPr lIns="91440" tIns="45720" rIns="91440" bIns="45720"/>
          <a:lstStyle/>
          <a:p>
            <a:pPr marL="285750" indent="-285750">
              <a:lnSpc>
                <a:spcPct val="125000"/>
              </a:lnSpc>
              <a:spcBef>
                <a:spcPct val="5000"/>
              </a:spcBef>
            </a:pPr>
            <a:r>
              <a:rPr lang="zh-CN" altLang="en-US" sz="2000" smtClean="0">
                <a:latin typeface="微软雅黑" pitchFamily="34" charset="-122"/>
                <a:ea typeface="微软雅黑" pitchFamily="34" charset="-122"/>
              </a:rPr>
              <a:t>对</a:t>
            </a:r>
            <a:r>
              <a:rPr lang="en-US" altLang="zh-CN" sz="2000" smtClean="0">
                <a:latin typeface="微软雅黑" pitchFamily="34" charset="-122"/>
                <a:ea typeface="微软雅黑" pitchFamily="34" charset="-122"/>
              </a:rPr>
              <a:t>CISC</a:t>
            </a:r>
            <a:r>
              <a:rPr lang="zh-CN" altLang="en-US" sz="2000" smtClean="0">
                <a:latin typeface="微软雅黑" pitchFamily="34" charset="-122"/>
                <a:ea typeface="微软雅黑" pitchFamily="34" charset="-122"/>
              </a:rPr>
              <a:t>进行测试，发现一个</a:t>
            </a:r>
            <a:r>
              <a:rPr lang="zh-CN" altLang="en-US" sz="2000" smtClean="0">
                <a:latin typeface="微软雅黑" pitchFamily="34" charset="-122"/>
                <a:ea typeface="微软雅黑" pitchFamily="34" charset="-122"/>
                <a:hlinkClick r:id="" action="ppaction://hlinkshowjump?jump=nextslide"/>
              </a:rPr>
              <a:t>事实</a:t>
            </a:r>
            <a:r>
              <a:rPr lang="zh-CN" altLang="en-US" sz="2000" smtClean="0">
                <a:latin typeface="微软雅黑" pitchFamily="34" charset="-122"/>
                <a:ea typeface="微软雅黑" pitchFamily="34" charset="-122"/>
              </a:rPr>
              <a:t>：</a:t>
            </a:r>
          </a:p>
          <a:p>
            <a:pPr lvl="1" indent="-228600">
              <a:lnSpc>
                <a:spcPct val="125000"/>
              </a:lnSpc>
              <a:spcBef>
                <a:spcPct val="5000"/>
              </a:spcBef>
            </a:pPr>
            <a:r>
              <a:rPr lang="zh-CN" altLang="en-US" sz="2000" smtClean="0">
                <a:latin typeface="微软雅黑" pitchFamily="34" charset="-122"/>
                <a:ea typeface="微软雅黑" pitchFamily="34" charset="-122"/>
              </a:rPr>
              <a:t>在程序中各种指令出现的频率悬殊很大，最常使用的是一些简单指令，这些指令占程序的80%，但只占指令系统的20%。而且在微程序控制的计算机中，占指令总数20%的复杂指令占用了控制存储器容量的80%。</a:t>
            </a:r>
          </a:p>
          <a:p>
            <a:pPr marL="285750" indent="-285750">
              <a:lnSpc>
                <a:spcPct val="125000"/>
              </a:lnSpc>
              <a:spcBef>
                <a:spcPct val="5000"/>
              </a:spcBef>
            </a:pPr>
            <a:r>
              <a:rPr lang="zh-CN" altLang="en-US" sz="2000" smtClean="0">
                <a:latin typeface="微软雅黑" pitchFamily="34" charset="-122"/>
                <a:ea typeface="微软雅黑" pitchFamily="34" charset="-122"/>
              </a:rPr>
              <a:t>1982年美国加州伯克利大学的</a:t>
            </a:r>
            <a:r>
              <a:rPr lang="en-US" altLang="zh-CN" sz="2000" smtClean="0">
                <a:solidFill>
                  <a:srgbClr val="C2228D"/>
                </a:solidFill>
                <a:latin typeface="微软雅黑" pitchFamily="34" charset="-122"/>
                <a:ea typeface="微软雅黑" pitchFamily="34" charset="-122"/>
              </a:rPr>
              <a:t>RISCⅠ</a:t>
            </a:r>
            <a:r>
              <a:rPr lang="en-US" altLang="zh-CN" sz="2000" smtClean="0">
                <a:latin typeface="微软雅黑" pitchFamily="34" charset="-122"/>
                <a:ea typeface="微软雅黑" pitchFamily="34" charset="-122"/>
              </a:rPr>
              <a:t>，</a:t>
            </a:r>
            <a:r>
              <a:rPr lang="zh-CN" altLang="en-US" sz="2000" smtClean="0">
                <a:latin typeface="微软雅黑" pitchFamily="34" charset="-122"/>
                <a:ea typeface="微软雅黑" pitchFamily="34" charset="-122"/>
              </a:rPr>
              <a:t>斯坦福大学的</a:t>
            </a:r>
            <a:r>
              <a:rPr lang="en-US" altLang="zh-CN" sz="2000" smtClean="0">
                <a:solidFill>
                  <a:srgbClr val="C2228D"/>
                </a:solidFill>
                <a:latin typeface="微软雅黑" pitchFamily="34" charset="-122"/>
                <a:ea typeface="微软雅黑" pitchFamily="34" charset="-122"/>
              </a:rPr>
              <a:t>MIPS</a:t>
            </a:r>
            <a:r>
              <a:rPr lang="en-US" altLang="zh-CN" sz="2000" smtClean="0">
                <a:latin typeface="微软雅黑" pitchFamily="34" charset="-122"/>
                <a:ea typeface="微软雅黑" pitchFamily="34" charset="-122"/>
              </a:rPr>
              <a:t>，IBM</a:t>
            </a:r>
            <a:r>
              <a:rPr lang="zh-CN" altLang="en-US" sz="2000" smtClean="0">
                <a:latin typeface="微软雅黑" pitchFamily="34" charset="-122"/>
                <a:ea typeface="微软雅黑" pitchFamily="34" charset="-122"/>
              </a:rPr>
              <a:t>公司的</a:t>
            </a:r>
            <a:r>
              <a:rPr lang="en-US" altLang="zh-CN" sz="2000" smtClean="0">
                <a:solidFill>
                  <a:srgbClr val="C2228D"/>
                </a:solidFill>
                <a:latin typeface="微软雅黑" pitchFamily="34" charset="-122"/>
                <a:ea typeface="微软雅黑" pitchFamily="34" charset="-122"/>
              </a:rPr>
              <a:t>IBM801</a:t>
            </a:r>
            <a:r>
              <a:rPr lang="zh-CN" altLang="en-US" sz="2000" smtClean="0">
                <a:latin typeface="微软雅黑" pitchFamily="34" charset="-122"/>
                <a:ea typeface="微软雅黑" pitchFamily="34" charset="-122"/>
              </a:rPr>
              <a:t>相继宣告完成，这些机器被称为</a:t>
            </a:r>
            <a:r>
              <a:rPr lang="zh-CN" altLang="en-US" sz="2000" smtClean="0">
                <a:solidFill>
                  <a:srgbClr val="C2228D"/>
                </a:solidFill>
                <a:latin typeface="微软雅黑" pitchFamily="34" charset="-122"/>
                <a:ea typeface="微软雅黑" pitchFamily="34" charset="-122"/>
              </a:rPr>
              <a:t>第一代</a:t>
            </a:r>
            <a:r>
              <a:rPr lang="en-US" altLang="zh-CN" sz="2000" smtClean="0">
                <a:solidFill>
                  <a:srgbClr val="C2228D"/>
                </a:solidFill>
                <a:latin typeface="微软雅黑" pitchFamily="34" charset="-122"/>
                <a:ea typeface="微软雅黑" pitchFamily="34" charset="-122"/>
              </a:rPr>
              <a:t>RISC</a:t>
            </a:r>
            <a:r>
              <a:rPr lang="zh-CN" altLang="en-US" sz="2000" smtClean="0">
                <a:solidFill>
                  <a:srgbClr val="C2228D"/>
                </a:solidFill>
                <a:latin typeface="微软雅黑" pitchFamily="34" charset="-122"/>
                <a:ea typeface="微软雅黑" pitchFamily="34" charset="-122"/>
              </a:rPr>
              <a:t>机</a:t>
            </a:r>
            <a:r>
              <a:rPr lang="zh-CN" altLang="en-US" sz="2000" smtClean="0">
                <a:latin typeface="微软雅黑" pitchFamily="34" charset="-122"/>
                <a:ea typeface="微软雅黑" pitchFamily="34" charset="-122"/>
              </a:rPr>
              <a:t>。</a:t>
            </a:r>
          </a:p>
        </p:txBody>
      </p:sp>
      <p:sp>
        <p:nvSpPr>
          <p:cNvPr id="411652" name="Rectangle 4"/>
          <p:cNvSpPr>
            <a:spLocks noChangeArrowheads="1"/>
          </p:cNvSpPr>
          <p:nvPr/>
        </p:nvSpPr>
        <p:spPr bwMode="auto">
          <a:xfrm>
            <a:off x="522288" y="847725"/>
            <a:ext cx="8434387"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lnSpc>
                <a:spcPct val="90000"/>
              </a:lnSpc>
              <a:spcBef>
                <a:spcPct val="30000"/>
              </a:spcBef>
              <a:spcAft>
                <a:spcPct val="0"/>
              </a:spcAft>
              <a:buSzPct val="75000"/>
              <a:buFont typeface="Wingdings" pitchFamily="2" charset="2"/>
              <a:buChar char="u"/>
            </a:pPr>
            <a:r>
              <a:rPr lang="en-US" altLang="zh-CN" sz="2000">
                <a:solidFill>
                  <a:srgbClr val="000000"/>
                </a:solidFill>
                <a:latin typeface="微软雅黑" pitchFamily="34" charset="-122"/>
                <a:ea typeface="微软雅黑" pitchFamily="34" charset="-122"/>
              </a:rPr>
              <a:t>CISC</a:t>
            </a:r>
            <a:r>
              <a:rPr lang="zh-CN" altLang="en-US" sz="2000">
                <a:solidFill>
                  <a:srgbClr val="000000"/>
                </a:solidFill>
                <a:latin typeface="微软雅黑" pitchFamily="34" charset="-122"/>
                <a:ea typeface="微软雅黑" pitchFamily="34" charset="-122"/>
              </a:rPr>
              <a:t>的缺陷</a:t>
            </a:r>
          </a:p>
          <a:p>
            <a:pPr lvl="1" fontAlgn="base">
              <a:lnSpc>
                <a:spcPct val="130000"/>
              </a:lnSpc>
              <a:spcBef>
                <a:spcPct val="30000"/>
              </a:spcBef>
              <a:spcAft>
                <a:spcPct val="0"/>
              </a:spcAft>
              <a:buFontTx/>
              <a:buChar char="–"/>
            </a:pPr>
            <a:r>
              <a:rPr lang="zh-CN" altLang="en-US" sz="2000">
                <a:solidFill>
                  <a:srgbClr val="0000FF"/>
                </a:solidFill>
                <a:latin typeface="微软雅黑" pitchFamily="34" charset="-122"/>
                <a:ea typeface="微软雅黑" pitchFamily="34" charset="-122"/>
              </a:rPr>
              <a:t>日趋庞大的指令系统不但使计算机的</a:t>
            </a:r>
            <a:r>
              <a:rPr lang="zh-CN" altLang="en-US" sz="2000">
                <a:solidFill>
                  <a:srgbClr val="C2228D"/>
                </a:solidFill>
                <a:latin typeface="微软雅黑" pitchFamily="34" charset="-122"/>
                <a:ea typeface="微软雅黑" pitchFamily="34" charset="-122"/>
              </a:rPr>
              <a:t>研制周期变长</a:t>
            </a:r>
            <a:r>
              <a:rPr lang="zh-CN" altLang="en-US" sz="2000">
                <a:solidFill>
                  <a:srgbClr val="0000FF"/>
                </a:solidFill>
                <a:latin typeface="微软雅黑" pitchFamily="34" charset="-122"/>
                <a:ea typeface="微软雅黑" pitchFamily="34" charset="-122"/>
              </a:rPr>
              <a:t>，而且</a:t>
            </a:r>
            <a:r>
              <a:rPr lang="zh-CN" altLang="en-US" sz="2000">
                <a:solidFill>
                  <a:srgbClr val="C2228D"/>
                </a:solidFill>
                <a:latin typeface="微软雅黑" pitchFamily="34" charset="-122"/>
                <a:ea typeface="微软雅黑" pitchFamily="34" charset="-122"/>
              </a:rPr>
              <a:t>难以保证设计的正确性，难以调试和维护，</a:t>
            </a:r>
            <a:r>
              <a:rPr lang="zh-CN" altLang="en-US" sz="2000">
                <a:solidFill>
                  <a:srgbClr val="0000FF"/>
                </a:solidFill>
                <a:latin typeface="微软雅黑" pitchFamily="34" charset="-122"/>
                <a:ea typeface="微软雅黑" pitchFamily="34" charset="-122"/>
              </a:rPr>
              <a:t>并且因指令操作复杂而</a:t>
            </a:r>
            <a:r>
              <a:rPr lang="zh-CN" altLang="en-US" sz="2000">
                <a:solidFill>
                  <a:srgbClr val="C2228D"/>
                </a:solidFill>
                <a:latin typeface="微软雅黑" pitchFamily="34" charset="-122"/>
                <a:ea typeface="微软雅黑" pitchFamily="34" charset="-122"/>
              </a:rPr>
              <a:t>增加机器周期</a:t>
            </a:r>
            <a:r>
              <a:rPr lang="zh-CN" altLang="en-US" sz="2000">
                <a:solidFill>
                  <a:srgbClr val="0000FF"/>
                </a:solidFill>
                <a:latin typeface="微软雅黑" pitchFamily="34" charset="-122"/>
                <a:ea typeface="微软雅黑" pitchFamily="34" charset="-122"/>
              </a:rPr>
              <a:t>，从而</a:t>
            </a:r>
            <a:r>
              <a:rPr lang="zh-CN" altLang="en-US" sz="2000">
                <a:solidFill>
                  <a:srgbClr val="C2228D"/>
                </a:solidFill>
                <a:latin typeface="微软雅黑" pitchFamily="34" charset="-122"/>
                <a:ea typeface="微软雅黑" pitchFamily="34" charset="-122"/>
              </a:rPr>
              <a:t>降低了系统性能。</a:t>
            </a:r>
          </a:p>
          <a:p>
            <a:pPr fontAlgn="base">
              <a:lnSpc>
                <a:spcPct val="140000"/>
              </a:lnSpc>
              <a:spcBef>
                <a:spcPct val="30000"/>
              </a:spcBef>
              <a:spcAft>
                <a:spcPct val="0"/>
              </a:spcAft>
              <a:buSzPct val="75000"/>
              <a:buFont typeface="Wingdings" pitchFamily="2" charset="2"/>
              <a:buChar char="u"/>
            </a:pPr>
            <a:r>
              <a:rPr lang="zh-CN" altLang="en-US" sz="2000">
                <a:solidFill>
                  <a:srgbClr val="000000"/>
                </a:solidFill>
                <a:latin typeface="微软雅黑" pitchFamily="34" charset="-122"/>
                <a:ea typeface="微软雅黑" pitchFamily="34" charset="-122"/>
              </a:rPr>
              <a:t>1975年</a:t>
            </a:r>
            <a:r>
              <a:rPr lang="en-US" altLang="zh-CN" sz="2000">
                <a:solidFill>
                  <a:srgbClr val="000000"/>
                </a:solidFill>
                <a:latin typeface="微软雅黑" pitchFamily="34" charset="-122"/>
                <a:ea typeface="微软雅黑" pitchFamily="34" charset="-122"/>
              </a:rPr>
              <a:t>IBM</a:t>
            </a:r>
            <a:r>
              <a:rPr lang="zh-CN" altLang="en-US" sz="2000">
                <a:solidFill>
                  <a:srgbClr val="000000"/>
                </a:solidFill>
                <a:latin typeface="微软雅黑" pitchFamily="34" charset="-122"/>
                <a:ea typeface="微软雅黑" pitchFamily="34" charset="-122"/>
              </a:rPr>
              <a:t>公司开始研究</a:t>
            </a:r>
            <a:r>
              <a:rPr lang="zh-CN" altLang="en-US" sz="2000">
                <a:solidFill>
                  <a:srgbClr val="C2228D"/>
                </a:solidFill>
                <a:latin typeface="微软雅黑" pitchFamily="34" charset="-122"/>
                <a:ea typeface="微软雅黑" pitchFamily="34" charset="-122"/>
              </a:rPr>
              <a:t>指令系统的合理性问题</a:t>
            </a:r>
            <a:r>
              <a:rPr lang="zh-CN" altLang="en-US" sz="2000">
                <a:solidFill>
                  <a:srgbClr val="000000"/>
                </a:solidFill>
                <a:latin typeface="微软雅黑" pitchFamily="34" charset="-122"/>
                <a:ea typeface="微软雅黑" pitchFamily="34" charset="-122"/>
              </a:rPr>
              <a:t>，</a:t>
            </a:r>
            <a:r>
              <a:rPr lang="en-US" altLang="zh-CN" sz="2000">
                <a:solidFill>
                  <a:srgbClr val="000000"/>
                </a:solidFill>
                <a:latin typeface="微软雅黑" pitchFamily="34" charset="-122"/>
                <a:ea typeface="微软雅黑" pitchFamily="34" charset="-122"/>
              </a:rPr>
              <a:t>John Cocks</a:t>
            </a:r>
            <a:r>
              <a:rPr lang="zh-CN" altLang="en-US" sz="2000">
                <a:solidFill>
                  <a:srgbClr val="000000"/>
                </a:solidFill>
                <a:latin typeface="微软雅黑" pitchFamily="34" charset="-122"/>
                <a:ea typeface="微软雅黑" pitchFamily="34" charset="-122"/>
              </a:rPr>
              <a:t>提出精简指令系统计算机 </a:t>
            </a:r>
            <a:r>
              <a:rPr lang="en-US" altLang="zh-CN" sz="2000">
                <a:solidFill>
                  <a:srgbClr val="FC0128"/>
                </a:solidFill>
                <a:latin typeface="微软雅黑" pitchFamily="34" charset="-122"/>
                <a:ea typeface="微软雅黑" pitchFamily="34" charset="-122"/>
              </a:rPr>
              <a:t>RISC</a:t>
            </a:r>
            <a:r>
              <a:rPr lang="en-US" altLang="zh-CN" sz="2000">
                <a:solidFill>
                  <a:srgbClr val="063DE8"/>
                </a:solidFill>
                <a:latin typeface="微软雅黑" pitchFamily="34" charset="-122"/>
                <a:ea typeface="微软雅黑" pitchFamily="34" charset="-122"/>
              </a:rPr>
              <a:t> ( Reduce Instruction Set Computer )</a:t>
            </a:r>
            <a:r>
              <a:rPr lang="zh-CN" altLang="en-US" sz="2000">
                <a:solidFill>
                  <a:srgbClr val="000000"/>
                </a:solidFill>
                <a:latin typeface="微软雅黑" pitchFamily="34" charset="-122"/>
                <a:ea typeface="微软雅黑" pitchFamily="34" charset="-122"/>
              </a:rPr>
              <a:t>。</a:t>
            </a:r>
          </a:p>
        </p:txBody>
      </p:sp>
    </p:spTree>
    <p:extLst>
      <p:ext uri="{BB962C8B-B14F-4D97-AF65-F5344CB8AC3E}">
        <p14:creationId xmlns:p14="http://schemas.microsoft.com/office/powerpoint/2010/main" val="1818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1652">
                                            <p:txEl>
                                              <p:pRg st="1" end="1"/>
                                            </p:txEl>
                                          </p:spTgt>
                                        </p:tgtEl>
                                        <p:attrNameLst>
                                          <p:attrName>style.visibility</p:attrName>
                                        </p:attrNameLst>
                                      </p:cBhvr>
                                      <p:to>
                                        <p:strVal val="visible"/>
                                      </p:to>
                                    </p:set>
                                    <p:animEffect transition="in" filter="blinds(horizontal)">
                                      <p:cBhvr>
                                        <p:cTn id="7" dur="500"/>
                                        <p:tgtEl>
                                          <p:spTgt spid="41165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1652">
                                            <p:txEl>
                                              <p:pRg st="2" end="2"/>
                                            </p:txEl>
                                          </p:spTgt>
                                        </p:tgtEl>
                                        <p:attrNameLst>
                                          <p:attrName>style.visibility</p:attrName>
                                        </p:attrNameLst>
                                      </p:cBhvr>
                                      <p:to>
                                        <p:strVal val="visible"/>
                                      </p:to>
                                    </p:set>
                                    <p:animEffect transition="in" filter="blinds(horizontal)">
                                      <p:cBhvr>
                                        <p:cTn id="12" dur="500"/>
                                        <p:tgtEl>
                                          <p:spTgt spid="41165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11651">
                                            <p:txEl>
                                              <p:pRg st="0" end="0"/>
                                            </p:txEl>
                                          </p:spTgt>
                                        </p:tgtEl>
                                        <p:attrNameLst>
                                          <p:attrName>style.visibility</p:attrName>
                                        </p:attrNameLst>
                                      </p:cBhvr>
                                      <p:to>
                                        <p:strVal val="visible"/>
                                      </p:to>
                                    </p:set>
                                    <p:animEffect transition="in" filter="blinds(horizontal)">
                                      <p:cBhvr>
                                        <p:cTn id="17" dur="500"/>
                                        <p:tgtEl>
                                          <p:spTgt spid="411651">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11651">
                                            <p:txEl>
                                              <p:pRg st="1" end="1"/>
                                            </p:txEl>
                                          </p:spTgt>
                                        </p:tgtEl>
                                        <p:attrNameLst>
                                          <p:attrName>style.visibility</p:attrName>
                                        </p:attrNameLst>
                                      </p:cBhvr>
                                      <p:to>
                                        <p:strVal val="visible"/>
                                      </p:to>
                                    </p:set>
                                    <p:animEffect transition="in" filter="blinds(horizontal)">
                                      <p:cBhvr>
                                        <p:cTn id="22" dur="500"/>
                                        <p:tgtEl>
                                          <p:spTgt spid="411651">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11651">
                                            <p:txEl>
                                              <p:pRg st="2" end="2"/>
                                            </p:txEl>
                                          </p:spTgt>
                                        </p:tgtEl>
                                        <p:attrNameLst>
                                          <p:attrName>style.visibility</p:attrName>
                                        </p:attrNameLst>
                                      </p:cBhvr>
                                      <p:to>
                                        <p:strVal val="visible"/>
                                      </p:to>
                                    </p:set>
                                    <p:animEffect transition="in" filter="blinds(horizontal)">
                                      <p:cBhvr>
                                        <p:cTn id="27" dur="500"/>
                                        <p:tgtEl>
                                          <p:spTgt spid="4116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236538" y="128588"/>
            <a:ext cx="8662987" cy="528637"/>
          </a:xfrm>
        </p:spPr>
        <p:txBody>
          <a:bodyPr anchor="ctr"/>
          <a:lstStyle/>
          <a:p>
            <a:r>
              <a:rPr lang="en-US" altLang="zh-CN" smtClean="0">
                <a:ea typeface="宋体" pitchFamily="2" charset="-122"/>
              </a:rPr>
              <a:t>RISC</a:t>
            </a:r>
            <a:r>
              <a:rPr lang="zh-CN" altLang="en-US" smtClean="0"/>
              <a:t>设计风格的主要特点</a:t>
            </a:r>
          </a:p>
        </p:txBody>
      </p:sp>
      <p:sp>
        <p:nvSpPr>
          <p:cNvPr id="413699" name="Rectangle 3"/>
          <p:cNvSpPr>
            <a:spLocks noGrp="1" noChangeArrowheads="1"/>
          </p:cNvSpPr>
          <p:nvPr>
            <p:ph type="body" idx="4294967295"/>
          </p:nvPr>
        </p:nvSpPr>
        <p:spPr>
          <a:xfrm>
            <a:off x="269875" y="866775"/>
            <a:ext cx="8607425" cy="4381500"/>
          </a:xfrm>
        </p:spPr>
        <p:txBody>
          <a:bodyPr lIns="91440" tIns="45720" rIns="91440" bIns="45720"/>
          <a:lstStyle/>
          <a:p>
            <a:pPr marL="342900" indent="-342900">
              <a:buFont typeface="Monotype Sorts"/>
              <a:buChar char=" "/>
            </a:pPr>
            <a:r>
              <a:rPr lang="zh-CN" altLang="en-US" sz="2200" dirty="0" smtClean="0">
                <a:solidFill>
                  <a:srgbClr val="0000FF"/>
                </a:solidFill>
                <a:latin typeface="微软雅黑" pitchFamily="34" charset="-122"/>
                <a:ea typeface="微软雅黑" pitchFamily="34" charset="-122"/>
              </a:rPr>
              <a:t>(1) 简化的指令系统</a:t>
            </a:r>
          </a:p>
          <a:p>
            <a:pPr marL="342900" indent="-342900">
              <a:buFont typeface="Monotype Sorts"/>
              <a:buChar char=" "/>
            </a:pPr>
            <a:r>
              <a:rPr lang="zh-CN" altLang="en-US" sz="2200" dirty="0" smtClean="0">
                <a:solidFill>
                  <a:srgbClr val="C2228D"/>
                </a:solidFill>
                <a:latin typeface="微软雅黑" pitchFamily="34" charset="-122"/>
                <a:ea typeface="微软雅黑" pitchFamily="34" charset="-122"/>
              </a:rPr>
              <a:t>     指令少 / 寻址方式少 / 指令格式少 / 指令长度一致</a:t>
            </a:r>
          </a:p>
          <a:p>
            <a:pPr marL="342900" indent="-342900">
              <a:buFont typeface="Monotype Sorts"/>
              <a:buChar char=" "/>
            </a:pPr>
            <a:r>
              <a:rPr lang="zh-CN" altLang="en-US" sz="2200" dirty="0" smtClean="0">
                <a:solidFill>
                  <a:srgbClr val="0000FF"/>
                </a:solidFill>
                <a:latin typeface="微软雅黑" pitchFamily="34" charset="-122"/>
                <a:ea typeface="微软雅黑" pitchFamily="34" charset="-122"/>
              </a:rPr>
              <a:t>(2) 以</a:t>
            </a:r>
            <a:r>
              <a:rPr lang="en-US" altLang="zh-CN" sz="2200" dirty="0" smtClean="0">
                <a:solidFill>
                  <a:srgbClr val="0000FF"/>
                </a:solidFill>
                <a:latin typeface="微软雅黑" pitchFamily="34" charset="-122"/>
                <a:ea typeface="微软雅黑" pitchFamily="34" charset="-122"/>
              </a:rPr>
              <a:t>RR</a:t>
            </a:r>
            <a:r>
              <a:rPr lang="zh-CN" altLang="en-US" sz="2200" dirty="0" smtClean="0">
                <a:solidFill>
                  <a:srgbClr val="0000FF"/>
                </a:solidFill>
                <a:latin typeface="微软雅黑" pitchFamily="34" charset="-122"/>
                <a:ea typeface="微软雅黑" pitchFamily="34" charset="-122"/>
              </a:rPr>
              <a:t>方式工作</a:t>
            </a:r>
          </a:p>
          <a:p>
            <a:pPr marL="342900" indent="-342900">
              <a:buFont typeface="Monotype Sorts"/>
              <a:buChar char=" "/>
            </a:pPr>
            <a:r>
              <a:rPr lang="zh-CN" altLang="en-US" sz="2200" dirty="0" smtClean="0">
                <a:solidFill>
                  <a:srgbClr val="C2228D"/>
                </a:solidFill>
                <a:latin typeface="微软雅黑" pitchFamily="34" charset="-122"/>
                <a:ea typeface="微软雅黑" pitchFamily="34" charset="-122"/>
              </a:rPr>
              <a:t>      除</a:t>
            </a:r>
            <a:r>
              <a:rPr lang="en-US" altLang="zh-CN" sz="2200" dirty="0" smtClean="0">
                <a:solidFill>
                  <a:srgbClr val="C2228D"/>
                </a:solidFill>
                <a:latin typeface="微软雅黑" pitchFamily="34" charset="-122"/>
                <a:ea typeface="微软雅黑" pitchFamily="34" charset="-122"/>
              </a:rPr>
              <a:t>Load/Store</a:t>
            </a:r>
            <a:r>
              <a:rPr lang="zh-CN" altLang="en-US" sz="2200" dirty="0" smtClean="0">
                <a:solidFill>
                  <a:srgbClr val="C2228D"/>
                </a:solidFill>
                <a:latin typeface="微软雅黑" pitchFamily="34" charset="-122"/>
                <a:ea typeface="微软雅黑" pitchFamily="34" charset="-122"/>
              </a:rPr>
              <a:t>指令可访存外，其余指令都只访问寄存器</a:t>
            </a:r>
          </a:p>
          <a:p>
            <a:pPr marL="342900" indent="-342900">
              <a:buFont typeface="Monotype Sorts"/>
              <a:buChar char=" "/>
            </a:pPr>
            <a:r>
              <a:rPr lang="zh-CN" altLang="en-US" sz="2200" dirty="0" smtClean="0">
                <a:solidFill>
                  <a:srgbClr val="0000FF"/>
                </a:solidFill>
                <a:latin typeface="微软雅黑" pitchFamily="34" charset="-122"/>
                <a:ea typeface="微软雅黑" pitchFamily="34" charset="-122"/>
              </a:rPr>
              <a:t>(3) 指令周期短</a:t>
            </a:r>
          </a:p>
          <a:p>
            <a:pPr marL="342900" indent="-342900">
              <a:buFont typeface="Monotype Sorts"/>
              <a:buChar char=" "/>
            </a:pPr>
            <a:r>
              <a:rPr lang="zh-CN" altLang="en-US" sz="2200" dirty="0" smtClean="0">
                <a:solidFill>
                  <a:srgbClr val="C2228D"/>
                </a:solidFill>
                <a:latin typeface="微软雅黑" pitchFamily="34" charset="-122"/>
                <a:ea typeface="微软雅黑" pitchFamily="34" charset="-122"/>
              </a:rPr>
              <a:t>      以流水线方式工作，</a:t>
            </a:r>
            <a:r>
              <a:rPr lang="zh-CN" altLang="en-US" sz="2200" dirty="0" smtClean="0">
                <a:latin typeface="微软雅黑" pitchFamily="34" charset="-122"/>
                <a:ea typeface="微软雅黑" pitchFamily="34" charset="-122"/>
              </a:rPr>
              <a:t> </a:t>
            </a:r>
            <a:r>
              <a:rPr lang="zh-CN" altLang="en-US" sz="2200" dirty="0" smtClean="0">
                <a:solidFill>
                  <a:srgbClr val="C2228D"/>
                </a:solidFill>
                <a:latin typeface="微软雅黑" pitchFamily="34" charset="-122"/>
                <a:ea typeface="微软雅黑" pitchFamily="34" charset="-122"/>
              </a:rPr>
              <a:t>因而除</a:t>
            </a:r>
            <a:r>
              <a:rPr lang="en-US" altLang="zh-CN" sz="2200" dirty="0" smtClean="0">
                <a:solidFill>
                  <a:srgbClr val="C2228D"/>
                </a:solidFill>
                <a:latin typeface="微软雅黑" pitchFamily="34" charset="-122"/>
                <a:ea typeface="微软雅黑" pitchFamily="34" charset="-122"/>
              </a:rPr>
              <a:t>Load/Store</a:t>
            </a:r>
            <a:r>
              <a:rPr lang="zh-CN" altLang="en-US" sz="2200" dirty="0" smtClean="0">
                <a:solidFill>
                  <a:srgbClr val="C2228D"/>
                </a:solidFill>
                <a:latin typeface="微软雅黑" pitchFamily="34" charset="-122"/>
                <a:ea typeface="微软雅黑" pitchFamily="34" charset="-122"/>
              </a:rPr>
              <a:t>指令外，其他简单指令都只需一个或一个不到的时钟周期就可完成</a:t>
            </a:r>
          </a:p>
          <a:p>
            <a:pPr marL="342900" indent="-342900">
              <a:buFont typeface="Monotype Sorts"/>
              <a:buChar char=" "/>
            </a:pPr>
            <a:r>
              <a:rPr lang="zh-CN" altLang="en-US" sz="2200" dirty="0" smtClean="0">
                <a:solidFill>
                  <a:srgbClr val="0000FF"/>
                </a:solidFill>
                <a:latin typeface="微软雅黑" pitchFamily="34" charset="-122"/>
                <a:ea typeface="微软雅黑" pitchFamily="34" charset="-122"/>
              </a:rPr>
              <a:t> (4) 采用大量通用寄存器，以减少访存次数</a:t>
            </a:r>
          </a:p>
          <a:p>
            <a:pPr marL="342900" indent="-342900">
              <a:buFont typeface="Monotype Sorts"/>
              <a:buChar char=" "/>
            </a:pPr>
            <a:r>
              <a:rPr lang="zh-CN" altLang="en-US" sz="2200" dirty="0" smtClean="0">
                <a:solidFill>
                  <a:srgbClr val="0000FF"/>
                </a:solidFill>
                <a:latin typeface="微软雅黑" pitchFamily="34" charset="-122"/>
                <a:ea typeface="微软雅黑" pitchFamily="34" charset="-122"/>
              </a:rPr>
              <a:t> (5) 采用硬连线路控制器，不用或少用微程序控制</a:t>
            </a:r>
          </a:p>
          <a:p>
            <a:pPr marL="342900" indent="-342900">
              <a:buFont typeface="Monotype Sorts"/>
              <a:buChar char=" "/>
            </a:pPr>
            <a:r>
              <a:rPr lang="zh-CN" altLang="en-US" sz="2200" dirty="0" smtClean="0">
                <a:solidFill>
                  <a:srgbClr val="0000FF"/>
                </a:solidFill>
                <a:latin typeface="微软雅黑" pitchFamily="34" charset="-122"/>
                <a:ea typeface="微软雅黑" pitchFamily="34" charset="-122"/>
              </a:rPr>
              <a:t> (6)  采用优化的编译系统，力求有效地支持高级语言程序</a:t>
            </a:r>
          </a:p>
        </p:txBody>
      </p:sp>
      <p:sp>
        <p:nvSpPr>
          <p:cNvPr id="413700" name="Text Box 4"/>
          <p:cNvSpPr txBox="1">
            <a:spLocks noChangeArrowheads="1"/>
          </p:cNvSpPr>
          <p:nvPr/>
        </p:nvSpPr>
        <p:spPr bwMode="auto">
          <a:xfrm>
            <a:off x="376238" y="5467350"/>
            <a:ext cx="8526462"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en-US" altLang="zh-CN" sz="2000" dirty="0">
                <a:solidFill>
                  <a:srgbClr val="000000"/>
                </a:solidFill>
                <a:latin typeface="微软雅黑" pitchFamily="34" charset="-122"/>
                <a:ea typeface="微软雅黑" pitchFamily="34" charset="-122"/>
              </a:rPr>
              <a:t>MIPS</a:t>
            </a:r>
            <a:r>
              <a:rPr lang="zh-CN" altLang="en-US" sz="2000" dirty="0">
                <a:solidFill>
                  <a:srgbClr val="000000"/>
                </a:solidFill>
                <a:latin typeface="微软雅黑" pitchFamily="34" charset="-122"/>
                <a:ea typeface="微软雅黑" pitchFamily="34" charset="-122"/>
              </a:rPr>
              <a:t>是典型的</a:t>
            </a:r>
            <a:r>
              <a:rPr lang="en-US" altLang="zh-CN" sz="2000" dirty="0">
                <a:solidFill>
                  <a:srgbClr val="000000"/>
                </a:solidFill>
                <a:latin typeface="微软雅黑" pitchFamily="34" charset="-122"/>
                <a:ea typeface="微软雅黑" pitchFamily="34" charset="-122"/>
              </a:rPr>
              <a:t>RISC</a:t>
            </a:r>
            <a:r>
              <a:rPr lang="zh-CN" altLang="en-US" sz="2000" dirty="0">
                <a:solidFill>
                  <a:srgbClr val="000000"/>
                </a:solidFill>
                <a:latin typeface="微软雅黑" pitchFamily="34" charset="-122"/>
                <a:ea typeface="微软雅黑" pitchFamily="34" charset="-122"/>
              </a:rPr>
              <a:t>处理器，</a:t>
            </a:r>
            <a:r>
              <a:rPr lang="en-US" altLang="zh-CN" sz="2000" dirty="0">
                <a:solidFill>
                  <a:srgbClr val="000000"/>
                </a:solidFill>
                <a:latin typeface="微软雅黑" pitchFamily="34" charset="-122"/>
                <a:ea typeface="微软雅黑" pitchFamily="34" charset="-122"/>
              </a:rPr>
              <a:t>82</a:t>
            </a:r>
            <a:r>
              <a:rPr lang="zh-CN" altLang="en-US" sz="2000" dirty="0">
                <a:solidFill>
                  <a:srgbClr val="000000"/>
                </a:solidFill>
                <a:latin typeface="微软雅黑" pitchFamily="34" charset="-122"/>
                <a:ea typeface="微软雅黑" pitchFamily="34" charset="-122"/>
              </a:rPr>
              <a:t>年以来新的指令集大多采用</a:t>
            </a:r>
            <a:r>
              <a:rPr lang="en-US" altLang="zh-CN" sz="2000" dirty="0">
                <a:solidFill>
                  <a:srgbClr val="000000"/>
                </a:solidFill>
                <a:latin typeface="微软雅黑" pitchFamily="34" charset="-122"/>
                <a:ea typeface="微软雅黑" pitchFamily="34" charset="-122"/>
              </a:rPr>
              <a:t>RISC</a:t>
            </a:r>
            <a:r>
              <a:rPr lang="zh-CN" altLang="en-US" sz="2000" dirty="0">
                <a:solidFill>
                  <a:srgbClr val="000000"/>
                </a:solidFill>
                <a:latin typeface="微软雅黑" pitchFamily="34" charset="-122"/>
                <a:ea typeface="微软雅黑" pitchFamily="34" charset="-122"/>
              </a:rPr>
              <a:t>体系结构</a:t>
            </a:r>
          </a:p>
          <a:p>
            <a:pPr fontAlgn="base">
              <a:spcBef>
                <a:spcPct val="50000"/>
              </a:spcBef>
              <a:spcAft>
                <a:spcPct val="0"/>
              </a:spcAft>
              <a:buSzTx/>
              <a:buFontTx/>
              <a:buNone/>
            </a:pPr>
            <a:r>
              <a:rPr lang="en-US" altLang="zh-CN" sz="2000" dirty="0">
                <a:solidFill>
                  <a:srgbClr val="000000"/>
                </a:solidFill>
                <a:latin typeface="微软雅黑" pitchFamily="34" charset="-122"/>
                <a:ea typeface="微软雅黑" pitchFamily="34" charset="-122"/>
              </a:rPr>
              <a:t>x86</a:t>
            </a:r>
            <a:r>
              <a:rPr lang="zh-CN" altLang="en-US" sz="2000" dirty="0">
                <a:solidFill>
                  <a:srgbClr val="000000"/>
                </a:solidFill>
                <a:latin typeface="微软雅黑" pitchFamily="34" charset="-122"/>
                <a:ea typeface="微软雅黑" pitchFamily="34" charset="-122"/>
              </a:rPr>
              <a:t>因为“兼容”的需要，保留了</a:t>
            </a:r>
            <a:r>
              <a:rPr lang="en-US" altLang="zh-CN" sz="2000" dirty="0">
                <a:solidFill>
                  <a:srgbClr val="000000"/>
                </a:solidFill>
                <a:latin typeface="微软雅黑" pitchFamily="34" charset="-122"/>
                <a:ea typeface="微软雅黑" pitchFamily="34" charset="-122"/>
              </a:rPr>
              <a:t>CISC</a:t>
            </a:r>
            <a:r>
              <a:rPr lang="zh-CN" altLang="en-US" sz="2000" dirty="0">
                <a:solidFill>
                  <a:srgbClr val="000000"/>
                </a:solidFill>
                <a:latin typeface="微软雅黑" pitchFamily="34" charset="-122"/>
                <a:ea typeface="微软雅黑" pitchFamily="34" charset="-122"/>
              </a:rPr>
              <a:t>的风格，同时也借鉴了</a:t>
            </a:r>
            <a:r>
              <a:rPr lang="en-US" altLang="zh-CN" sz="2000" dirty="0">
                <a:solidFill>
                  <a:srgbClr val="000000"/>
                </a:solidFill>
                <a:latin typeface="微软雅黑" pitchFamily="34" charset="-122"/>
                <a:ea typeface="微软雅黑" pitchFamily="34" charset="-122"/>
              </a:rPr>
              <a:t>RISC</a:t>
            </a:r>
            <a:r>
              <a:rPr lang="zh-CN" altLang="en-US" sz="2000" dirty="0">
                <a:solidFill>
                  <a:srgbClr val="000000"/>
                </a:solidFill>
                <a:latin typeface="微软雅黑" pitchFamily="34" charset="-122"/>
                <a:ea typeface="微软雅黑" pitchFamily="34" charset="-122"/>
              </a:rPr>
              <a:t>思想 </a:t>
            </a:r>
          </a:p>
        </p:txBody>
      </p:sp>
    </p:spTree>
    <p:extLst>
      <p:ext uri="{BB962C8B-B14F-4D97-AF65-F5344CB8AC3E}">
        <p14:creationId xmlns:p14="http://schemas.microsoft.com/office/powerpoint/2010/main" val="21166421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3699">
                                            <p:txEl>
                                              <p:pRg st="0" end="0"/>
                                            </p:txEl>
                                          </p:spTgt>
                                        </p:tgtEl>
                                        <p:attrNameLst>
                                          <p:attrName>style.visibility</p:attrName>
                                        </p:attrNameLst>
                                      </p:cBhvr>
                                      <p:to>
                                        <p:strVal val="visible"/>
                                      </p:to>
                                    </p:set>
                                    <p:animEffect transition="in" filter="blinds(horizontal)">
                                      <p:cBhvr>
                                        <p:cTn id="7" dur="500"/>
                                        <p:tgtEl>
                                          <p:spTgt spid="41369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13699">
                                            <p:txEl>
                                              <p:pRg st="1" end="1"/>
                                            </p:txEl>
                                          </p:spTgt>
                                        </p:tgtEl>
                                        <p:attrNameLst>
                                          <p:attrName>style.visibility</p:attrName>
                                        </p:attrNameLst>
                                      </p:cBhvr>
                                      <p:to>
                                        <p:strVal val="visible"/>
                                      </p:to>
                                    </p:set>
                                    <p:animEffect transition="in" filter="blinds(horizontal)">
                                      <p:cBhvr>
                                        <p:cTn id="10" dur="500"/>
                                        <p:tgtEl>
                                          <p:spTgt spid="41369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413699">
                                            <p:txEl>
                                              <p:pRg st="2" end="2"/>
                                            </p:txEl>
                                          </p:spTgt>
                                        </p:tgtEl>
                                        <p:attrNameLst>
                                          <p:attrName>style.visibility</p:attrName>
                                        </p:attrNameLst>
                                      </p:cBhvr>
                                      <p:to>
                                        <p:strVal val="visible"/>
                                      </p:to>
                                    </p:set>
                                    <p:animEffect transition="in" filter="blinds(horizontal)">
                                      <p:cBhvr>
                                        <p:cTn id="15" dur="500"/>
                                        <p:tgtEl>
                                          <p:spTgt spid="413699">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13699">
                                            <p:txEl>
                                              <p:pRg st="3" end="3"/>
                                            </p:txEl>
                                          </p:spTgt>
                                        </p:tgtEl>
                                        <p:attrNameLst>
                                          <p:attrName>style.visibility</p:attrName>
                                        </p:attrNameLst>
                                      </p:cBhvr>
                                      <p:to>
                                        <p:strVal val="visible"/>
                                      </p:to>
                                    </p:set>
                                    <p:animEffect transition="in" filter="blinds(horizontal)">
                                      <p:cBhvr>
                                        <p:cTn id="18" dur="500"/>
                                        <p:tgtEl>
                                          <p:spTgt spid="413699">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413699">
                                            <p:txEl>
                                              <p:pRg st="4" end="4"/>
                                            </p:txEl>
                                          </p:spTgt>
                                        </p:tgtEl>
                                        <p:attrNameLst>
                                          <p:attrName>style.visibility</p:attrName>
                                        </p:attrNameLst>
                                      </p:cBhvr>
                                      <p:to>
                                        <p:strVal val="visible"/>
                                      </p:to>
                                    </p:set>
                                    <p:animEffect transition="in" filter="blinds(horizontal)">
                                      <p:cBhvr>
                                        <p:cTn id="23" dur="500"/>
                                        <p:tgtEl>
                                          <p:spTgt spid="413699">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413699">
                                            <p:txEl>
                                              <p:pRg st="5" end="5"/>
                                            </p:txEl>
                                          </p:spTgt>
                                        </p:tgtEl>
                                        <p:attrNameLst>
                                          <p:attrName>style.visibility</p:attrName>
                                        </p:attrNameLst>
                                      </p:cBhvr>
                                      <p:to>
                                        <p:strVal val="visible"/>
                                      </p:to>
                                    </p:set>
                                    <p:animEffect transition="in" filter="blinds(horizontal)">
                                      <p:cBhvr>
                                        <p:cTn id="26" dur="500"/>
                                        <p:tgtEl>
                                          <p:spTgt spid="413699">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413699">
                                            <p:txEl>
                                              <p:pRg st="6" end="6"/>
                                            </p:txEl>
                                          </p:spTgt>
                                        </p:tgtEl>
                                        <p:attrNameLst>
                                          <p:attrName>style.visibility</p:attrName>
                                        </p:attrNameLst>
                                      </p:cBhvr>
                                      <p:to>
                                        <p:strVal val="visible"/>
                                      </p:to>
                                    </p:set>
                                    <p:animEffect transition="in" filter="blinds(horizontal)">
                                      <p:cBhvr>
                                        <p:cTn id="31" dur="500"/>
                                        <p:tgtEl>
                                          <p:spTgt spid="413699">
                                            <p:txEl>
                                              <p:pRg st="6" end="6"/>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413699">
                                            <p:txEl>
                                              <p:pRg st="7" end="7"/>
                                            </p:txEl>
                                          </p:spTgt>
                                        </p:tgtEl>
                                        <p:attrNameLst>
                                          <p:attrName>style.visibility</p:attrName>
                                        </p:attrNameLst>
                                      </p:cBhvr>
                                      <p:to>
                                        <p:strVal val="visible"/>
                                      </p:to>
                                    </p:set>
                                    <p:animEffect transition="in" filter="blinds(horizontal)">
                                      <p:cBhvr>
                                        <p:cTn id="36" dur="500"/>
                                        <p:tgtEl>
                                          <p:spTgt spid="413699">
                                            <p:txEl>
                                              <p:pRg st="7" end="7"/>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413699">
                                            <p:txEl>
                                              <p:pRg st="8" end="8"/>
                                            </p:txEl>
                                          </p:spTgt>
                                        </p:tgtEl>
                                        <p:attrNameLst>
                                          <p:attrName>style.visibility</p:attrName>
                                        </p:attrNameLst>
                                      </p:cBhvr>
                                      <p:to>
                                        <p:strVal val="visible"/>
                                      </p:to>
                                    </p:set>
                                    <p:animEffect transition="in" filter="blinds(horizontal)">
                                      <p:cBhvr>
                                        <p:cTn id="41" dur="500"/>
                                        <p:tgtEl>
                                          <p:spTgt spid="413699">
                                            <p:txEl>
                                              <p:pRg st="8" end="8"/>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413700">
                                            <p:txEl>
                                              <p:pRg st="0" end="0"/>
                                            </p:txEl>
                                          </p:spTgt>
                                        </p:tgtEl>
                                        <p:attrNameLst>
                                          <p:attrName>style.visibility</p:attrName>
                                        </p:attrNameLst>
                                      </p:cBhvr>
                                      <p:to>
                                        <p:strVal val="visible"/>
                                      </p:to>
                                    </p:set>
                                    <p:animEffect transition="in" filter="blinds(horizontal)">
                                      <p:cBhvr>
                                        <p:cTn id="46" dur="500"/>
                                        <p:tgtEl>
                                          <p:spTgt spid="413700">
                                            <p:txEl>
                                              <p:pRg st="0" end="0"/>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nodeType="clickEffect">
                                  <p:stCondLst>
                                    <p:cond delay="0"/>
                                  </p:stCondLst>
                                  <p:childTnLst>
                                    <p:set>
                                      <p:cBhvr>
                                        <p:cTn id="50" dur="1" fill="hold">
                                          <p:stCondLst>
                                            <p:cond delay="0"/>
                                          </p:stCondLst>
                                        </p:cTn>
                                        <p:tgtEl>
                                          <p:spTgt spid="413700">
                                            <p:txEl>
                                              <p:pRg st="1" end="1"/>
                                            </p:txEl>
                                          </p:spTgt>
                                        </p:tgtEl>
                                        <p:attrNameLst>
                                          <p:attrName>style.visibility</p:attrName>
                                        </p:attrNameLst>
                                      </p:cBhvr>
                                      <p:to>
                                        <p:strVal val="visible"/>
                                      </p:to>
                                    </p:set>
                                    <p:animEffect transition="in" filter="blinds(horizontal)">
                                      <p:cBhvr>
                                        <p:cTn id="51" dur="500"/>
                                        <p:tgtEl>
                                          <p:spTgt spid="41370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CN" altLang="en-US" smtClean="0"/>
              <a:t>指令流水线的实现</a:t>
            </a:r>
          </a:p>
        </p:txBody>
      </p:sp>
      <p:pic>
        <p:nvPicPr>
          <p:cNvPr id="5662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17750"/>
            <a:ext cx="9144000"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Rectangle 4"/>
          <p:cNvSpPr>
            <a:spLocks noGrp="1" noChangeArrowheads="1"/>
          </p:cNvSpPr>
          <p:nvPr>
            <p:ph type="body" idx="1"/>
          </p:nvPr>
        </p:nvSpPr>
        <p:spPr>
          <a:xfrm>
            <a:off x="261938" y="862013"/>
            <a:ext cx="8597900" cy="781050"/>
          </a:xfrm>
        </p:spPr>
        <p:txBody>
          <a:bodyPr/>
          <a:lstStyle/>
          <a:p>
            <a:pPr>
              <a:lnSpc>
                <a:spcPct val="120000"/>
              </a:lnSpc>
              <a:buFontTx/>
              <a:buNone/>
            </a:pPr>
            <a:r>
              <a:rPr lang="zh-CN" altLang="en-US" sz="2000" smtClean="0">
                <a:latin typeface="微软雅黑" pitchFamily="34" charset="-122"/>
                <a:ea typeface="微软雅黑" pitchFamily="34" charset="-122"/>
              </a:rPr>
              <a:t>假定：最复杂指令执行过程 ① 取指：</a:t>
            </a:r>
            <a:r>
              <a:rPr lang="en-US" altLang="zh-CN" sz="2000" smtClean="0">
                <a:latin typeface="微软雅黑" pitchFamily="34" charset="-122"/>
                <a:ea typeface="微软雅黑" pitchFamily="34" charset="-122"/>
              </a:rPr>
              <a:t>200ps</a:t>
            </a:r>
            <a:r>
              <a:rPr lang="zh-CN" altLang="en-US" sz="2000" smtClean="0">
                <a:latin typeface="微软雅黑" pitchFamily="34" charset="-122"/>
                <a:ea typeface="微软雅黑" pitchFamily="34" charset="-122"/>
              </a:rPr>
              <a:t>；②译码和读操作数：</a:t>
            </a:r>
            <a:r>
              <a:rPr lang="en-US" altLang="zh-CN" sz="2000" smtClean="0">
                <a:latin typeface="微软雅黑" pitchFamily="34" charset="-122"/>
                <a:ea typeface="微软雅黑" pitchFamily="34" charset="-122"/>
              </a:rPr>
              <a:t>50ps</a:t>
            </a:r>
            <a:r>
              <a:rPr lang="zh-CN" altLang="en-US" sz="2000" smtClean="0">
                <a:latin typeface="微软雅黑" pitchFamily="34" charset="-122"/>
                <a:ea typeface="微软雅黑" pitchFamily="34" charset="-122"/>
              </a:rPr>
              <a:t>；③</a:t>
            </a:r>
            <a:r>
              <a:rPr lang="en-US" altLang="zh-CN" sz="2000" smtClean="0">
                <a:latin typeface="微软雅黑" pitchFamily="34" charset="-122"/>
                <a:ea typeface="微软雅黑" pitchFamily="34" charset="-122"/>
              </a:rPr>
              <a:t>ALU</a:t>
            </a:r>
            <a:r>
              <a:rPr lang="zh-CN" altLang="en-US" sz="2000" smtClean="0">
                <a:latin typeface="微软雅黑" pitchFamily="34" charset="-122"/>
                <a:ea typeface="微软雅黑" pitchFamily="34" charset="-122"/>
              </a:rPr>
              <a:t>操作：</a:t>
            </a:r>
            <a:r>
              <a:rPr lang="en-US" altLang="zh-CN" sz="2000" smtClean="0">
                <a:latin typeface="微软雅黑" pitchFamily="34" charset="-122"/>
                <a:ea typeface="微软雅黑" pitchFamily="34" charset="-122"/>
              </a:rPr>
              <a:t>100ps</a:t>
            </a:r>
            <a:r>
              <a:rPr lang="zh-CN" altLang="en-US" sz="2000" smtClean="0">
                <a:latin typeface="微软雅黑" pitchFamily="34" charset="-122"/>
                <a:ea typeface="微软雅黑" pitchFamily="34" charset="-122"/>
              </a:rPr>
              <a:t>；④读存储器：</a:t>
            </a:r>
            <a:r>
              <a:rPr lang="en-US" altLang="zh-CN" sz="2000" smtClean="0">
                <a:latin typeface="微软雅黑" pitchFamily="34" charset="-122"/>
                <a:ea typeface="微软雅黑" pitchFamily="34" charset="-122"/>
              </a:rPr>
              <a:t>200ps</a:t>
            </a:r>
            <a:r>
              <a:rPr lang="zh-CN" altLang="en-US" sz="2000" smtClean="0">
                <a:latin typeface="微软雅黑" pitchFamily="34" charset="-122"/>
                <a:ea typeface="微软雅黑" pitchFamily="34" charset="-122"/>
              </a:rPr>
              <a:t>；⑤结果写寄存器：</a:t>
            </a:r>
            <a:r>
              <a:rPr lang="en-US" altLang="zh-CN" sz="2000" smtClean="0">
                <a:latin typeface="微软雅黑" pitchFamily="34" charset="-122"/>
                <a:ea typeface="微软雅黑" pitchFamily="34" charset="-122"/>
              </a:rPr>
              <a:t>50ps</a:t>
            </a:r>
            <a:r>
              <a:rPr lang="zh-CN" altLang="en-US" sz="2000" smtClean="0">
                <a:latin typeface="微软雅黑" pitchFamily="34" charset="-122"/>
                <a:ea typeface="微软雅黑" pitchFamily="34" charset="-122"/>
              </a:rPr>
              <a:t>。 </a:t>
            </a:r>
          </a:p>
        </p:txBody>
      </p:sp>
      <p:sp>
        <p:nvSpPr>
          <p:cNvPr id="566277" name="Text Box 5"/>
          <p:cNvSpPr txBox="1">
            <a:spLocks noChangeArrowheads="1"/>
          </p:cNvSpPr>
          <p:nvPr/>
        </p:nvSpPr>
        <p:spPr bwMode="auto">
          <a:xfrm>
            <a:off x="188913" y="4965700"/>
            <a:ext cx="1044575"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20000"/>
              </a:spcBef>
              <a:spcAft>
                <a:spcPct val="0"/>
              </a:spcAft>
              <a:buSzTx/>
              <a:buFontTx/>
              <a:buNone/>
            </a:pPr>
            <a:r>
              <a:rPr lang="zh-CN" altLang="en-US" sz="2200">
                <a:solidFill>
                  <a:srgbClr val="FC0128"/>
                </a:solidFill>
                <a:latin typeface="微软雅黑" pitchFamily="34" charset="-122"/>
                <a:ea typeface="微软雅黑" pitchFamily="34" charset="-122"/>
              </a:rPr>
              <a:t>取指令</a:t>
            </a:r>
          </a:p>
          <a:p>
            <a:pPr fontAlgn="base">
              <a:spcBef>
                <a:spcPct val="20000"/>
              </a:spcBef>
              <a:spcAft>
                <a:spcPct val="0"/>
              </a:spcAft>
              <a:buSzTx/>
              <a:buFontTx/>
              <a:buNone/>
            </a:pPr>
            <a:r>
              <a:rPr lang="en-US" altLang="zh-CN" sz="2200">
                <a:solidFill>
                  <a:srgbClr val="FC0128"/>
                </a:solidFill>
                <a:latin typeface="微软雅黑" pitchFamily="34" charset="-122"/>
                <a:ea typeface="微软雅黑" pitchFamily="34" charset="-122"/>
              </a:rPr>
              <a:t>IFetch</a:t>
            </a:r>
            <a:endParaRPr lang="zh-CN" altLang="en-US" sz="2200">
              <a:solidFill>
                <a:srgbClr val="FC0128"/>
              </a:solidFill>
              <a:latin typeface="微软雅黑" pitchFamily="34" charset="-122"/>
              <a:ea typeface="微软雅黑" pitchFamily="34" charset="-122"/>
            </a:endParaRPr>
          </a:p>
        </p:txBody>
      </p:sp>
      <p:sp>
        <p:nvSpPr>
          <p:cNvPr id="566278" name="Text Box 6"/>
          <p:cNvSpPr txBox="1">
            <a:spLocks noChangeArrowheads="1"/>
          </p:cNvSpPr>
          <p:nvPr/>
        </p:nvSpPr>
        <p:spPr bwMode="auto">
          <a:xfrm>
            <a:off x="1601788" y="4984750"/>
            <a:ext cx="16256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15000"/>
              </a:spcBef>
              <a:spcAft>
                <a:spcPct val="0"/>
              </a:spcAft>
              <a:buSzTx/>
              <a:buFontTx/>
              <a:buNone/>
            </a:pPr>
            <a:r>
              <a:rPr lang="zh-CN" altLang="en-US" sz="2200">
                <a:solidFill>
                  <a:srgbClr val="FC0128"/>
                </a:solidFill>
                <a:latin typeface="微软雅黑" pitchFamily="34" charset="-122"/>
                <a:ea typeface="微软雅黑" pitchFamily="34" charset="-122"/>
              </a:rPr>
              <a:t>读数</a:t>
            </a:r>
            <a:r>
              <a:rPr lang="en-US" altLang="zh-CN" sz="2200">
                <a:solidFill>
                  <a:srgbClr val="FC0128"/>
                </a:solidFill>
                <a:latin typeface="微软雅黑" pitchFamily="34" charset="-122"/>
                <a:ea typeface="微软雅黑" pitchFamily="34" charset="-122"/>
              </a:rPr>
              <a:t>/</a:t>
            </a:r>
            <a:r>
              <a:rPr lang="zh-CN" altLang="en-US" sz="2200">
                <a:solidFill>
                  <a:srgbClr val="FC0128"/>
                </a:solidFill>
                <a:latin typeface="微软雅黑" pitchFamily="34" charset="-122"/>
                <a:ea typeface="微软雅黑" pitchFamily="34" charset="-122"/>
              </a:rPr>
              <a:t>译码</a:t>
            </a:r>
          </a:p>
          <a:p>
            <a:pPr algn="ctr" fontAlgn="base">
              <a:spcBef>
                <a:spcPct val="15000"/>
              </a:spcBef>
              <a:spcAft>
                <a:spcPct val="0"/>
              </a:spcAft>
              <a:buSzTx/>
              <a:buFontTx/>
              <a:buNone/>
            </a:pPr>
            <a:r>
              <a:rPr lang="en-US" altLang="zh-CN" sz="2200">
                <a:solidFill>
                  <a:srgbClr val="FC0128"/>
                </a:solidFill>
                <a:latin typeface="微软雅黑" pitchFamily="34" charset="-122"/>
                <a:ea typeface="微软雅黑" pitchFamily="34" charset="-122"/>
              </a:rPr>
              <a:t>Reg/Dec</a:t>
            </a:r>
            <a:endParaRPr lang="zh-CN" altLang="en-US" sz="2200">
              <a:solidFill>
                <a:srgbClr val="FC0128"/>
              </a:solidFill>
              <a:latin typeface="微软雅黑" pitchFamily="34" charset="-122"/>
              <a:ea typeface="微软雅黑" pitchFamily="34" charset="-122"/>
            </a:endParaRPr>
          </a:p>
        </p:txBody>
      </p:sp>
      <p:sp>
        <p:nvSpPr>
          <p:cNvPr id="566279" name="Text Box 7"/>
          <p:cNvSpPr txBox="1">
            <a:spLocks noChangeArrowheads="1"/>
          </p:cNvSpPr>
          <p:nvPr/>
        </p:nvSpPr>
        <p:spPr bwMode="auto">
          <a:xfrm>
            <a:off x="3609975" y="4989513"/>
            <a:ext cx="1438275"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20000"/>
              </a:spcBef>
              <a:spcAft>
                <a:spcPct val="0"/>
              </a:spcAft>
              <a:buSzTx/>
              <a:buFontTx/>
              <a:buNone/>
            </a:pPr>
            <a:r>
              <a:rPr lang="en-US" altLang="zh-CN" sz="2200">
                <a:solidFill>
                  <a:srgbClr val="FC0128"/>
                </a:solidFill>
                <a:latin typeface="微软雅黑" pitchFamily="34" charset="-122"/>
                <a:ea typeface="微软雅黑" pitchFamily="34" charset="-122"/>
              </a:rPr>
              <a:t>ALU</a:t>
            </a:r>
            <a:r>
              <a:rPr lang="zh-CN" altLang="en-US" sz="2200">
                <a:solidFill>
                  <a:srgbClr val="FC0128"/>
                </a:solidFill>
                <a:latin typeface="微软雅黑" pitchFamily="34" charset="-122"/>
                <a:ea typeface="微软雅黑" pitchFamily="34" charset="-122"/>
              </a:rPr>
              <a:t>运算</a:t>
            </a:r>
          </a:p>
          <a:p>
            <a:pPr algn="ctr" fontAlgn="base">
              <a:spcBef>
                <a:spcPct val="20000"/>
              </a:spcBef>
              <a:spcAft>
                <a:spcPct val="0"/>
              </a:spcAft>
              <a:buSzTx/>
              <a:buFontTx/>
              <a:buNone/>
            </a:pPr>
            <a:r>
              <a:rPr lang="en-US" altLang="zh-CN" sz="2200">
                <a:solidFill>
                  <a:srgbClr val="FC0128"/>
                </a:solidFill>
                <a:latin typeface="微软雅黑" pitchFamily="34" charset="-122"/>
                <a:ea typeface="微软雅黑" pitchFamily="34" charset="-122"/>
              </a:rPr>
              <a:t>Exec</a:t>
            </a:r>
          </a:p>
        </p:txBody>
      </p:sp>
      <p:sp>
        <p:nvSpPr>
          <p:cNvPr id="566280" name="Text Box 8"/>
          <p:cNvSpPr txBox="1">
            <a:spLocks noChangeArrowheads="1"/>
          </p:cNvSpPr>
          <p:nvPr/>
        </p:nvSpPr>
        <p:spPr bwMode="auto">
          <a:xfrm>
            <a:off x="5195888" y="4965700"/>
            <a:ext cx="1873250"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25000"/>
              </a:spcBef>
              <a:spcAft>
                <a:spcPct val="0"/>
              </a:spcAft>
              <a:buSzTx/>
              <a:buFontTx/>
              <a:buNone/>
            </a:pPr>
            <a:r>
              <a:rPr lang="zh-CN" altLang="en-US" sz="2200">
                <a:solidFill>
                  <a:srgbClr val="FC0128"/>
                </a:solidFill>
                <a:latin typeface="微软雅黑" pitchFamily="34" charset="-122"/>
                <a:ea typeface="微软雅黑" pitchFamily="34" charset="-122"/>
              </a:rPr>
              <a:t>读</a:t>
            </a:r>
            <a:r>
              <a:rPr lang="en-US" altLang="zh-CN" sz="2200">
                <a:solidFill>
                  <a:srgbClr val="FC0128"/>
                </a:solidFill>
                <a:latin typeface="微软雅黑" pitchFamily="34" charset="-122"/>
                <a:ea typeface="微软雅黑" pitchFamily="34" charset="-122"/>
              </a:rPr>
              <a:t>/</a:t>
            </a:r>
            <a:r>
              <a:rPr lang="zh-CN" altLang="en-US" sz="2200">
                <a:solidFill>
                  <a:srgbClr val="FC0128"/>
                </a:solidFill>
                <a:latin typeface="微软雅黑" pitchFamily="34" charset="-122"/>
                <a:ea typeface="微软雅黑" pitchFamily="34" charset="-122"/>
              </a:rPr>
              <a:t>写存储器</a:t>
            </a:r>
          </a:p>
          <a:p>
            <a:pPr algn="ctr" fontAlgn="base">
              <a:spcBef>
                <a:spcPct val="25000"/>
              </a:spcBef>
              <a:spcAft>
                <a:spcPct val="0"/>
              </a:spcAft>
              <a:buSzTx/>
              <a:buFontTx/>
              <a:buNone/>
            </a:pPr>
            <a:r>
              <a:rPr lang="en-US" altLang="zh-CN" sz="2200">
                <a:solidFill>
                  <a:srgbClr val="FC0128"/>
                </a:solidFill>
                <a:latin typeface="微软雅黑" pitchFamily="34" charset="-122"/>
                <a:ea typeface="微软雅黑" pitchFamily="34" charset="-122"/>
              </a:rPr>
              <a:t>Mem</a:t>
            </a:r>
          </a:p>
        </p:txBody>
      </p:sp>
      <p:sp>
        <p:nvSpPr>
          <p:cNvPr id="566281" name="Text Box 9"/>
          <p:cNvSpPr txBox="1">
            <a:spLocks noChangeArrowheads="1"/>
          </p:cNvSpPr>
          <p:nvPr/>
        </p:nvSpPr>
        <p:spPr bwMode="auto">
          <a:xfrm>
            <a:off x="7385050" y="4972050"/>
            <a:ext cx="1408113"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20000"/>
              </a:spcBef>
              <a:spcAft>
                <a:spcPct val="0"/>
              </a:spcAft>
              <a:buSzTx/>
              <a:buFontTx/>
              <a:buNone/>
            </a:pPr>
            <a:r>
              <a:rPr lang="zh-CN" altLang="en-US" sz="2200">
                <a:solidFill>
                  <a:srgbClr val="FC0128"/>
                </a:solidFill>
                <a:latin typeface="微软雅黑" pitchFamily="34" charset="-122"/>
                <a:ea typeface="微软雅黑" pitchFamily="34" charset="-122"/>
              </a:rPr>
              <a:t>写结果</a:t>
            </a:r>
          </a:p>
          <a:p>
            <a:pPr fontAlgn="base">
              <a:spcBef>
                <a:spcPct val="20000"/>
              </a:spcBef>
              <a:spcAft>
                <a:spcPct val="0"/>
              </a:spcAft>
              <a:buSzTx/>
              <a:buFontTx/>
              <a:buNone/>
            </a:pPr>
            <a:r>
              <a:rPr lang="en-US" altLang="zh-CN" sz="2200">
                <a:solidFill>
                  <a:srgbClr val="FC0128"/>
                </a:solidFill>
                <a:latin typeface="微软雅黑" pitchFamily="34" charset="-122"/>
                <a:ea typeface="微软雅黑" pitchFamily="34" charset="-122"/>
              </a:rPr>
              <a:t>Write</a:t>
            </a:r>
          </a:p>
        </p:txBody>
      </p:sp>
      <p:sp>
        <p:nvSpPr>
          <p:cNvPr id="566282" name="Rectangle 10"/>
          <p:cNvSpPr>
            <a:spLocks noChangeArrowheads="1"/>
          </p:cNvSpPr>
          <p:nvPr/>
        </p:nvSpPr>
        <p:spPr bwMode="auto">
          <a:xfrm>
            <a:off x="174625" y="1884363"/>
            <a:ext cx="48895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sz="2200">
                <a:solidFill>
                  <a:srgbClr val="FC0128"/>
                </a:solidFill>
                <a:latin typeface="微软雅黑" pitchFamily="34" charset="-122"/>
                <a:ea typeface="微软雅黑" pitchFamily="34" charset="-122"/>
              </a:rPr>
              <a:t>可以分</a:t>
            </a:r>
            <a:r>
              <a:rPr lang="en-US" altLang="zh-CN" sz="2200">
                <a:solidFill>
                  <a:srgbClr val="FC0128"/>
                </a:solidFill>
                <a:latin typeface="微软雅黑" pitchFamily="34" charset="-122"/>
                <a:ea typeface="微软雅黑" pitchFamily="34" charset="-122"/>
              </a:rPr>
              <a:t>5</a:t>
            </a:r>
            <a:r>
              <a:rPr lang="zh-CN" altLang="en-US" sz="2200">
                <a:solidFill>
                  <a:srgbClr val="FC0128"/>
                </a:solidFill>
                <a:latin typeface="微软雅黑" pitchFamily="34" charset="-122"/>
                <a:ea typeface="微软雅黑" pitchFamily="34" charset="-122"/>
              </a:rPr>
              <a:t>个流水段，最长阶段为</a:t>
            </a:r>
            <a:r>
              <a:rPr lang="en-US" altLang="zh-CN" sz="2200">
                <a:solidFill>
                  <a:srgbClr val="FC0128"/>
                </a:solidFill>
                <a:latin typeface="微软雅黑" pitchFamily="34" charset="-122"/>
                <a:ea typeface="微软雅黑" pitchFamily="34" charset="-122"/>
              </a:rPr>
              <a:t>200ps</a:t>
            </a:r>
            <a:r>
              <a:rPr lang="en-US" altLang="zh-CN" sz="1600">
                <a:solidFill>
                  <a:srgbClr val="000000"/>
                </a:solidFill>
                <a:ea typeface="宋体" pitchFamily="2" charset="-122"/>
              </a:rPr>
              <a:t> </a:t>
            </a:r>
          </a:p>
        </p:txBody>
      </p:sp>
    </p:spTree>
    <p:extLst>
      <p:ext uri="{BB962C8B-B14F-4D97-AF65-F5344CB8AC3E}">
        <p14:creationId xmlns:p14="http://schemas.microsoft.com/office/powerpoint/2010/main" val="12331292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6282"/>
                                        </p:tgtEl>
                                        <p:attrNameLst>
                                          <p:attrName>style.visibility</p:attrName>
                                        </p:attrNameLst>
                                      </p:cBhvr>
                                      <p:to>
                                        <p:strVal val="visible"/>
                                      </p:to>
                                    </p:set>
                                    <p:animEffect transition="in" filter="blinds(horizontal)">
                                      <p:cBhvr>
                                        <p:cTn id="7" dur="500"/>
                                        <p:tgtEl>
                                          <p:spTgt spid="5662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66275"/>
                                        </p:tgtEl>
                                        <p:attrNameLst>
                                          <p:attrName>style.visibility</p:attrName>
                                        </p:attrNameLst>
                                      </p:cBhvr>
                                      <p:to>
                                        <p:strVal val="visible"/>
                                      </p:to>
                                    </p:set>
                                    <p:animEffect transition="in" filter="blinds(horizontal)">
                                      <p:cBhvr>
                                        <p:cTn id="12" dur="500"/>
                                        <p:tgtEl>
                                          <p:spTgt spid="5662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66277"/>
                                        </p:tgtEl>
                                        <p:attrNameLst>
                                          <p:attrName>style.visibility</p:attrName>
                                        </p:attrNameLst>
                                      </p:cBhvr>
                                      <p:to>
                                        <p:strVal val="visible"/>
                                      </p:to>
                                    </p:set>
                                    <p:animEffect transition="in" filter="blinds(horizontal)">
                                      <p:cBhvr>
                                        <p:cTn id="17" dur="500"/>
                                        <p:tgtEl>
                                          <p:spTgt spid="566277"/>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66278"/>
                                        </p:tgtEl>
                                        <p:attrNameLst>
                                          <p:attrName>style.visibility</p:attrName>
                                        </p:attrNameLst>
                                      </p:cBhvr>
                                      <p:to>
                                        <p:strVal val="visible"/>
                                      </p:to>
                                    </p:set>
                                    <p:animEffect transition="in" filter="blinds(horizontal)">
                                      <p:cBhvr>
                                        <p:cTn id="20" dur="500"/>
                                        <p:tgtEl>
                                          <p:spTgt spid="56627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66279"/>
                                        </p:tgtEl>
                                        <p:attrNameLst>
                                          <p:attrName>style.visibility</p:attrName>
                                        </p:attrNameLst>
                                      </p:cBhvr>
                                      <p:to>
                                        <p:strVal val="visible"/>
                                      </p:to>
                                    </p:set>
                                    <p:animEffect transition="in" filter="blinds(horizontal)">
                                      <p:cBhvr>
                                        <p:cTn id="23" dur="500"/>
                                        <p:tgtEl>
                                          <p:spTgt spid="56627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66280"/>
                                        </p:tgtEl>
                                        <p:attrNameLst>
                                          <p:attrName>style.visibility</p:attrName>
                                        </p:attrNameLst>
                                      </p:cBhvr>
                                      <p:to>
                                        <p:strVal val="visible"/>
                                      </p:to>
                                    </p:set>
                                    <p:animEffect transition="in" filter="blinds(horizontal)">
                                      <p:cBhvr>
                                        <p:cTn id="26" dur="500"/>
                                        <p:tgtEl>
                                          <p:spTgt spid="56628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66281"/>
                                        </p:tgtEl>
                                        <p:attrNameLst>
                                          <p:attrName>style.visibility</p:attrName>
                                        </p:attrNameLst>
                                      </p:cBhvr>
                                      <p:to>
                                        <p:strVal val="visible"/>
                                      </p:to>
                                    </p:set>
                                    <p:animEffect transition="in" filter="blinds(horizontal)">
                                      <p:cBhvr>
                                        <p:cTn id="29" dur="500"/>
                                        <p:tgtEl>
                                          <p:spTgt spid="566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7" grpId="0"/>
      <p:bldP spid="566278" grpId="0"/>
      <p:bldP spid="566279" grpId="0"/>
      <p:bldP spid="566280" grpId="0"/>
      <p:bldP spid="566281" grpId="0"/>
      <p:bldP spid="56628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00100" y="114300"/>
            <a:ext cx="7747000" cy="528638"/>
          </a:xfrm>
        </p:spPr>
        <p:txBody>
          <a:bodyPr/>
          <a:lstStyle/>
          <a:p>
            <a:r>
              <a:rPr lang="zh-CN" altLang="en-US" smtClean="0"/>
              <a:t>指令流水线的执行举例</a:t>
            </a:r>
          </a:p>
        </p:txBody>
      </p:sp>
      <p:grpSp>
        <p:nvGrpSpPr>
          <p:cNvPr id="30723" name="Group 3"/>
          <p:cNvGrpSpPr>
            <a:grpSpLocks/>
          </p:cNvGrpSpPr>
          <p:nvPr/>
        </p:nvGrpSpPr>
        <p:grpSpPr bwMode="auto">
          <a:xfrm>
            <a:off x="876300" y="685800"/>
            <a:ext cx="7556500" cy="317500"/>
            <a:chOff x="624" y="424"/>
            <a:chExt cx="4224" cy="208"/>
          </a:xfrm>
        </p:grpSpPr>
        <p:sp>
          <p:nvSpPr>
            <p:cNvPr id="30865" name="Line 4"/>
            <p:cNvSpPr>
              <a:spLocks noChangeShapeType="1"/>
            </p:cNvSpPr>
            <p:nvPr/>
          </p:nvSpPr>
          <p:spPr bwMode="auto">
            <a:xfrm flipV="1">
              <a:off x="624" y="424"/>
              <a:ext cx="0" cy="208"/>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66" name="Line 5"/>
            <p:cNvSpPr>
              <a:spLocks noChangeShapeType="1"/>
            </p:cNvSpPr>
            <p:nvPr/>
          </p:nvSpPr>
          <p:spPr bwMode="auto">
            <a:xfrm flipV="1">
              <a:off x="1152" y="424"/>
              <a:ext cx="0" cy="208"/>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67" name="Line 6"/>
            <p:cNvSpPr>
              <a:spLocks noChangeShapeType="1"/>
            </p:cNvSpPr>
            <p:nvPr/>
          </p:nvSpPr>
          <p:spPr bwMode="auto">
            <a:xfrm flipV="1">
              <a:off x="1680" y="424"/>
              <a:ext cx="0" cy="208"/>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68" name="Line 7"/>
            <p:cNvSpPr>
              <a:spLocks noChangeShapeType="1"/>
            </p:cNvSpPr>
            <p:nvPr/>
          </p:nvSpPr>
          <p:spPr bwMode="auto">
            <a:xfrm flipV="1">
              <a:off x="2208" y="424"/>
              <a:ext cx="0" cy="208"/>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69" name="Line 8"/>
            <p:cNvSpPr>
              <a:spLocks noChangeShapeType="1"/>
            </p:cNvSpPr>
            <p:nvPr/>
          </p:nvSpPr>
          <p:spPr bwMode="auto">
            <a:xfrm flipV="1">
              <a:off x="2736" y="424"/>
              <a:ext cx="0" cy="208"/>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70" name="Line 9"/>
            <p:cNvSpPr>
              <a:spLocks noChangeShapeType="1"/>
            </p:cNvSpPr>
            <p:nvPr/>
          </p:nvSpPr>
          <p:spPr bwMode="auto">
            <a:xfrm flipV="1">
              <a:off x="3264" y="424"/>
              <a:ext cx="0" cy="208"/>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71" name="Line 10"/>
            <p:cNvSpPr>
              <a:spLocks noChangeShapeType="1"/>
            </p:cNvSpPr>
            <p:nvPr/>
          </p:nvSpPr>
          <p:spPr bwMode="auto">
            <a:xfrm flipV="1">
              <a:off x="3792" y="424"/>
              <a:ext cx="0" cy="208"/>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72" name="Line 11"/>
            <p:cNvSpPr>
              <a:spLocks noChangeShapeType="1"/>
            </p:cNvSpPr>
            <p:nvPr/>
          </p:nvSpPr>
          <p:spPr bwMode="auto">
            <a:xfrm flipV="1">
              <a:off x="4320" y="424"/>
              <a:ext cx="0" cy="208"/>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73" name="Line 12"/>
            <p:cNvSpPr>
              <a:spLocks noChangeShapeType="1"/>
            </p:cNvSpPr>
            <p:nvPr/>
          </p:nvSpPr>
          <p:spPr bwMode="auto">
            <a:xfrm flipV="1">
              <a:off x="4848" y="424"/>
              <a:ext cx="0" cy="208"/>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sp>
        <p:nvSpPr>
          <p:cNvPr id="30724" name="Rectangle 13"/>
          <p:cNvSpPr>
            <a:spLocks noChangeArrowheads="1"/>
          </p:cNvSpPr>
          <p:nvPr/>
        </p:nvSpPr>
        <p:spPr bwMode="auto">
          <a:xfrm>
            <a:off x="3844925" y="3886200"/>
            <a:ext cx="874713"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fontAlgn="base">
              <a:spcBef>
                <a:spcPct val="0"/>
              </a:spcBef>
              <a:spcAft>
                <a:spcPct val="0"/>
              </a:spcAft>
              <a:buSzTx/>
              <a:buFontTx/>
              <a:buNone/>
            </a:pPr>
            <a:r>
              <a:rPr lang="en-US" altLang="zh-CN" sz="1600" dirty="0">
                <a:solidFill>
                  <a:srgbClr val="063DE8"/>
                </a:solidFill>
                <a:ea typeface="宋体" pitchFamily="2" charset="-122"/>
              </a:rPr>
              <a:t>End</a:t>
            </a:r>
            <a:r>
              <a:rPr lang="en-US" altLang="zh-CN" sz="1600" dirty="0">
                <a:solidFill>
                  <a:srgbClr val="063DE8"/>
                </a:solidFill>
                <a:latin typeface="Times New Roman" pitchFamily="18" charset="0"/>
                <a:ea typeface="宋体" pitchFamily="2" charset="-122"/>
              </a:rPr>
              <a:t> </a:t>
            </a:r>
            <a:r>
              <a:rPr lang="en-US" altLang="zh-CN" sz="1600" dirty="0">
                <a:solidFill>
                  <a:srgbClr val="063DE8"/>
                </a:solidFill>
                <a:ea typeface="宋体" pitchFamily="2" charset="-122"/>
              </a:rPr>
              <a:t>of</a:t>
            </a:r>
          </a:p>
          <a:p>
            <a:pPr algn="ctr" fontAlgn="base">
              <a:spcBef>
                <a:spcPct val="0"/>
              </a:spcBef>
              <a:spcAft>
                <a:spcPct val="0"/>
              </a:spcAft>
              <a:buSzTx/>
              <a:buFontTx/>
              <a:buNone/>
            </a:pPr>
            <a:r>
              <a:rPr lang="en-US" altLang="zh-CN" sz="1600" dirty="0">
                <a:solidFill>
                  <a:srgbClr val="063DE8"/>
                </a:solidFill>
                <a:ea typeface="宋体" pitchFamily="2" charset="-122"/>
              </a:rPr>
              <a:t>Cycle</a:t>
            </a:r>
            <a:r>
              <a:rPr lang="en-US" altLang="zh-CN" sz="1600" dirty="0">
                <a:solidFill>
                  <a:srgbClr val="063DE8"/>
                </a:solidFill>
                <a:latin typeface="Times New Roman" pitchFamily="18" charset="0"/>
                <a:ea typeface="宋体" pitchFamily="2" charset="-122"/>
              </a:rPr>
              <a:t> 4</a:t>
            </a:r>
          </a:p>
        </p:txBody>
      </p:sp>
      <p:sp>
        <p:nvSpPr>
          <p:cNvPr id="30725" name="Rectangle 14"/>
          <p:cNvSpPr>
            <a:spLocks noChangeArrowheads="1"/>
          </p:cNvSpPr>
          <p:nvPr/>
        </p:nvSpPr>
        <p:spPr bwMode="auto">
          <a:xfrm>
            <a:off x="4749800" y="3886200"/>
            <a:ext cx="892175"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fontAlgn="base">
              <a:spcBef>
                <a:spcPct val="0"/>
              </a:spcBef>
              <a:spcAft>
                <a:spcPct val="0"/>
              </a:spcAft>
              <a:buSzTx/>
              <a:buFontTx/>
              <a:buNone/>
            </a:pPr>
            <a:r>
              <a:rPr lang="en-US" altLang="zh-CN" sz="1600" dirty="0">
                <a:solidFill>
                  <a:srgbClr val="063DE8"/>
                </a:solidFill>
                <a:ea typeface="宋体" pitchFamily="2" charset="-122"/>
              </a:rPr>
              <a:t>End of</a:t>
            </a:r>
          </a:p>
          <a:p>
            <a:pPr algn="ctr" fontAlgn="base">
              <a:spcBef>
                <a:spcPct val="0"/>
              </a:spcBef>
              <a:spcAft>
                <a:spcPct val="0"/>
              </a:spcAft>
              <a:buSzTx/>
              <a:buFontTx/>
              <a:buNone/>
            </a:pPr>
            <a:r>
              <a:rPr lang="en-US" altLang="zh-CN" sz="1600" dirty="0">
                <a:solidFill>
                  <a:srgbClr val="063DE8"/>
                </a:solidFill>
                <a:ea typeface="宋体" pitchFamily="2" charset="-122"/>
              </a:rPr>
              <a:t>Cycle 5</a:t>
            </a:r>
          </a:p>
        </p:txBody>
      </p:sp>
      <p:sp>
        <p:nvSpPr>
          <p:cNvPr id="30726" name="Rectangle 15"/>
          <p:cNvSpPr>
            <a:spLocks noChangeArrowheads="1"/>
          </p:cNvSpPr>
          <p:nvPr/>
        </p:nvSpPr>
        <p:spPr bwMode="auto">
          <a:xfrm>
            <a:off x="5668963" y="3886200"/>
            <a:ext cx="885825"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fontAlgn="base">
              <a:spcBef>
                <a:spcPct val="0"/>
              </a:spcBef>
              <a:spcAft>
                <a:spcPct val="0"/>
              </a:spcAft>
              <a:buSzTx/>
              <a:buFontTx/>
              <a:buNone/>
            </a:pPr>
            <a:r>
              <a:rPr lang="en-US" altLang="zh-CN" sz="1600" dirty="0">
                <a:solidFill>
                  <a:srgbClr val="063DE8"/>
                </a:solidFill>
                <a:ea typeface="宋体" pitchFamily="2" charset="-122"/>
              </a:rPr>
              <a:t>End</a:t>
            </a:r>
            <a:r>
              <a:rPr lang="en-US" altLang="zh-CN" sz="1600" dirty="0">
                <a:solidFill>
                  <a:srgbClr val="063DE8"/>
                </a:solidFill>
                <a:latin typeface="Times New Roman" pitchFamily="18" charset="0"/>
                <a:ea typeface="宋体" pitchFamily="2" charset="-122"/>
              </a:rPr>
              <a:t> </a:t>
            </a:r>
            <a:r>
              <a:rPr lang="en-US" altLang="zh-CN" sz="1600" dirty="0">
                <a:solidFill>
                  <a:srgbClr val="063DE8"/>
                </a:solidFill>
                <a:ea typeface="宋体" pitchFamily="2" charset="-122"/>
              </a:rPr>
              <a:t>of</a:t>
            </a:r>
          </a:p>
          <a:p>
            <a:pPr algn="ctr" fontAlgn="base">
              <a:spcBef>
                <a:spcPct val="0"/>
              </a:spcBef>
              <a:spcAft>
                <a:spcPct val="0"/>
              </a:spcAft>
              <a:buSzTx/>
              <a:buFontTx/>
              <a:buNone/>
            </a:pPr>
            <a:r>
              <a:rPr lang="en-US" altLang="zh-CN" sz="1600" dirty="0">
                <a:solidFill>
                  <a:srgbClr val="063DE8"/>
                </a:solidFill>
                <a:ea typeface="宋体" pitchFamily="2" charset="-122"/>
              </a:rPr>
              <a:t>Cycle</a:t>
            </a:r>
            <a:r>
              <a:rPr lang="en-US" altLang="zh-CN" sz="1600" dirty="0">
                <a:solidFill>
                  <a:srgbClr val="063DE8"/>
                </a:solidFill>
                <a:latin typeface="Times New Roman" pitchFamily="18" charset="0"/>
                <a:ea typeface="宋体" pitchFamily="2" charset="-122"/>
              </a:rPr>
              <a:t> </a:t>
            </a:r>
            <a:r>
              <a:rPr lang="en-US" altLang="zh-CN" sz="1600" dirty="0">
                <a:solidFill>
                  <a:srgbClr val="063DE8"/>
                </a:solidFill>
                <a:ea typeface="宋体" pitchFamily="2" charset="-122"/>
              </a:rPr>
              <a:t>6</a:t>
            </a:r>
          </a:p>
        </p:txBody>
      </p:sp>
      <p:sp>
        <p:nvSpPr>
          <p:cNvPr id="30727" name="Rectangle 16"/>
          <p:cNvSpPr>
            <a:spLocks noChangeArrowheads="1"/>
          </p:cNvSpPr>
          <p:nvPr/>
        </p:nvSpPr>
        <p:spPr bwMode="auto">
          <a:xfrm>
            <a:off x="6502400" y="3886200"/>
            <a:ext cx="892175"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fontAlgn="base">
              <a:spcBef>
                <a:spcPct val="0"/>
              </a:spcBef>
              <a:spcAft>
                <a:spcPct val="0"/>
              </a:spcAft>
              <a:buSzTx/>
              <a:buFontTx/>
              <a:buNone/>
            </a:pPr>
            <a:r>
              <a:rPr lang="en-US" altLang="zh-CN" sz="1600" dirty="0">
                <a:solidFill>
                  <a:srgbClr val="063DE8"/>
                </a:solidFill>
                <a:ea typeface="宋体" pitchFamily="2" charset="-122"/>
              </a:rPr>
              <a:t>End</a:t>
            </a:r>
            <a:r>
              <a:rPr lang="en-US" altLang="zh-CN" sz="1600" dirty="0">
                <a:solidFill>
                  <a:srgbClr val="063DE8"/>
                </a:solidFill>
                <a:latin typeface="Times New Roman" pitchFamily="18" charset="0"/>
                <a:ea typeface="宋体" pitchFamily="2" charset="-122"/>
              </a:rPr>
              <a:t> </a:t>
            </a:r>
            <a:r>
              <a:rPr lang="en-US" altLang="zh-CN" sz="1600" dirty="0">
                <a:solidFill>
                  <a:srgbClr val="063DE8"/>
                </a:solidFill>
                <a:ea typeface="宋体" pitchFamily="2" charset="-122"/>
              </a:rPr>
              <a:t>of</a:t>
            </a:r>
          </a:p>
          <a:p>
            <a:pPr algn="ctr" fontAlgn="base">
              <a:spcBef>
                <a:spcPct val="0"/>
              </a:spcBef>
              <a:spcAft>
                <a:spcPct val="0"/>
              </a:spcAft>
              <a:buSzTx/>
              <a:buFontTx/>
              <a:buNone/>
            </a:pPr>
            <a:r>
              <a:rPr lang="en-US" altLang="zh-CN" sz="1600" dirty="0">
                <a:solidFill>
                  <a:srgbClr val="063DE8"/>
                </a:solidFill>
                <a:ea typeface="宋体" pitchFamily="2" charset="-122"/>
              </a:rPr>
              <a:t>Cycle 7</a:t>
            </a:r>
          </a:p>
        </p:txBody>
      </p:sp>
      <p:grpSp>
        <p:nvGrpSpPr>
          <p:cNvPr id="30728" name="Group 17"/>
          <p:cNvGrpSpPr>
            <a:grpSpLocks/>
          </p:cNvGrpSpPr>
          <p:nvPr/>
        </p:nvGrpSpPr>
        <p:grpSpPr bwMode="auto">
          <a:xfrm>
            <a:off x="0" y="685800"/>
            <a:ext cx="8966200" cy="3213100"/>
            <a:chOff x="135" y="432"/>
            <a:chExt cx="4993" cy="2024"/>
          </a:xfrm>
        </p:grpSpPr>
        <p:sp>
          <p:nvSpPr>
            <p:cNvPr id="30734" name="Rectangle 18"/>
            <p:cNvSpPr>
              <a:spLocks noChangeArrowheads="1"/>
            </p:cNvSpPr>
            <p:nvPr/>
          </p:nvSpPr>
          <p:spPr bwMode="auto">
            <a:xfrm>
              <a:off x="135" y="672"/>
              <a:ext cx="40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ea typeface="宋体" pitchFamily="2" charset="-122"/>
                </a:rPr>
                <a:t>Clock</a:t>
              </a:r>
            </a:p>
          </p:txBody>
        </p:sp>
        <p:grpSp>
          <p:nvGrpSpPr>
            <p:cNvPr id="30735" name="Group 19"/>
            <p:cNvGrpSpPr>
              <a:grpSpLocks/>
            </p:cNvGrpSpPr>
            <p:nvPr/>
          </p:nvGrpSpPr>
          <p:grpSpPr bwMode="auto">
            <a:xfrm>
              <a:off x="624" y="664"/>
              <a:ext cx="520" cy="160"/>
              <a:chOff x="624" y="664"/>
              <a:chExt cx="520" cy="160"/>
            </a:xfrm>
          </p:grpSpPr>
          <p:sp>
            <p:nvSpPr>
              <p:cNvPr id="30861" name="Line 20"/>
              <p:cNvSpPr>
                <a:spLocks noChangeShapeType="1"/>
              </p:cNvSpPr>
              <p:nvPr/>
            </p:nvSpPr>
            <p:spPr bwMode="auto">
              <a:xfrm>
                <a:off x="632" y="816"/>
                <a:ext cx="27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62" name="Line 21"/>
              <p:cNvSpPr>
                <a:spLocks noChangeShapeType="1"/>
              </p:cNvSpPr>
              <p:nvPr/>
            </p:nvSpPr>
            <p:spPr bwMode="auto">
              <a:xfrm>
                <a:off x="624" y="680"/>
                <a:ext cx="0" cy="12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63" name="Line 22"/>
              <p:cNvSpPr>
                <a:spLocks noChangeShapeType="1"/>
              </p:cNvSpPr>
              <p:nvPr/>
            </p:nvSpPr>
            <p:spPr bwMode="auto">
              <a:xfrm flipV="1">
                <a:off x="912" y="664"/>
                <a:ext cx="0" cy="16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64" name="Line 23"/>
              <p:cNvSpPr>
                <a:spLocks noChangeShapeType="1"/>
              </p:cNvSpPr>
              <p:nvPr/>
            </p:nvSpPr>
            <p:spPr bwMode="auto">
              <a:xfrm>
                <a:off x="920" y="672"/>
                <a:ext cx="22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grpSp>
          <p:nvGrpSpPr>
            <p:cNvPr id="30736" name="Group 24"/>
            <p:cNvGrpSpPr>
              <a:grpSpLocks/>
            </p:cNvGrpSpPr>
            <p:nvPr/>
          </p:nvGrpSpPr>
          <p:grpSpPr bwMode="auto">
            <a:xfrm>
              <a:off x="1152" y="664"/>
              <a:ext cx="520" cy="160"/>
              <a:chOff x="1152" y="664"/>
              <a:chExt cx="520" cy="160"/>
            </a:xfrm>
          </p:grpSpPr>
          <p:sp>
            <p:nvSpPr>
              <p:cNvPr id="30857" name="Line 25"/>
              <p:cNvSpPr>
                <a:spLocks noChangeShapeType="1"/>
              </p:cNvSpPr>
              <p:nvPr/>
            </p:nvSpPr>
            <p:spPr bwMode="auto">
              <a:xfrm>
                <a:off x="1160" y="816"/>
                <a:ext cx="27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58" name="Line 26"/>
              <p:cNvSpPr>
                <a:spLocks noChangeShapeType="1"/>
              </p:cNvSpPr>
              <p:nvPr/>
            </p:nvSpPr>
            <p:spPr bwMode="auto">
              <a:xfrm>
                <a:off x="1152" y="680"/>
                <a:ext cx="0" cy="12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59" name="Line 27"/>
              <p:cNvSpPr>
                <a:spLocks noChangeShapeType="1"/>
              </p:cNvSpPr>
              <p:nvPr/>
            </p:nvSpPr>
            <p:spPr bwMode="auto">
              <a:xfrm flipV="1">
                <a:off x="1440" y="664"/>
                <a:ext cx="0" cy="16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60" name="Line 28"/>
              <p:cNvSpPr>
                <a:spLocks noChangeShapeType="1"/>
              </p:cNvSpPr>
              <p:nvPr/>
            </p:nvSpPr>
            <p:spPr bwMode="auto">
              <a:xfrm>
                <a:off x="1448" y="672"/>
                <a:ext cx="22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grpSp>
          <p:nvGrpSpPr>
            <p:cNvPr id="30737" name="Group 29"/>
            <p:cNvGrpSpPr>
              <a:grpSpLocks/>
            </p:cNvGrpSpPr>
            <p:nvPr/>
          </p:nvGrpSpPr>
          <p:grpSpPr bwMode="auto">
            <a:xfrm>
              <a:off x="1680" y="664"/>
              <a:ext cx="520" cy="160"/>
              <a:chOff x="1680" y="664"/>
              <a:chExt cx="520" cy="160"/>
            </a:xfrm>
          </p:grpSpPr>
          <p:sp>
            <p:nvSpPr>
              <p:cNvPr id="30853" name="Line 30"/>
              <p:cNvSpPr>
                <a:spLocks noChangeShapeType="1"/>
              </p:cNvSpPr>
              <p:nvPr/>
            </p:nvSpPr>
            <p:spPr bwMode="auto">
              <a:xfrm>
                <a:off x="1688" y="816"/>
                <a:ext cx="27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54" name="Line 31"/>
              <p:cNvSpPr>
                <a:spLocks noChangeShapeType="1"/>
              </p:cNvSpPr>
              <p:nvPr/>
            </p:nvSpPr>
            <p:spPr bwMode="auto">
              <a:xfrm>
                <a:off x="1680" y="680"/>
                <a:ext cx="0" cy="12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55" name="Line 32"/>
              <p:cNvSpPr>
                <a:spLocks noChangeShapeType="1"/>
              </p:cNvSpPr>
              <p:nvPr/>
            </p:nvSpPr>
            <p:spPr bwMode="auto">
              <a:xfrm flipV="1">
                <a:off x="1968" y="664"/>
                <a:ext cx="0" cy="16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56" name="Line 33"/>
              <p:cNvSpPr>
                <a:spLocks noChangeShapeType="1"/>
              </p:cNvSpPr>
              <p:nvPr/>
            </p:nvSpPr>
            <p:spPr bwMode="auto">
              <a:xfrm>
                <a:off x="1976" y="672"/>
                <a:ext cx="22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grpSp>
          <p:nvGrpSpPr>
            <p:cNvPr id="30738" name="Group 34"/>
            <p:cNvGrpSpPr>
              <a:grpSpLocks/>
            </p:cNvGrpSpPr>
            <p:nvPr/>
          </p:nvGrpSpPr>
          <p:grpSpPr bwMode="auto">
            <a:xfrm>
              <a:off x="2208" y="664"/>
              <a:ext cx="520" cy="160"/>
              <a:chOff x="2208" y="664"/>
              <a:chExt cx="520" cy="160"/>
            </a:xfrm>
          </p:grpSpPr>
          <p:sp>
            <p:nvSpPr>
              <p:cNvPr id="30849" name="Line 35"/>
              <p:cNvSpPr>
                <a:spLocks noChangeShapeType="1"/>
              </p:cNvSpPr>
              <p:nvPr/>
            </p:nvSpPr>
            <p:spPr bwMode="auto">
              <a:xfrm>
                <a:off x="2216" y="816"/>
                <a:ext cx="27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50" name="Line 36"/>
              <p:cNvSpPr>
                <a:spLocks noChangeShapeType="1"/>
              </p:cNvSpPr>
              <p:nvPr/>
            </p:nvSpPr>
            <p:spPr bwMode="auto">
              <a:xfrm>
                <a:off x="2208" y="680"/>
                <a:ext cx="0" cy="12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51" name="Line 37"/>
              <p:cNvSpPr>
                <a:spLocks noChangeShapeType="1"/>
              </p:cNvSpPr>
              <p:nvPr/>
            </p:nvSpPr>
            <p:spPr bwMode="auto">
              <a:xfrm flipV="1">
                <a:off x="2496" y="664"/>
                <a:ext cx="0" cy="16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52" name="Line 38"/>
              <p:cNvSpPr>
                <a:spLocks noChangeShapeType="1"/>
              </p:cNvSpPr>
              <p:nvPr/>
            </p:nvSpPr>
            <p:spPr bwMode="auto">
              <a:xfrm>
                <a:off x="2504" y="672"/>
                <a:ext cx="22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grpSp>
          <p:nvGrpSpPr>
            <p:cNvPr id="30739" name="Group 39"/>
            <p:cNvGrpSpPr>
              <a:grpSpLocks/>
            </p:cNvGrpSpPr>
            <p:nvPr/>
          </p:nvGrpSpPr>
          <p:grpSpPr bwMode="auto">
            <a:xfrm>
              <a:off x="2736" y="664"/>
              <a:ext cx="520" cy="160"/>
              <a:chOff x="2736" y="664"/>
              <a:chExt cx="520" cy="160"/>
            </a:xfrm>
          </p:grpSpPr>
          <p:sp>
            <p:nvSpPr>
              <p:cNvPr id="30845" name="Line 40"/>
              <p:cNvSpPr>
                <a:spLocks noChangeShapeType="1"/>
              </p:cNvSpPr>
              <p:nvPr/>
            </p:nvSpPr>
            <p:spPr bwMode="auto">
              <a:xfrm>
                <a:off x="2744" y="816"/>
                <a:ext cx="27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46" name="Line 41"/>
              <p:cNvSpPr>
                <a:spLocks noChangeShapeType="1"/>
              </p:cNvSpPr>
              <p:nvPr/>
            </p:nvSpPr>
            <p:spPr bwMode="auto">
              <a:xfrm>
                <a:off x="2736" y="680"/>
                <a:ext cx="0" cy="12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47" name="Line 42"/>
              <p:cNvSpPr>
                <a:spLocks noChangeShapeType="1"/>
              </p:cNvSpPr>
              <p:nvPr/>
            </p:nvSpPr>
            <p:spPr bwMode="auto">
              <a:xfrm flipV="1">
                <a:off x="3024" y="664"/>
                <a:ext cx="0" cy="16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48" name="Line 43"/>
              <p:cNvSpPr>
                <a:spLocks noChangeShapeType="1"/>
              </p:cNvSpPr>
              <p:nvPr/>
            </p:nvSpPr>
            <p:spPr bwMode="auto">
              <a:xfrm>
                <a:off x="3032" y="672"/>
                <a:ext cx="22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grpSp>
          <p:nvGrpSpPr>
            <p:cNvPr id="30740" name="Group 44"/>
            <p:cNvGrpSpPr>
              <a:grpSpLocks/>
            </p:cNvGrpSpPr>
            <p:nvPr/>
          </p:nvGrpSpPr>
          <p:grpSpPr bwMode="auto">
            <a:xfrm>
              <a:off x="3264" y="664"/>
              <a:ext cx="520" cy="160"/>
              <a:chOff x="3264" y="664"/>
              <a:chExt cx="520" cy="160"/>
            </a:xfrm>
          </p:grpSpPr>
          <p:sp>
            <p:nvSpPr>
              <p:cNvPr id="30841" name="Line 45"/>
              <p:cNvSpPr>
                <a:spLocks noChangeShapeType="1"/>
              </p:cNvSpPr>
              <p:nvPr/>
            </p:nvSpPr>
            <p:spPr bwMode="auto">
              <a:xfrm>
                <a:off x="3272" y="816"/>
                <a:ext cx="27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42" name="Line 46"/>
              <p:cNvSpPr>
                <a:spLocks noChangeShapeType="1"/>
              </p:cNvSpPr>
              <p:nvPr/>
            </p:nvSpPr>
            <p:spPr bwMode="auto">
              <a:xfrm>
                <a:off x="3264" y="680"/>
                <a:ext cx="0" cy="12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43" name="Line 47"/>
              <p:cNvSpPr>
                <a:spLocks noChangeShapeType="1"/>
              </p:cNvSpPr>
              <p:nvPr/>
            </p:nvSpPr>
            <p:spPr bwMode="auto">
              <a:xfrm flipV="1">
                <a:off x="3552" y="664"/>
                <a:ext cx="0" cy="16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44" name="Line 48"/>
              <p:cNvSpPr>
                <a:spLocks noChangeShapeType="1"/>
              </p:cNvSpPr>
              <p:nvPr/>
            </p:nvSpPr>
            <p:spPr bwMode="auto">
              <a:xfrm>
                <a:off x="3560" y="672"/>
                <a:ext cx="22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grpSp>
          <p:nvGrpSpPr>
            <p:cNvPr id="30741" name="Group 49"/>
            <p:cNvGrpSpPr>
              <a:grpSpLocks/>
            </p:cNvGrpSpPr>
            <p:nvPr/>
          </p:nvGrpSpPr>
          <p:grpSpPr bwMode="auto">
            <a:xfrm>
              <a:off x="3792" y="664"/>
              <a:ext cx="520" cy="160"/>
              <a:chOff x="3792" y="664"/>
              <a:chExt cx="520" cy="160"/>
            </a:xfrm>
          </p:grpSpPr>
          <p:sp>
            <p:nvSpPr>
              <p:cNvPr id="30837" name="Line 50"/>
              <p:cNvSpPr>
                <a:spLocks noChangeShapeType="1"/>
              </p:cNvSpPr>
              <p:nvPr/>
            </p:nvSpPr>
            <p:spPr bwMode="auto">
              <a:xfrm>
                <a:off x="3800" y="816"/>
                <a:ext cx="27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38" name="Line 51"/>
              <p:cNvSpPr>
                <a:spLocks noChangeShapeType="1"/>
              </p:cNvSpPr>
              <p:nvPr/>
            </p:nvSpPr>
            <p:spPr bwMode="auto">
              <a:xfrm>
                <a:off x="3792" y="680"/>
                <a:ext cx="0" cy="12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39" name="Line 52"/>
              <p:cNvSpPr>
                <a:spLocks noChangeShapeType="1"/>
              </p:cNvSpPr>
              <p:nvPr/>
            </p:nvSpPr>
            <p:spPr bwMode="auto">
              <a:xfrm flipV="1">
                <a:off x="4080" y="664"/>
                <a:ext cx="0" cy="16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40" name="Line 53"/>
              <p:cNvSpPr>
                <a:spLocks noChangeShapeType="1"/>
              </p:cNvSpPr>
              <p:nvPr/>
            </p:nvSpPr>
            <p:spPr bwMode="auto">
              <a:xfrm>
                <a:off x="4088" y="672"/>
                <a:ext cx="22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grpSp>
          <p:nvGrpSpPr>
            <p:cNvPr id="30742" name="Group 54"/>
            <p:cNvGrpSpPr>
              <a:grpSpLocks/>
            </p:cNvGrpSpPr>
            <p:nvPr/>
          </p:nvGrpSpPr>
          <p:grpSpPr bwMode="auto">
            <a:xfrm>
              <a:off x="4320" y="664"/>
              <a:ext cx="520" cy="160"/>
              <a:chOff x="4320" y="664"/>
              <a:chExt cx="520" cy="160"/>
            </a:xfrm>
          </p:grpSpPr>
          <p:sp>
            <p:nvSpPr>
              <p:cNvPr id="30833" name="Line 55"/>
              <p:cNvSpPr>
                <a:spLocks noChangeShapeType="1"/>
              </p:cNvSpPr>
              <p:nvPr/>
            </p:nvSpPr>
            <p:spPr bwMode="auto">
              <a:xfrm>
                <a:off x="4328" y="816"/>
                <a:ext cx="27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34" name="Line 56"/>
              <p:cNvSpPr>
                <a:spLocks noChangeShapeType="1"/>
              </p:cNvSpPr>
              <p:nvPr/>
            </p:nvSpPr>
            <p:spPr bwMode="auto">
              <a:xfrm>
                <a:off x="4320" y="680"/>
                <a:ext cx="0" cy="12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35" name="Line 57"/>
              <p:cNvSpPr>
                <a:spLocks noChangeShapeType="1"/>
              </p:cNvSpPr>
              <p:nvPr/>
            </p:nvSpPr>
            <p:spPr bwMode="auto">
              <a:xfrm flipV="1">
                <a:off x="4608" y="664"/>
                <a:ext cx="0" cy="16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836" name="Line 58"/>
              <p:cNvSpPr>
                <a:spLocks noChangeShapeType="1"/>
              </p:cNvSpPr>
              <p:nvPr/>
            </p:nvSpPr>
            <p:spPr bwMode="auto">
              <a:xfrm>
                <a:off x="4616" y="672"/>
                <a:ext cx="22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sp>
          <p:nvSpPr>
            <p:cNvPr id="30743" name="Line 59"/>
            <p:cNvSpPr>
              <a:spLocks noChangeShapeType="1"/>
            </p:cNvSpPr>
            <p:nvPr/>
          </p:nvSpPr>
          <p:spPr bwMode="auto">
            <a:xfrm>
              <a:off x="392" y="672"/>
              <a:ext cx="224"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744" name="Line 60"/>
            <p:cNvSpPr>
              <a:spLocks noChangeShapeType="1"/>
            </p:cNvSpPr>
            <p:nvPr/>
          </p:nvSpPr>
          <p:spPr bwMode="auto">
            <a:xfrm>
              <a:off x="4856" y="816"/>
              <a:ext cx="27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745" name="Line 61"/>
            <p:cNvSpPr>
              <a:spLocks noChangeShapeType="1"/>
            </p:cNvSpPr>
            <p:nvPr/>
          </p:nvSpPr>
          <p:spPr bwMode="auto">
            <a:xfrm>
              <a:off x="4848" y="680"/>
              <a:ext cx="0" cy="12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746" name="Rectangle 62"/>
            <p:cNvSpPr>
              <a:spLocks noChangeArrowheads="1"/>
            </p:cNvSpPr>
            <p:nvPr/>
          </p:nvSpPr>
          <p:spPr bwMode="auto">
            <a:xfrm>
              <a:off x="663" y="432"/>
              <a:ext cx="45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Cycle 1</a:t>
              </a:r>
            </a:p>
          </p:txBody>
        </p:sp>
        <p:sp>
          <p:nvSpPr>
            <p:cNvPr id="30747" name="Rectangle 63"/>
            <p:cNvSpPr>
              <a:spLocks noChangeArrowheads="1"/>
            </p:cNvSpPr>
            <p:nvPr/>
          </p:nvSpPr>
          <p:spPr bwMode="auto">
            <a:xfrm>
              <a:off x="1143" y="432"/>
              <a:ext cx="45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Cycle 2</a:t>
              </a:r>
            </a:p>
          </p:txBody>
        </p:sp>
        <p:sp>
          <p:nvSpPr>
            <p:cNvPr id="30748" name="Rectangle 64"/>
            <p:cNvSpPr>
              <a:spLocks noChangeArrowheads="1"/>
            </p:cNvSpPr>
            <p:nvPr/>
          </p:nvSpPr>
          <p:spPr bwMode="auto">
            <a:xfrm>
              <a:off x="1719" y="432"/>
              <a:ext cx="45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Cycle 3</a:t>
              </a:r>
            </a:p>
          </p:txBody>
        </p:sp>
        <p:sp>
          <p:nvSpPr>
            <p:cNvPr id="30749" name="Rectangle 65"/>
            <p:cNvSpPr>
              <a:spLocks noChangeArrowheads="1"/>
            </p:cNvSpPr>
            <p:nvPr/>
          </p:nvSpPr>
          <p:spPr bwMode="auto">
            <a:xfrm>
              <a:off x="2199" y="432"/>
              <a:ext cx="45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Cycle 4</a:t>
              </a:r>
            </a:p>
          </p:txBody>
        </p:sp>
        <p:sp>
          <p:nvSpPr>
            <p:cNvPr id="30750" name="Rectangle 66"/>
            <p:cNvSpPr>
              <a:spLocks noChangeArrowheads="1"/>
            </p:cNvSpPr>
            <p:nvPr/>
          </p:nvSpPr>
          <p:spPr bwMode="auto">
            <a:xfrm>
              <a:off x="2727" y="432"/>
              <a:ext cx="45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Cycle 5</a:t>
              </a:r>
            </a:p>
          </p:txBody>
        </p:sp>
        <p:sp>
          <p:nvSpPr>
            <p:cNvPr id="30751" name="Rectangle 67"/>
            <p:cNvSpPr>
              <a:spLocks noChangeArrowheads="1"/>
            </p:cNvSpPr>
            <p:nvPr/>
          </p:nvSpPr>
          <p:spPr bwMode="auto">
            <a:xfrm>
              <a:off x="3255" y="432"/>
              <a:ext cx="45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Cycle 6</a:t>
              </a:r>
            </a:p>
          </p:txBody>
        </p:sp>
        <p:sp>
          <p:nvSpPr>
            <p:cNvPr id="30752" name="Rectangle 68"/>
            <p:cNvSpPr>
              <a:spLocks noChangeArrowheads="1"/>
            </p:cNvSpPr>
            <p:nvPr/>
          </p:nvSpPr>
          <p:spPr bwMode="auto">
            <a:xfrm>
              <a:off x="3783" y="432"/>
              <a:ext cx="45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Cycle 7</a:t>
              </a:r>
            </a:p>
          </p:txBody>
        </p:sp>
        <p:sp>
          <p:nvSpPr>
            <p:cNvPr id="30753" name="Rectangle 69"/>
            <p:cNvSpPr>
              <a:spLocks noChangeArrowheads="1"/>
            </p:cNvSpPr>
            <p:nvPr/>
          </p:nvSpPr>
          <p:spPr bwMode="auto">
            <a:xfrm>
              <a:off x="4311" y="432"/>
              <a:ext cx="47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Cycle 8</a:t>
              </a:r>
            </a:p>
          </p:txBody>
        </p:sp>
        <p:grpSp>
          <p:nvGrpSpPr>
            <p:cNvPr id="30754" name="Group 70"/>
            <p:cNvGrpSpPr>
              <a:grpSpLocks/>
            </p:cNvGrpSpPr>
            <p:nvPr/>
          </p:nvGrpSpPr>
          <p:grpSpPr bwMode="auto">
            <a:xfrm>
              <a:off x="632" y="960"/>
              <a:ext cx="2624" cy="210"/>
              <a:chOff x="632" y="960"/>
              <a:chExt cx="2624" cy="210"/>
            </a:xfrm>
          </p:grpSpPr>
          <p:grpSp>
            <p:nvGrpSpPr>
              <p:cNvPr id="30818" name="Group 71"/>
              <p:cNvGrpSpPr>
                <a:grpSpLocks/>
              </p:cNvGrpSpPr>
              <p:nvPr/>
            </p:nvGrpSpPr>
            <p:grpSpPr bwMode="auto">
              <a:xfrm>
                <a:off x="632" y="960"/>
                <a:ext cx="512" cy="210"/>
                <a:chOff x="632" y="960"/>
                <a:chExt cx="512" cy="210"/>
              </a:xfrm>
            </p:grpSpPr>
            <p:sp>
              <p:nvSpPr>
                <p:cNvPr id="30831" name="Rectangle 72"/>
                <p:cNvSpPr>
                  <a:spLocks noChangeArrowheads="1"/>
                </p:cNvSpPr>
                <p:nvPr/>
              </p:nvSpPr>
              <p:spPr bwMode="auto">
                <a:xfrm>
                  <a:off x="632" y="968"/>
                  <a:ext cx="512"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832" name="Rectangle 73"/>
                <p:cNvSpPr>
                  <a:spLocks noChangeArrowheads="1"/>
                </p:cNvSpPr>
                <p:nvPr/>
              </p:nvSpPr>
              <p:spPr bwMode="auto">
                <a:xfrm>
                  <a:off x="673" y="960"/>
                  <a:ext cx="38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Ifetch</a:t>
                  </a:r>
                </a:p>
              </p:txBody>
            </p:sp>
          </p:grpSp>
          <p:grpSp>
            <p:nvGrpSpPr>
              <p:cNvPr id="30819" name="Group 74"/>
              <p:cNvGrpSpPr>
                <a:grpSpLocks/>
              </p:cNvGrpSpPr>
              <p:nvPr/>
            </p:nvGrpSpPr>
            <p:grpSpPr bwMode="auto">
              <a:xfrm>
                <a:off x="1143" y="960"/>
                <a:ext cx="529" cy="210"/>
                <a:chOff x="1143" y="960"/>
                <a:chExt cx="529" cy="210"/>
              </a:xfrm>
            </p:grpSpPr>
            <p:sp>
              <p:nvSpPr>
                <p:cNvPr id="30829" name="Rectangle 75"/>
                <p:cNvSpPr>
                  <a:spLocks noChangeArrowheads="1"/>
                </p:cNvSpPr>
                <p:nvPr/>
              </p:nvSpPr>
              <p:spPr bwMode="auto">
                <a:xfrm>
                  <a:off x="1160" y="968"/>
                  <a:ext cx="512"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830" name="Rectangle 76"/>
                <p:cNvSpPr>
                  <a:spLocks noChangeArrowheads="1"/>
                </p:cNvSpPr>
                <p:nvPr/>
              </p:nvSpPr>
              <p:spPr bwMode="auto">
                <a:xfrm>
                  <a:off x="1143" y="960"/>
                  <a:ext cx="50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Reg/Dec</a:t>
                  </a:r>
                </a:p>
              </p:txBody>
            </p:sp>
          </p:grpSp>
          <p:grpSp>
            <p:nvGrpSpPr>
              <p:cNvPr id="30820" name="Group 77"/>
              <p:cNvGrpSpPr>
                <a:grpSpLocks/>
              </p:cNvGrpSpPr>
              <p:nvPr/>
            </p:nvGrpSpPr>
            <p:grpSpPr bwMode="auto">
              <a:xfrm>
                <a:off x="1688" y="960"/>
                <a:ext cx="512" cy="210"/>
                <a:chOff x="1688" y="960"/>
                <a:chExt cx="512" cy="210"/>
              </a:xfrm>
            </p:grpSpPr>
            <p:sp>
              <p:nvSpPr>
                <p:cNvPr id="30827" name="Rectangle 78"/>
                <p:cNvSpPr>
                  <a:spLocks noChangeArrowheads="1"/>
                </p:cNvSpPr>
                <p:nvPr/>
              </p:nvSpPr>
              <p:spPr bwMode="auto">
                <a:xfrm>
                  <a:off x="1688" y="968"/>
                  <a:ext cx="512"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828" name="Rectangle 79"/>
                <p:cNvSpPr>
                  <a:spLocks noChangeArrowheads="1"/>
                </p:cNvSpPr>
                <p:nvPr/>
              </p:nvSpPr>
              <p:spPr bwMode="auto">
                <a:xfrm>
                  <a:off x="1767" y="960"/>
                  <a:ext cx="33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Exec</a:t>
                  </a:r>
                </a:p>
              </p:txBody>
            </p:sp>
          </p:grpSp>
          <p:grpSp>
            <p:nvGrpSpPr>
              <p:cNvPr id="30821" name="Group 80"/>
              <p:cNvGrpSpPr>
                <a:grpSpLocks/>
              </p:cNvGrpSpPr>
              <p:nvPr/>
            </p:nvGrpSpPr>
            <p:grpSpPr bwMode="auto">
              <a:xfrm>
                <a:off x="2216" y="960"/>
                <a:ext cx="512" cy="210"/>
                <a:chOff x="2216" y="960"/>
                <a:chExt cx="512" cy="210"/>
              </a:xfrm>
            </p:grpSpPr>
            <p:sp>
              <p:nvSpPr>
                <p:cNvPr id="30825" name="Rectangle 81"/>
                <p:cNvSpPr>
                  <a:spLocks noChangeArrowheads="1"/>
                </p:cNvSpPr>
                <p:nvPr/>
              </p:nvSpPr>
              <p:spPr bwMode="auto">
                <a:xfrm>
                  <a:off x="2216" y="968"/>
                  <a:ext cx="512"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826" name="Rectangle 82"/>
                <p:cNvSpPr>
                  <a:spLocks noChangeArrowheads="1"/>
                </p:cNvSpPr>
                <p:nvPr/>
              </p:nvSpPr>
              <p:spPr bwMode="auto">
                <a:xfrm>
                  <a:off x="2295" y="960"/>
                  <a:ext cx="35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Mem</a:t>
                  </a:r>
                </a:p>
              </p:txBody>
            </p:sp>
          </p:grpSp>
          <p:grpSp>
            <p:nvGrpSpPr>
              <p:cNvPr id="30822" name="Group 83"/>
              <p:cNvGrpSpPr>
                <a:grpSpLocks/>
              </p:cNvGrpSpPr>
              <p:nvPr/>
            </p:nvGrpSpPr>
            <p:grpSpPr bwMode="auto">
              <a:xfrm>
                <a:off x="2744" y="960"/>
                <a:ext cx="512" cy="210"/>
                <a:chOff x="2744" y="960"/>
                <a:chExt cx="512" cy="210"/>
              </a:xfrm>
            </p:grpSpPr>
            <p:sp>
              <p:nvSpPr>
                <p:cNvPr id="30823" name="Rectangle 84"/>
                <p:cNvSpPr>
                  <a:spLocks noChangeArrowheads="1"/>
                </p:cNvSpPr>
                <p:nvPr/>
              </p:nvSpPr>
              <p:spPr bwMode="auto">
                <a:xfrm>
                  <a:off x="2744" y="968"/>
                  <a:ext cx="512"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824" name="Rectangle 85"/>
                <p:cNvSpPr>
                  <a:spLocks noChangeArrowheads="1"/>
                </p:cNvSpPr>
                <p:nvPr/>
              </p:nvSpPr>
              <p:spPr bwMode="auto">
                <a:xfrm>
                  <a:off x="2823" y="960"/>
                  <a:ext cx="26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Wr</a:t>
                  </a:r>
                </a:p>
              </p:txBody>
            </p:sp>
          </p:grpSp>
        </p:grpSp>
        <p:sp>
          <p:nvSpPr>
            <p:cNvPr id="30755" name="Rectangle 86"/>
            <p:cNvSpPr>
              <a:spLocks noChangeArrowheads="1"/>
            </p:cNvSpPr>
            <p:nvPr/>
          </p:nvSpPr>
          <p:spPr bwMode="auto">
            <a:xfrm>
              <a:off x="135" y="960"/>
              <a:ext cx="51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sz="1600">
                  <a:solidFill>
                    <a:srgbClr val="FC0128"/>
                  </a:solidFill>
                  <a:latin typeface="微软雅黑" pitchFamily="34" charset="-122"/>
                  <a:ea typeface="微软雅黑" pitchFamily="34" charset="-122"/>
                </a:rPr>
                <a:t>0: </a:t>
              </a:r>
              <a:r>
                <a:rPr lang="en-US" altLang="zh-CN" sz="1600">
                  <a:solidFill>
                    <a:srgbClr val="FC0128"/>
                  </a:solidFill>
                  <a:latin typeface="微软雅黑" pitchFamily="34" charset="-122"/>
                  <a:ea typeface="微软雅黑" pitchFamily="34" charset="-122"/>
                </a:rPr>
                <a:t>Load</a:t>
              </a:r>
            </a:p>
          </p:txBody>
        </p:sp>
        <p:grpSp>
          <p:nvGrpSpPr>
            <p:cNvPr id="30756" name="Group 87"/>
            <p:cNvGrpSpPr>
              <a:grpSpLocks/>
            </p:cNvGrpSpPr>
            <p:nvPr/>
          </p:nvGrpSpPr>
          <p:grpSpPr bwMode="auto">
            <a:xfrm>
              <a:off x="1160" y="1248"/>
              <a:ext cx="2624" cy="210"/>
              <a:chOff x="1160" y="1248"/>
              <a:chExt cx="2624" cy="210"/>
            </a:xfrm>
          </p:grpSpPr>
          <p:grpSp>
            <p:nvGrpSpPr>
              <p:cNvPr id="30803" name="Group 88"/>
              <p:cNvGrpSpPr>
                <a:grpSpLocks/>
              </p:cNvGrpSpPr>
              <p:nvPr/>
            </p:nvGrpSpPr>
            <p:grpSpPr bwMode="auto">
              <a:xfrm>
                <a:off x="1160" y="1248"/>
                <a:ext cx="512" cy="210"/>
                <a:chOff x="1160" y="1248"/>
                <a:chExt cx="512" cy="210"/>
              </a:xfrm>
            </p:grpSpPr>
            <p:sp>
              <p:nvSpPr>
                <p:cNvPr id="30816" name="Rectangle 89"/>
                <p:cNvSpPr>
                  <a:spLocks noChangeArrowheads="1"/>
                </p:cNvSpPr>
                <p:nvPr/>
              </p:nvSpPr>
              <p:spPr bwMode="auto">
                <a:xfrm>
                  <a:off x="1160" y="1256"/>
                  <a:ext cx="512"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817" name="Rectangle 90"/>
                <p:cNvSpPr>
                  <a:spLocks noChangeArrowheads="1"/>
                </p:cNvSpPr>
                <p:nvPr/>
              </p:nvSpPr>
              <p:spPr bwMode="auto">
                <a:xfrm>
                  <a:off x="1201" y="1248"/>
                  <a:ext cx="38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Ifetch</a:t>
                  </a:r>
                </a:p>
              </p:txBody>
            </p:sp>
          </p:grpSp>
          <p:grpSp>
            <p:nvGrpSpPr>
              <p:cNvPr id="30804" name="Group 91"/>
              <p:cNvGrpSpPr>
                <a:grpSpLocks/>
              </p:cNvGrpSpPr>
              <p:nvPr/>
            </p:nvGrpSpPr>
            <p:grpSpPr bwMode="auto">
              <a:xfrm>
                <a:off x="1671" y="1248"/>
                <a:ext cx="529" cy="210"/>
                <a:chOff x="1671" y="1248"/>
                <a:chExt cx="529" cy="210"/>
              </a:xfrm>
            </p:grpSpPr>
            <p:sp>
              <p:nvSpPr>
                <p:cNvPr id="30814" name="Rectangle 92"/>
                <p:cNvSpPr>
                  <a:spLocks noChangeArrowheads="1"/>
                </p:cNvSpPr>
                <p:nvPr/>
              </p:nvSpPr>
              <p:spPr bwMode="auto">
                <a:xfrm>
                  <a:off x="1688" y="1256"/>
                  <a:ext cx="512"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815" name="Rectangle 93"/>
                <p:cNvSpPr>
                  <a:spLocks noChangeArrowheads="1"/>
                </p:cNvSpPr>
                <p:nvPr/>
              </p:nvSpPr>
              <p:spPr bwMode="auto">
                <a:xfrm>
                  <a:off x="1671" y="1248"/>
                  <a:ext cx="50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Reg/Dec</a:t>
                  </a:r>
                </a:p>
              </p:txBody>
            </p:sp>
          </p:grpSp>
          <p:grpSp>
            <p:nvGrpSpPr>
              <p:cNvPr id="30805" name="Group 94"/>
              <p:cNvGrpSpPr>
                <a:grpSpLocks/>
              </p:cNvGrpSpPr>
              <p:nvPr/>
            </p:nvGrpSpPr>
            <p:grpSpPr bwMode="auto">
              <a:xfrm>
                <a:off x="2216" y="1248"/>
                <a:ext cx="512" cy="210"/>
                <a:chOff x="2216" y="1248"/>
                <a:chExt cx="512" cy="210"/>
              </a:xfrm>
            </p:grpSpPr>
            <p:sp>
              <p:nvSpPr>
                <p:cNvPr id="30812" name="Rectangle 95"/>
                <p:cNvSpPr>
                  <a:spLocks noChangeArrowheads="1"/>
                </p:cNvSpPr>
                <p:nvPr/>
              </p:nvSpPr>
              <p:spPr bwMode="auto">
                <a:xfrm>
                  <a:off x="2216" y="1256"/>
                  <a:ext cx="512"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813" name="Rectangle 96"/>
                <p:cNvSpPr>
                  <a:spLocks noChangeArrowheads="1"/>
                </p:cNvSpPr>
                <p:nvPr/>
              </p:nvSpPr>
              <p:spPr bwMode="auto">
                <a:xfrm>
                  <a:off x="2295" y="1248"/>
                  <a:ext cx="33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Exec</a:t>
                  </a:r>
                </a:p>
              </p:txBody>
            </p:sp>
          </p:grpSp>
          <p:grpSp>
            <p:nvGrpSpPr>
              <p:cNvPr id="30806" name="Group 97"/>
              <p:cNvGrpSpPr>
                <a:grpSpLocks/>
              </p:cNvGrpSpPr>
              <p:nvPr/>
            </p:nvGrpSpPr>
            <p:grpSpPr bwMode="auto">
              <a:xfrm>
                <a:off x="2744" y="1248"/>
                <a:ext cx="512" cy="210"/>
                <a:chOff x="2744" y="1248"/>
                <a:chExt cx="512" cy="210"/>
              </a:xfrm>
            </p:grpSpPr>
            <p:sp>
              <p:nvSpPr>
                <p:cNvPr id="30810" name="Rectangle 98"/>
                <p:cNvSpPr>
                  <a:spLocks noChangeArrowheads="1"/>
                </p:cNvSpPr>
                <p:nvPr/>
              </p:nvSpPr>
              <p:spPr bwMode="auto">
                <a:xfrm>
                  <a:off x="2744" y="1256"/>
                  <a:ext cx="512"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811" name="Rectangle 99"/>
                <p:cNvSpPr>
                  <a:spLocks noChangeArrowheads="1"/>
                </p:cNvSpPr>
                <p:nvPr/>
              </p:nvSpPr>
              <p:spPr bwMode="auto">
                <a:xfrm>
                  <a:off x="2823" y="1248"/>
                  <a:ext cx="35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Mem</a:t>
                  </a:r>
                </a:p>
              </p:txBody>
            </p:sp>
          </p:grpSp>
          <p:grpSp>
            <p:nvGrpSpPr>
              <p:cNvPr id="30807" name="Group 100"/>
              <p:cNvGrpSpPr>
                <a:grpSpLocks/>
              </p:cNvGrpSpPr>
              <p:nvPr/>
            </p:nvGrpSpPr>
            <p:grpSpPr bwMode="auto">
              <a:xfrm>
                <a:off x="3272" y="1248"/>
                <a:ext cx="512" cy="210"/>
                <a:chOff x="3272" y="1248"/>
                <a:chExt cx="512" cy="210"/>
              </a:xfrm>
            </p:grpSpPr>
            <p:sp>
              <p:nvSpPr>
                <p:cNvPr id="30808" name="Rectangle 101"/>
                <p:cNvSpPr>
                  <a:spLocks noChangeArrowheads="1"/>
                </p:cNvSpPr>
                <p:nvPr/>
              </p:nvSpPr>
              <p:spPr bwMode="auto">
                <a:xfrm>
                  <a:off x="3272" y="1256"/>
                  <a:ext cx="512"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809" name="Rectangle 102"/>
                <p:cNvSpPr>
                  <a:spLocks noChangeArrowheads="1"/>
                </p:cNvSpPr>
                <p:nvPr/>
              </p:nvSpPr>
              <p:spPr bwMode="auto">
                <a:xfrm>
                  <a:off x="3351" y="1248"/>
                  <a:ext cx="26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Wr</a:t>
                  </a:r>
                </a:p>
              </p:txBody>
            </p:sp>
          </p:grpSp>
        </p:grpSp>
        <p:sp>
          <p:nvSpPr>
            <p:cNvPr id="30757" name="Rectangle 103"/>
            <p:cNvSpPr>
              <a:spLocks noChangeArrowheads="1"/>
            </p:cNvSpPr>
            <p:nvPr/>
          </p:nvSpPr>
          <p:spPr bwMode="auto">
            <a:xfrm>
              <a:off x="567" y="1248"/>
              <a:ext cx="619"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sz="1600">
                  <a:solidFill>
                    <a:srgbClr val="FC0128"/>
                  </a:solidFill>
                  <a:latin typeface="微软雅黑" pitchFamily="34" charset="-122"/>
                  <a:ea typeface="微软雅黑" pitchFamily="34" charset="-122"/>
                </a:rPr>
                <a:t>4: </a:t>
              </a:r>
              <a:r>
                <a:rPr lang="en-US" altLang="zh-CN" sz="1600">
                  <a:solidFill>
                    <a:srgbClr val="FC0128"/>
                  </a:solidFill>
                  <a:latin typeface="微软雅黑" pitchFamily="34" charset="-122"/>
                  <a:ea typeface="微软雅黑" pitchFamily="34" charset="-122"/>
                </a:rPr>
                <a:t>R-type</a:t>
              </a:r>
            </a:p>
          </p:txBody>
        </p:sp>
        <p:grpSp>
          <p:nvGrpSpPr>
            <p:cNvPr id="30758" name="Group 104"/>
            <p:cNvGrpSpPr>
              <a:grpSpLocks/>
            </p:cNvGrpSpPr>
            <p:nvPr/>
          </p:nvGrpSpPr>
          <p:grpSpPr bwMode="auto">
            <a:xfrm>
              <a:off x="1688" y="1536"/>
              <a:ext cx="2624" cy="210"/>
              <a:chOff x="1688" y="1536"/>
              <a:chExt cx="2624" cy="210"/>
            </a:xfrm>
          </p:grpSpPr>
          <p:grpSp>
            <p:nvGrpSpPr>
              <p:cNvPr id="30788" name="Group 105"/>
              <p:cNvGrpSpPr>
                <a:grpSpLocks/>
              </p:cNvGrpSpPr>
              <p:nvPr/>
            </p:nvGrpSpPr>
            <p:grpSpPr bwMode="auto">
              <a:xfrm>
                <a:off x="1688" y="1536"/>
                <a:ext cx="512" cy="210"/>
                <a:chOff x="1688" y="1536"/>
                <a:chExt cx="512" cy="210"/>
              </a:xfrm>
            </p:grpSpPr>
            <p:sp>
              <p:nvSpPr>
                <p:cNvPr id="30801" name="Rectangle 106"/>
                <p:cNvSpPr>
                  <a:spLocks noChangeArrowheads="1"/>
                </p:cNvSpPr>
                <p:nvPr/>
              </p:nvSpPr>
              <p:spPr bwMode="auto">
                <a:xfrm>
                  <a:off x="1688" y="1544"/>
                  <a:ext cx="512"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802" name="Rectangle 107"/>
                <p:cNvSpPr>
                  <a:spLocks noChangeArrowheads="1"/>
                </p:cNvSpPr>
                <p:nvPr/>
              </p:nvSpPr>
              <p:spPr bwMode="auto">
                <a:xfrm>
                  <a:off x="1729" y="1536"/>
                  <a:ext cx="38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Ifetch</a:t>
                  </a:r>
                </a:p>
              </p:txBody>
            </p:sp>
          </p:grpSp>
          <p:grpSp>
            <p:nvGrpSpPr>
              <p:cNvPr id="30789" name="Group 108"/>
              <p:cNvGrpSpPr>
                <a:grpSpLocks/>
              </p:cNvGrpSpPr>
              <p:nvPr/>
            </p:nvGrpSpPr>
            <p:grpSpPr bwMode="auto">
              <a:xfrm>
                <a:off x="2199" y="1536"/>
                <a:ext cx="529" cy="210"/>
                <a:chOff x="2199" y="1536"/>
                <a:chExt cx="529" cy="210"/>
              </a:xfrm>
            </p:grpSpPr>
            <p:sp>
              <p:nvSpPr>
                <p:cNvPr id="30799" name="Rectangle 109"/>
                <p:cNvSpPr>
                  <a:spLocks noChangeArrowheads="1"/>
                </p:cNvSpPr>
                <p:nvPr/>
              </p:nvSpPr>
              <p:spPr bwMode="auto">
                <a:xfrm>
                  <a:off x="2216" y="1544"/>
                  <a:ext cx="512"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800" name="Rectangle 110"/>
                <p:cNvSpPr>
                  <a:spLocks noChangeArrowheads="1"/>
                </p:cNvSpPr>
                <p:nvPr/>
              </p:nvSpPr>
              <p:spPr bwMode="auto">
                <a:xfrm>
                  <a:off x="2199" y="1536"/>
                  <a:ext cx="50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Reg/Dec</a:t>
                  </a:r>
                </a:p>
              </p:txBody>
            </p:sp>
          </p:grpSp>
          <p:grpSp>
            <p:nvGrpSpPr>
              <p:cNvPr id="30790" name="Group 111"/>
              <p:cNvGrpSpPr>
                <a:grpSpLocks/>
              </p:cNvGrpSpPr>
              <p:nvPr/>
            </p:nvGrpSpPr>
            <p:grpSpPr bwMode="auto">
              <a:xfrm>
                <a:off x="2744" y="1536"/>
                <a:ext cx="512" cy="210"/>
                <a:chOff x="2744" y="1536"/>
                <a:chExt cx="512" cy="210"/>
              </a:xfrm>
            </p:grpSpPr>
            <p:sp>
              <p:nvSpPr>
                <p:cNvPr id="30797" name="Rectangle 112"/>
                <p:cNvSpPr>
                  <a:spLocks noChangeArrowheads="1"/>
                </p:cNvSpPr>
                <p:nvPr/>
              </p:nvSpPr>
              <p:spPr bwMode="auto">
                <a:xfrm>
                  <a:off x="2744" y="1544"/>
                  <a:ext cx="512"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798" name="Rectangle 113"/>
                <p:cNvSpPr>
                  <a:spLocks noChangeArrowheads="1"/>
                </p:cNvSpPr>
                <p:nvPr/>
              </p:nvSpPr>
              <p:spPr bwMode="auto">
                <a:xfrm>
                  <a:off x="2823" y="1536"/>
                  <a:ext cx="33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Exec</a:t>
                  </a:r>
                </a:p>
              </p:txBody>
            </p:sp>
          </p:grpSp>
          <p:grpSp>
            <p:nvGrpSpPr>
              <p:cNvPr id="30791" name="Group 114"/>
              <p:cNvGrpSpPr>
                <a:grpSpLocks/>
              </p:cNvGrpSpPr>
              <p:nvPr/>
            </p:nvGrpSpPr>
            <p:grpSpPr bwMode="auto">
              <a:xfrm>
                <a:off x="3272" y="1536"/>
                <a:ext cx="512" cy="210"/>
                <a:chOff x="3272" y="1536"/>
                <a:chExt cx="512" cy="210"/>
              </a:xfrm>
            </p:grpSpPr>
            <p:sp>
              <p:nvSpPr>
                <p:cNvPr id="30795" name="Rectangle 115"/>
                <p:cNvSpPr>
                  <a:spLocks noChangeArrowheads="1"/>
                </p:cNvSpPr>
                <p:nvPr/>
              </p:nvSpPr>
              <p:spPr bwMode="auto">
                <a:xfrm>
                  <a:off x="3272" y="1544"/>
                  <a:ext cx="512"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796" name="Rectangle 116"/>
                <p:cNvSpPr>
                  <a:spLocks noChangeArrowheads="1"/>
                </p:cNvSpPr>
                <p:nvPr/>
              </p:nvSpPr>
              <p:spPr bwMode="auto">
                <a:xfrm>
                  <a:off x="3351" y="1536"/>
                  <a:ext cx="35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Mem</a:t>
                  </a:r>
                </a:p>
              </p:txBody>
            </p:sp>
          </p:grpSp>
          <p:grpSp>
            <p:nvGrpSpPr>
              <p:cNvPr id="30792" name="Group 117"/>
              <p:cNvGrpSpPr>
                <a:grpSpLocks/>
              </p:cNvGrpSpPr>
              <p:nvPr/>
            </p:nvGrpSpPr>
            <p:grpSpPr bwMode="auto">
              <a:xfrm>
                <a:off x="3800" y="1536"/>
                <a:ext cx="512" cy="210"/>
                <a:chOff x="3800" y="1536"/>
                <a:chExt cx="512" cy="210"/>
              </a:xfrm>
            </p:grpSpPr>
            <p:sp>
              <p:nvSpPr>
                <p:cNvPr id="30793" name="Rectangle 118"/>
                <p:cNvSpPr>
                  <a:spLocks noChangeArrowheads="1"/>
                </p:cNvSpPr>
                <p:nvPr/>
              </p:nvSpPr>
              <p:spPr bwMode="auto">
                <a:xfrm>
                  <a:off x="3800" y="1544"/>
                  <a:ext cx="512"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794" name="Rectangle 119"/>
                <p:cNvSpPr>
                  <a:spLocks noChangeArrowheads="1"/>
                </p:cNvSpPr>
                <p:nvPr/>
              </p:nvSpPr>
              <p:spPr bwMode="auto">
                <a:xfrm>
                  <a:off x="3879" y="1536"/>
                  <a:ext cx="26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Wr</a:t>
                  </a:r>
                </a:p>
              </p:txBody>
            </p:sp>
          </p:grpSp>
        </p:grpSp>
        <p:sp>
          <p:nvSpPr>
            <p:cNvPr id="30759" name="Rectangle 120"/>
            <p:cNvSpPr>
              <a:spLocks noChangeArrowheads="1"/>
            </p:cNvSpPr>
            <p:nvPr/>
          </p:nvSpPr>
          <p:spPr bwMode="auto">
            <a:xfrm>
              <a:off x="1173" y="1536"/>
              <a:ext cx="535"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sz="1600">
                  <a:solidFill>
                    <a:srgbClr val="FC0128"/>
                  </a:solidFill>
                  <a:latin typeface="微软雅黑" pitchFamily="34" charset="-122"/>
                  <a:ea typeface="微软雅黑" pitchFamily="34" charset="-122"/>
                </a:rPr>
                <a:t>8:</a:t>
              </a:r>
              <a:r>
                <a:rPr lang="zh-CN" altLang="en-US" sz="1600">
                  <a:solidFill>
                    <a:srgbClr val="000000"/>
                  </a:solidFill>
                  <a:latin typeface="Times New Roman" pitchFamily="18" charset="0"/>
                  <a:ea typeface="宋体" pitchFamily="2" charset="-122"/>
                </a:rPr>
                <a:t> </a:t>
              </a:r>
              <a:r>
                <a:rPr lang="en-US" altLang="zh-CN" sz="1600">
                  <a:solidFill>
                    <a:srgbClr val="FC0128"/>
                  </a:solidFill>
                  <a:latin typeface="微软雅黑" pitchFamily="34" charset="-122"/>
                  <a:ea typeface="微软雅黑" pitchFamily="34" charset="-122"/>
                </a:rPr>
                <a:t>Store</a:t>
              </a:r>
            </a:p>
          </p:txBody>
        </p:sp>
        <p:grpSp>
          <p:nvGrpSpPr>
            <p:cNvPr id="30760" name="Group 121"/>
            <p:cNvGrpSpPr>
              <a:grpSpLocks/>
            </p:cNvGrpSpPr>
            <p:nvPr/>
          </p:nvGrpSpPr>
          <p:grpSpPr bwMode="auto">
            <a:xfrm>
              <a:off x="2216" y="1824"/>
              <a:ext cx="2624" cy="210"/>
              <a:chOff x="2216" y="1824"/>
              <a:chExt cx="2624" cy="210"/>
            </a:xfrm>
          </p:grpSpPr>
          <p:grpSp>
            <p:nvGrpSpPr>
              <p:cNvPr id="30773" name="Group 122"/>
              <p:cNvGrpSpPr>
                <a:grpSpLocks/>
              </p:cNvGrpSpPr>
              <p:nvPr/>
            </p:nvGrpSpPr>
            <p:grpSpPr bwMode="auto">
              <a:xfrm>
                <a:off x="2216" y="1824"/>
                <a:ext cx="512" cy="210"/>
                <a:chOff x="2216" y="1824"/>
                <a:chExt cx="512" cy="210"/>
              </a:xfrm>
            </p:grpSpPr>
            <p:sp>
              <p:nvSpPr>
                <p:cNvPr id="30786" name="Rectangle 123"/>
                <p:cNvSpPr>
                  <a:spLocks noChangeArrowheads="1"/>
                </p:cNvSpPr>
                <p:nvPr/>
              </p:nvSpPr>
              <p:spPr bwMode="auto">
                <a:xfrm>
                  <a:off x="2216" y="1832"/>
                  <a:ext cx="512"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787" name="Rectangle 124"/>
                <p:cNvSpPr>
                  <a:spLocks noChangeArrowheads="1"/>
                </p:cNvSpPr>
                <p:nvPr/>
              </p:nvSpPr>
              <p:spPr bwMode="auto">
                <a:xfrm>
                  <a:off x="2257" y="1824"/>
                  <a:ext cx="38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Ifetch</a:t>
                  </a:r>
                </a:p>
              </p:txBody>
            </p:sp>
          </p:grpSp>
          <p:grpSp>
            <p:nvGrpSpPr>
              <p:cNvPr id="30774" name="Group 125"/>
              <p:cNvGrpSpPr>
                <a:grpSpLocks/>
              </p:cNvGrpSpPr>
              <p:nvPr/>
            </p:nvGrpSpPr>
            <p:grpSpPr bwMode="auto">
              <a:xfrm>
                <a:off x="2727" y="1824"/>
                <a:ext cx="529" cy="210"/>
                <a:chOff x="2727" y="1824"/>
                <a:chExt cx="529" cy="210"/>
              </a:xfrm>
            </p:grpSpPr>
            <p:sp>
              <p:nvSpPr>
                <p:cNvPr id="30784" name="Rectangle 126"/>
                <p:cNvSpPr>
                  <a:spLocks noChangeArrowheads="1"/>
                </p:cNvSpPr>
                <p:nvPr/>
              </p:nvSpPr>
              <p:spPr bwMode="auto">
                <a:xfrm>
                  <a:off x="2744" y="1832"/>
                  <a:ext cx="512"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785" name="Rectangle 127"/>
                <p:cNvSpPr>
                  <a:spLocks noChangeArrowheads="1"/>
                </p:cNvSpPr>
                <p:nvPr/>
              </p:nvSpPr>
              <p:spPr bwMode="auto">
                <a:xfrm>
                  <a:off x="2727" y="1824"/>
                  <a:ext cx="50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Reg/Dec</a:t>
                  </a:r>
                </a:p>
              </p:txBody>
            </p:sp>
          </p:grpSp>
          <p:grpSp>
            <p:nvGrpSpPr>
              <p:cNvPr id="30775" name="Group 128"/>
              <p:cNvGrpSpPr>
                <a:grpSpLocks/>
              </p:cNvGrpSpPr>
              <p:nvPr/>
            </p:nvGrpSpPr>
            <p:grpSpPr bwMode="auto">
              <a:xfrm>
                <a:off x="3272" y="1824"/>
                <a:ext cx="512" cy="210"/>
                <a:chOff x="3272" y="1824"/>
                <a:chExt cx="512" cy="210"/>
              </a:xfrm>
            </p:grpSpPr>
            <p:sp>
              <p:nvSpPr>
                <p:cNvPr id="30782" name="Rectangle 129"/>
                <p:cNvSpPr>
                  <a:spLocks noChangeArrowheads="1"/>
                </p:cNvSpPr>
                <p:nvPr/>
              </p:nvSpPr>
              <p:spPr bwMode="auto">
                <a:xfrm>
                  <a:off x="3272" y="1832"/>
                  <a:ext cx="512"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783" name="Rectangle 130"/>
                <p:cNvSpPr>
                  <a:spLocks noChangeArrowheads="1"/>
                </p:cNvSpPr>
                <p:nvPr/>
              </p:nvSpPr>
              <p:spPr bwMode="auto">
                <a:xfrm>
                  <a:off x="3351" y="1824"/>
                  <a:ext cx="332"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Exec</a:t>
                  </a:r>
                </a:p>
              </p:txBody>
            </p:sp>
          </p:grpSp>
          <p:grpSp>
            <p:nvGrpSpPr>
              <p:cNvPr id="30776" name="Group 131"/>
              <p:cNvGrpSpPr>
                <a:grpSpLocks/>
              </p:cNvGrpSpPr>
              <p:nvPr/>
            </p:nvGrpSpPr>
            <p:grpSpPr bwMode="auto">
              <a:xfrm>
                <a:off x="3800" y="1824"/>
                <a:ext cx="512" cy="210"/>
                <a:chOff x="3800" y="1824"/>
                <a:chExt cx="512" cy="210"/>
              </a:xfrm>
            </p:grpSpPr>
            <p:sp>
              <p:nvSpPr>
                <p:cNvPr id="30780" name="Rectangle 132"/>
                <p:cNvSpPr>
                  <a:spLocks noChangeArrowheads="1"/>
                </p:cNvSpPr>
                <p:nvPr/>
              </p:nvSpPr>
              <p:spPr bwMode="auto">
                <a:xfrm>
                  <a:off x="3800" y="1832"/>
                  <a:ext cx="512"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781" name="Rectangle 133"/>
                <p:cNvSpPr>
                  <a:spLocks noChangeArrowheads="1"/>
                </p:cNvSpPr>
                <p:nvPr/>
              </p:nvSpPr>
              <p:spPr bwMode="auto">
                <a:xfrm>
                  <a:off x="3879" y="1824"/>
                  <a:ext cx="353"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Mem</a:t>
                  </a:r>
                </a:p>
              </p:txBody>
            </p:sp>
          </p:grpSp>
          <p:grpSp>
            <p:nvGrpSpPr>
              <p:cNvPr id="30777" name="Group 134"/>
              <p:cNvGrpSpPr>
                <a:grpSpLocks/>
              </p:cNvGrpSpPr>
              <p:nvPr/>
            </p:nvGrpSpPr>
            <p:grpSpPr bwMode="auto">
              <a:xfrm>
                <a:off x="4328" y="1824"/>
                <a:ext cx="512" cy="210"/>
                <a:chOff x="4328" y="1824"/>
                <a:chExt cx="512" cy="210"/>
              </a:xfrm>
            </p:grpSpPr>
            <p:sp>
              <p:nvSpPr>
                <p:cNvPr id="30778" name="Rectangle 135"/>
                <p:cNvSpPr>
                  <a:spLocks noChangeArrowheads="1"/>
                </p:cNvSpPr>
                <p:nvPr/>
              </p:nvSpPr>
              <p:spPr bwMode="auto">
                <a:xfrm>
                  <a:off x="4328" y="1832"/>
                  <a:ext cx="512"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779" name="Rectangle 136"/>
                <p:cNvSpPr>
                  <a:spLocks noChangeArrowheads="1"/>
                </p:cNvSpPr>
                <p:nvPr/>
              </p:nvSpPr>
              <p:spPr bwMode="auto">
                <a:xfrm>
                  <a:off x="4407" y="1824"/>
                  <a:ext cx="26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a:solidFill>
                        <a:srgbClr val="000000"/>
                      </a:solidFill>
                      <a:latin typeface="Times New Roman" pitchFamily="18" charset="0"/>
                      <a:ea typeface="宋体" pitchFamily="2" charset="-122"/>
                    </a:rPr>
                    <a:t>Wr</a:t>
                  </a:r>
                </a:p>
              </p:txBody>
            </p:sp>
          </p:grpSp>
        </p:grpSp>
        <p:sp>
          <p:nvSpPr>
            <p:cNvPr id="30761" name="Rectangle 137"/>
            <p:cNvSpPr>
              <a:spLocks noChangeArrowheads="1"/>
            </p:cNvSpPr>
            <p:nvPr/>
          </p:nvSpPr>
          <p:spPr bwMode="auto">
            <a:xfrm>
              <a:off x="855" y="1824"/>
              <a:ext cx="151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sz="1600">
                  <a:solidFill>
                    <a:srgbClr val="FC0128"/>
                  </a:solidFill>
                  <a:latin typeface="微软雅黑" pitchFamily="34" charset="-122"/>
                  <a:ea typeface="微软雅黑" pitchFamily="34" charset="-122"/>
                </a:rPr>
                <a:t>                         12: </a:t>
              </a:r>
              <a:r>
                <a:rPr lang="en-US" altLang="zh-CN" sz="1600">
                  <a:solidFill>
                    <a:srgbClr val="FC0128"/>
                  </a:solidFill>
                  <a:latin typeface="微软雅黑" pitchFamily="34" charset="-122"/>
                  <a:ea typeface="微软雅黑" pitchFamily="34" charset="-122"/>
                </a:rPr>
                <a:t>Beq </a:t>
              </a:r>
            </a:p>
          </p:txBody>
        </p:sp>
        <p:sp>
          <p:nvSpPr>
            <p:cNvPr id="30762" name="Line 138"/>
            <p:cNvSpPr>
              <a:spLocks noChangeShapeType="1"/>
            </p:cNvSpPr>
            <p:nvPr/>
          </p:nvSpPr>
          <p:spPr bwMode="auto">
            <a:xfrm flipV="1">
              <a:off x="3792" y="856"/>
              <a:ext cx="0" cy="352"/>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763" name="Line 139"/>
            <p:cNvSpPr>
              <a:spLocks noChangeShapeType="1"/>
            </p:cNvSpPr>
            <p:nvPr/>
          </p:nvSpPr>
          <p:spPr bwMode="auto">
            <a:xfrm flipV="1">
              <a:off x="4320" y="856"/>
              <a:ext cx="0" cy="64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764" name="Line 140"/>
            <p:cNvSpPr>
              <a:spLocks noChangeShapeType="1"/>
            </p:cNvSpPr>
            <p:nvPr/>
          </p:nvSpPr>
          <p:spPr bwMode="auto">
            <a:xfrm flipV="1">
              <a:off x="4848" y="856"/>
              <a:ext cx="0" cy="928"/>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765" name="Oval 141"/>
            <p:cNvSpPr>
              <a:spLocks noChangeArrowheads="1"/>
            </p:cNvSpPr>
            <p:nvPr/>
          </p:nvSpPr>
          <p:spPr bwMode="auto">
            <a:xfrm>
              <a:off x="2692" y="628"/>
              <a:ext cx="88" cy="157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766" name="Oval 142"/>
            <p:cNvSpPr>
              <a:spLocks noChangeArrowheads="1"/>
            </p:cNvSpPr>
            <p:nvPr/>
          </p:nvSpPr>
          <p:spPr bwMode="auto">
            <a:xfrm>
              <a:off x="3220" y="628"/>
              <a:ext cx="88" cy="157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767" name="Oval 143"/>
            <p:cNvSpPr>
              <a:spLocks noChangeArrowheads="1"/>
            </p:cNvSpPr>
            <p:nvPr/>
          </p:nvSpPr>
          <p:spPr bwMode="auto">
            <a:xfrm>
              <a:off x="3748" y="628"/>
              <a:ext cx="88" cy="157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768" name="Oval 144"/>
            <p:cNvSpPr>
              <a:spLocks noChangeArrowheads="1"/>
            </p:cNvSpPr>
            <p:nvPr/>
          </p:nvSpPr>
          <p:spPr bwMode="auto">
            <a:xfrm>
              <a:off x="4276" y="628"/>
              <a:ext cx="88" cy="157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769" name="Line 145"/>
            <p:cNvSpPr>
              <a:spLocks noChangeShapeType="1"/>
            </p:cNvSpPr>
            <p:nvPr/>
          </p:nvSpPr>
          <p:spPr bwMode="auto">
            <a:xfrm flipV="1">
              <a:off x="2736" y="2200"/>
              <a:ext cx="0" cy="25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770" name="Line 146"/>
            <p:cNvSpPr>
              <a:spLocks noChangeShapeType="1"/>
            </p:cNvSpPr>
            <p:nvPr/>
          </p:nvSpPr>
          <p:spPr bwMode="auto">
            <a:xfrm flipV="1">
              <a:off x="3264" y="2200"/>
              <a:ext cx="0" cy="25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771" name="Line 147"/>
            <p:cNvSpPr>
              <a:spLocks noChangeShapeType="1"/>
            </p:cNvSpPr>
            <p:nvPr/>
          </p:nvSpPr>
          <p:spPr bwMode="auto">
            <a:xfrm flipV="1">
              <a:off x="3792" y="2200"/>
              <a:ext cx="0" cy="25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sp>
          <p:nvSpPr>
            <p:cNvPr id="30772" name="Line 148"/>
            <p:cNvSpPr>
              <a:spLocks noChangeShapeType="1"/>
            </p:cNvSpPr>
            <p:nvPr/>
          </p:nvSpPr>
          <p:spPr bwMode="auto">
            <a:xfrm flipV="1">
              <a:off x="4320" y="2200"/>
              <a:ext cx="0" cy="25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sz="1600" b="1">
                <a:solidFill>
                  <a:srgbClr val="000000"/>
                </a:solidFill>
                <a:ea typeface="宋体" pitchFamily="2" charset="-122"/>
              </a:endParaRPr>
            </a:p>
          </p:txBody>
        </p:sp>
      </p:grpSp>
      <p:sp>
        <p:nvSpPr>
          <p:cNvPr id="534677" name="Rectangle 149"/>
          <p:cNvSpPr>
            <a:spLocks noGrp="1" noChangeArrowheads="1"/>
          </p:cNvSpPr>
          <p:nvPr>
            <p:ph type="body" idx="1"/>
          </p:nvPr>
        </p:nvSpPr>
        <p:spPr>
          <a:xfrm>
            <a:off x="342900" y="4700588"/>
            <a:ext cx="8569325" cy="1439862"/>
          </a:xfrm>
        </p:spPr>
        <p:txBody>
          <a:bodyPr/>
          <a:lstStyle/>
          <a:p>
            <a:pPr>
              <a:buFontTx/>
              <a:buNone/>
            </a:pPr>
            <a:r>
              <a:rPr lang="zh-CN" altLang="en-US" smtClean="0">
                <a:solidFill>
                  <a:srgbClr val="CC0000"/>
                </a:solidFill>
                <a:latin typeface="微软雅黑" pitchFamily="34" charset="-122"/>
                <a:ea typeface="微软雅黑" pitchFamily="34" charset="-122"/>
              </a:rPr>
              <a:t>周期</a:t>
            </a:r>
            <a:r>
              <a:rPr lang="en-US" altLang="zh-CN" smtClean="0">
                <a:solidFill>
                  <a:srgbClr val="CC0000"/>
                </a:solidFill>
                <a:latin typeface="微软雅黑" pitchFamily="34" charset="-122"/>
                <a:ea typeface="微软雅黑" pitchFamily="34" charset="-122"/>
              </a:rPr>
              <a:t>4</a:t>
            </a:r>
            <a:r>
              <a:rPr lang="zh-CN" altLang="en-US" smtClean="0">
                <a:solidFill>
                  <a:srgbClr val="CC0000"/>
                </a:solidFill>
                <a:latin typeface="微软雅黑" pitchFamily="34" charset="-122"/>
                <a:ea typeface="微软雅黑" pitchFamily="34" charset="-122"/>
              </a:rPr>
              <a:t>结束</a:t>
            </a:r>
            <a:r>
              <a:rPr lang="en-US" altLang="zh-CN" smtClean="0">
                <a:solidFill>
                  <a:srgbClr val="CC0000"/>
                </a:solidFill>
                <a:latin typeface="微软雅黑" pitchFamily="34" charset="-122"/>
                <a:ea typeface="微软雅黑" pitchFamily="34" charset="-122"/>
              </a:rPr>
              <a:t>: Load </a:t>
            </a:r>
            <a:r>
              <a:rPr lang="zh-CN" altLang="en-US" smtClean="0">
                <a:solidFill>
                  <a:srgbClr val="CC0000"/>
                </a:solidFill>
                <a:latin typeface="微软雅黑" pitchFamily="34" charset="-122"/>
                <a:ea typeface="微软雅黑" pitchFamily="34" charset="-122"/>
              </a:rPr>
              <a:t>的 </a:t>
            </a:r>
            <a:r>
              <a:rPr lang="en-US" altLang="zh-CN" smtClean="0">
                <a:solidFill>
                  <a:srgbClr val="CC0000"/>
                </a:solidFill>
                <a:latin typeface="微软雅黑" pitchFamily="34" charset="-122"/>
                <a:ea typeface="微软雅黑" pitchFamily="34" charset="-122"/>
              </a:rPr>
              <a:t>Mem, R-type </a:t>
            </a:r>
            <a:r>
              <a:rPr lang="zh-CN" altLang="en-US" smtClean="0">
                <a:solidFill>
                  <a:srgbClr val="CC0000"/>
                </a:solidFill>
                <a:latin typeface="微软雅黑" pitchFamily="34" charset="-122"/>
                <a:ea typeface="微软雅黑" pitchFamily="34" charset="-122"/>
              </a:rPr>
              <a:t>的 </a:t>
            </a:r>
            <a:r>
              <a:rPr lang="en-US" altLang="zh-CN" smtClean="0">
                <a:solidFill>
                  <a:srgbClr val="CC0000"/>
                </a:solidFill>
                <a:latin typeface="微软雅黑" pitchFamily="34" charset="-122"/>
                <a:ea typeface="微软雅黑" pitchFamily="34" charset="-122"/>
              </a:rPr>
              <a:t>Exec,   Store </a:t>
            </a:r>
            <a:r>
              <a:rPr lang="zh-CN" altLang="en-US" smtClean="0">
                <a:solidFill>
                  <a:srgbClr val="CC0000"/>
                </a:solidFill>
                <a:latin typeface="微软雅黑" pitchFamily="34" charset="-122"/>
                <a:ea typeface="微软雅黑" pitchFamily="34" charset="-122"/>
              </a:rPr>
              <a:t>的 </a:t>
            </a:r>
            <a:r>
              <a:rPr lang="en-US" altLang="zh-CN" smtClean="0">
                <a:solidFill>
                  <a:srgbClr val="CC0000"/>
                </a:solidFill>
                <a:latin typeface="微软雅黑" pitchFamily="34" charset="-122"/>
                <a:ea typeface="微软雅黑" pitchFamily="34" charset="-122"/>
              </a:rPr>
              <a:t>Reg,   Beq </a:t>
            </a:r>
            <a:r>
              <a:rPr lang="zh-CN" altLang="en-US" smtClean="0">
                <a:solidFill>
                  <a:srgbClr val="CC0000"/>
                </a:solidFill>
                <a:latin typeface="微软雅黑" pitchFamily="34" charset="-122"/>
                <a:ea typeface="微软雅黑" pitchFamily="34" charset="-122"/>
              </a:rPr>
              <a:t>的 </a:t>
            </a:r>
            <a:r>
              <a:rPr lang="en-US" altLang="zh-CN" smtClean="0">
                <a:solidFill>
                  <a:srgbClr val="CC0000"/>
                </a:solidFill>
                <a:latin typeface="微软雅黑" pitchFamily="34" charset="-122"/>
                <a:ea typeface="微软雅黑" pitchFamily="34" charset="-122"/>
              </a:rPr>
              <a:t>Ifetch</a:t>
            </a:r>
          </a:p>
          <a:p>
            <a:pPr>
              <a:buFontTx/>
              <a:buNone/>
            </a:pPr>
            <a:r>
              <a:rPr lang="zh-CN" altLang="en-US" smtClean="0">
                <a:solidFill>
                  <a:srgbClr val="CC0000"/>
                </a:solidFill>
                <a:latin typeface="微软雅黑" pitchFamily="34" charset="-122"/>
                <a:ea typeface="微软雅黑" pitchFamily="34" charset="-122"/>
              </a:rPr>
              <a:t>周期</a:t>
            </a:r>
            <a:r>
              <a:rPr lang="en-US" altLang="zh-CN" smtClean="0">
                <a:solidFill>
                  <a:srgbClr val="CC0000"/>
                </a:solidFill>
                <a:latin typeface="微软雅黑" pitchFamily="34" charset="-122"/>
                <a:ea typeface="微软雅黑" pitchFamily="34" charset="-122"/>
              </a:rPr>
              <a:t>5</a:t>
            </a:r>
            <a:r>
              <a:rPr lang="zh-CN" altLang="en-US" smtClean="0">
                <a:solidFill>
                  <a:srgbClr val="CC0000"/>
                </a:solidFill>
                <a:latin typeface="微软雅黑" pitchFamily="34" charset="-122"/>
                <a:ea typeface="微软雅黑" pitchFamily="34" charset="-122"/>
              </a:rPr>
              <a:t>结束</a:t>
            </a:r>
            <a:r>
              <a:rPr lang="en-US" altLang="zh-CN" smtClean="0">
                <a:solidFill>
                  <a:srgbClr val="CC0000"/>
                </a:solidFill>
                <a:latin typeface="微软雅黑" pitchFamily="34" charset="-122"/>
                <a:ea typeface="微软雅黑" pitchFamily="34" charset="-122"/>
              </a:rPr>
              <a:t>: Load </a:t>
            </a:r>
            <a:r>
              <a:rPr lang="zh-CN" altLang="en-US" smtClean="0">
                <a:solidFill>
                  <a:srgbClr val="CC0000"/>
                </a:solidFill>
                <a:latin typeface="微软雅黑" pitchFamily="34" charset="-122"/>
                <a:ea typeface="微软雅黑" pitchFamily="34" charset="-122"/>
              </a:rPr>
              <a:t>的 </a:t>
            </a:r>
            <a:r>
              <a:rPr lang="en-US" altLang="zh-CN" smtClean="0">
                <a:solidFill>
                  <a:srgbClr val="CC0000"/>
                </a:solidFill>
                <a:latin typeface="微软雅黑" pitchFamily="34" charset="-122"/>
                <a:ea typeface="微软雅黑" pitchFamily="34" charset="-122"/>
              </a:rPr>
              <a:t>Wr,     R-type </a:t>
            </a:r>
            <a:r>
              <a:rPr lang="zh-CN" altLang="en-US" smtClean="0">
                <a:solidFill>
                  <a:srgbClr val="CC0000"/>
                </a:solidFill>
                <a:latin typeface="微软雅黑" pitchFamily="34" charset="-122"/>
                <a:ea typeface="微软雅黑" pitchFamily="34" charset="-122"/>
              </a:rPr>
              <a:t>的 </a:t>
            </a:r>
            <a:r>
              <a:rPr lang="en-US" altLang="zh-CN" smtClean="0">
                <a:solidFill>
                  <a:srgbClr val="CC0000"/>
                </a:solidFill>
                <a:latin typeface="微软雅黑" pitchFamily="34" charset="-122"/>
                <a:ea typeface="微软雅黑" pitchFamily="34" charset="-122"/>
              </a:rPr>
              <a:t>Mem,  Store </a:t>
            </a:r>
            <a:r>
              <a:rPr lang="zh-CN" altLang="en-US" smtClean="0">
                <a:solidFill>
                  <a:srgbClr val="CC0000"/>
                </a:solidFill>
                <a:latin typeface="微软雅黑" pitchFamily="34" charset="-122"/>
                <a:ea typeface="微软雅黑" pitchFamily="34" charset="-122"/>
              </a:rPr>
              <a:t>的 </a:t>
            </a:r>
            <a:r>
              <a:rPr lang="en-US" altLang="zh-CN" smtClean="0">
                <a:solidFill>
                  <a:srgbClr val="CC0000"/>
                </a:solidFill>
                <a:latin typeface="微软雅黑" pitchFamily="34" charset="-122"/>
                <a:ea typeface="微软雅黑" pitchFamily="34" charset="-122"/>
              </a:rPr>
              <a:t>Exec,  Beq </a:t>
            </a:r>
            <a:r>
              <a:rPr lang="zh-CN" altLang="en-US" smtClean="0">
                <a:solidFill>
                  <a:srgbClr val="CC0000"/>
                </a:solidFill>
                <a:latin typeface="微软雅黑" pitchFamily="34" charset="-122"/>
                <a:ea typeface="微软雅黑" pitchFamily="34" charset="-122"/>
              </a:rPr>
              <a:t>的 </a:t>
            </a:r>
            <a:r>
              <a:rPr lang="en-US" altLang="zh-CN" smtClean="0">
                <a:solidFill>
                  <a:srgbClr val="CC0000"/>
                </a:solidFill>
                <a:latin typeface="微软雅黑" pitchFamily="34" charset="-122"/>
                <a:ea typeface="微软雅黑" pitchFamily="34" charset="-122"/>
              </a:rPr>
              <a:t>Reg</a:t>
            </a:r>
          </a:p>
          <a:p>
            <a:pPr>
              <a:buFontTx/>
              <a:buNone/>
            </a:pPr>
            <a:r>
              <a:rPr lang="zh-CN" altLang="en-US" smtClean="0">
                <a:solidFill>
                  <a:srgbClr val="CC0000"/>
                </a:solidFill>
                <a:latin typeface="微软雅黑" pitchFamily="34" charset="-122"/>
                <a:ea typeface="微软雅黑" pitchFamily="34" charset="-122"/>
              </a:rPr>
              <a:t>周期</a:t>
            </a:r>
            <a:r>
              <a:rPr lang="en-US" altLang="zh-CN" smtClean="0">
                <a:solidFill>
                  <a:srgbClr val="CC0000"/>
                </a:solidFill>
                <a:latin typeface="微软雅黑" pitchFamily="34" charset="-122"/>
                <a:ea typeface="微软雅黑" pitchFamily="34" charset="-122"/>
              </a:rPr>
              <a:t>6</a:t>
            </a:r>
            <a:r>
              <a:rPr lang="zh-CN" altLang="en-US" smtClean="0">
                <a:solidFill>
                  <a:srgbClr val="CC0000"/>
                </a:solidFill>
                <a:latin typeface="微软雅黑" pitchFamily="34" charset="-122"/>
                <a:ea typeface="微软雅黑" pitchFamily="34" charset="-122"/>
              </a:rPr>
              <a:t>结束</a:t>
            </a:r>
            <a:r>
              <a:rPr lang="en-US" altLang="zh-CN" smtClean="0">
                <a:solidFill>
                  <a:srgbClr val="CC0000"/>
                </a:solidFill>
                <a:latin typeface="微软雅黑" pitchFamily="34" charset="-122"/>
                <a:ea typeface="微软雅黑" pitchFamily="34" charset="-122"/>
              </a:rPr>
              <a:t>:                         R-type </a:t>
            </a:r>
            <a:r>
              <a:rPr lang="zh-CN" altLang="en-US" smtClean="0">
                <a:solidFill>
                  <a:srgbClr val="CC0000"/>
                </a:solidFill>
                <a:latin typeface="微软雅黑" pitchFamily="34" charset="-122"/>
                <a:ea typeface="微软雅黑" pitchFamily="34" charset="-122"/>
              </a:rPr>
              <a:t>的 </a:t>
            </a:r>
            <a:r>
              <a:rPr lang="en-US" altLang="zh-CN" smtClean="0">
                <a:solidFill>
                  <a:srgbClr val="CC0000"/>
                </a:solidFill>
                <a:latin typeface="微软雅黑" pitchFamily="34" charset="-122"/>
                <a:ea typeface="微软雅黑" pitchFamily="34" charset="-122"/>
              </a:rPr>
              <a:t>Wr,      Store </a:t>
            </a:r>
            <a:r>
              <a:rPr lang="zh-CN" altLang="en-US" smtClean="0">
                <a:solidFill>
                  <a:srgbClr val="CC0000"/>
                </a:solidFill>
                <a:latin typeface="微软雅黑" pitchFamily="34" charset="-122"/>
                <a:ea typeface="微软雅黑" pitchFamily="34" charset="-122"/>
              </a:rPr>
              <a:t>的 </a:t>
            </a:r>
            <a:r>
              <a:rPr lang="en-US" altLang="zh-CN" smtClean="0">
                <a:solidFill>
                  <a:srgbClr val="CC0000"/>
                </a:solidFill>
                <a:latin typeface="微软雅黑" pitchFamily="34" charset="-122"/>
                <a:ea typeface="微软雅黑" pitchFamily="34" charset="-122"/>
              </a:rPr>
              <a:t>Mem, Beq </a:t>
            </a:r>
            <a:r>
              <a:rPr lang="zh-CN" altLang="en-US" smtClean="0">
                <a:solidFill>
                  <a:srgbClr val="CC0000"/>
                </a:solidFill>
                <a:latin typeface="微软雅黑" pitchFamily="34" charset="-122"/>
                <a:ea typeface="微软雅黑" pitchFamily="34" charset="-122"/>
              </a:rPr>
              <a:t>的 </a:t>
            </a:r>
            <a:r>
              <a:rPr lang="en-US" altLang="zh-CN" smtClean="0">
                <a:solidFill>
                  <a:srgbClr val="CC0000"/>
                </a:solidFill>
                <a:latin typeface="微软雅黑" pitchFamily="34" charset="-122"/>
                <a:ea typeface="微软雅黑" pitchFamily="34" charset="-122"/>
              </a:rPr>
              <a:t>Exec</a:t>
            </a:r>
          </a:p>
          <a:p>
            <a:pPr>
              <a:buFontTx/>
              <a:buNone/>
            </a:pPr>
            <a:r>
              <a:rPr lang="zh-CN" altLang="en-US" smtClean="0">
                <a:solidFill>
                  <a:srgbClr val="CC0000"/>
                </a:solidFill>
                <a:latin typeface="微软雅黑" pitchFamily="34" charset="-122"/>
                <a:ea typeface="微软雅黑" pitchFamily="34" charset="-122"/>
              </a:rPr>
              <a:t>周期</a:t>
            </a:r>
            <a:r>
              <a:rPr lang="en-US" altLang="zh-CN" smtClean="0">
                <a:solidFill>
                  <a:srgbClr val="CC0000"/>
                </a:solidFill>
                <a:latin typeface="微软雅黑" pitchFamily="34" charset="-122"/>
                <a:ea typeface="微软雅黑" pitchFamily="34" charset="-122"/>
              </a:rPr>
              <a:t>7</a:t>
            </a:r>
            <a:r>
              <a:rPr lang="zh-CN" altLang="en-US" smtClean="0">
                <a:solidFill>
                  <a:srgbClr val="CC0000"/>
                </a:solidFill>
                <a:latin typeface="微软雅黑" pitchFamily="34" charset="-122"/>
                <a:ea typeface="微软雅黑" pitchFamily="34" charset="-122"/>
              </a:rPr>
              <a:t>结束</a:t>
            </a:r>
            <a:r>
              <a:rPr lang="en-US" altLang="zh-CN" smtClean="0">
                <a:solidFill>
                  <a:srgbClr val="CC0000"/>
                </a:solidFill>
                <a:latin typeface="微软雅黑" pitchFamily="34" charset="-122"/>
                <a:ea typeface="微软雅黑" pitchFamily="34" charset="-122"/>
              </a:rPr>
              <a:t>:                                                      Store </a:t>
            </a:r>
            <a:r>
              <a:rPr lang="zh-CN" altLang="en-US" smtClean="0">
                <a:solidFill>
                  <a:srgbClr val="CC0000"/>
                </a:solidFill>
                <a:latin typeface="微软雅黑" pitchFamily="34" charset="-122"/>
                <a:ea typeface="微软雅黑" pitchFamily="34" charset="-122"/>
              </a:rPr>
              <a:t>的 </a:t>
            </a:r>
            <a:r>
              <a:rPr lang="en-US" altLang="zh-CN" smtClean="0">
                <a:solidFill>
                  <a:srgbClr val="CC0000"/>
                </a:solidFill>
                <a:latin typeface="微软雅黑" pitchFamily="34" charset="-122"/>
                <a:ea typeface="微软雅黑" pitchFamily="34" charset="-122"/>
              </a:rPr>
              <a:t>Wr,     Beq </a:t>
            </a:r>
            <a:r>
              <a:rPr lang="zh-CN" altLang="en-US" smtClean="0">
                <a:solidFill>
                  <a:srgbClr val="CC0000"/>
                </a:solidFill>
                <a:latin typeface="微软雅黑" pitchFamily="34" charset="-122"/>
                <a:ea typeface="微软雅黑" pitchFamily="34" charset="-122"/>
              </a:rPr>
              <a:t>的 </a:t>
            </a:r>
            <a:r>
              <a:rPr lang="en-US" altLang="zh-CN" smtClean="0">
                <a:solidFill>
                  <a:srgbClr val="CC0000"/>
                </a:solidFill>
                <a:latin typeface="微软雅黑" pitchFamily="34" charset="-122"/>
                <a:ea typeface="微软雅黑" pitchFamily="34" charset="-122"/>
              </a:rPr>
              <a:t>Mem</a:t>
            </a:r>
          </a:p>
        </p:txBody>
      </p:sp>
      <p:sp>
        <p:nvSpPr>
          <p:cNvPr id="30730" name="Rectangle 150"/>
          <p:cNvSpPr>
            <a:spLocks noChangeArrowheads="1"/>
          </p:cNvSpPr>
          <p:nvPr/>
        </p:nvSpPr>
        <p:spPr bwMode="auto">
          <a:xfrm>
            <a:off x="1130300" y="3903663"/>
            <a:ext cx="6269038" cy="595312"/>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731" name="Text Box 151"/>
          <p:cNvSpPr txBox="1">
            <a:spLocks noChangeArrowheads="1"/>
          </p:cNvSpPr>
          <p:nvPr/>
        </p:nvSpPr>
        <p:spPr bwMode="auto">
          <a:xfrm>
            <a:off x="1216025" y="4021138"/>
            <a:ext cx="2962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zh-CN" altLang="en-US" dirty="0">
                <a:solidFill>
                  <a:srgbClr val="063DE8"/>
                </a:solidFill>
                <a:latin typeface="Times New Roman" pitchFamily="18" charset="0"/>
                <a:ea typeface="黑体" pitchFamily="49" charset="-122"/>
              </a:rPr>
              <a:t>考察以下几个点的情况：</a:t>
            </a:r>
          </a:p>
        </p:txBody>
      </p:sp>
      <p:sp>
        <p:nvSpPr>
          <p:cNvPr id="30732" name="Rectangle 152"/>
          <p:cNvSpPr>
            <a:spLocks noChangeArrowheads="1"/>
          </p:cNvSpPr>
          <p:nvPr/>
        </p:nvSpPr>
        <p:spPr bwMode="auto">
          <a:xfrm>
            <a:off x="4356100" y="3429000"/>
            <a:ext cx="4000500" cy="279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0733" name="Line 153"/>
          <p:cNvSpPr>
            <a:spLocks noChangeShapeType="1"/>
          </p:cNvSpPr>
          <p:nvPr/>
        </p:nvSpPr>
        <p:spPr bwMode="auto">
          <a:xfrm flipH="1">
            <a:off x="7683500" y="3441700"/>
            <a:ext cx="0" cy="254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Tree>
    <p:extLst>
      <p:ext uri="{BB962C8B-B14F-4D97-AF65-F5344CB8AC3E}">
        <p14:creationId xmlns:p14="http://schemas.microsoft.com/office/powerpoint/2010/main" val="15123354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34677">
                                            <p:txEl>
                                              <p:pRg st="0" end="0"/>
                                            </p:txEl>
                                          </p:spTgt>
                                        </p:tgtEl>
                                        <p:attrNameLst>
                                          <p:attrName>style.visibility</p:attrName>
                                        </p:attrNameLst>
                                      </p:cBhvr>
                                      <p:to>
                                        <p:strVal val="visible"/>
                                      </p:to>
                                    </p:set>
                                    <p:animEffect transition="in" filter="blinds(horizontal)">
                                      <p:cBhvr>
                                        <p:cTn id="7" dur="500"/>
                                        <p:tgtEl>
                                          <p:spTgt spid="53467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34677">
                                            <p:txEl>
                                              <p:pRg st="1" end="1"/>
                                            </p:txEl>
                                          </p:spTgt>
                                        </p:tgtEl>
                                        <p:attrNameLst>
                                          <p:attrName>style.visibility</p:attrName>
                                        </p:attrNameLst>
                                      </p:cBhvr>
                                      <p:to>
                                        <p:strVal val="visible"/>
                                      </p:to>
                                    </p:set>
                                    <p:animEffect transition="in" filter="blinds(horizontal)">
                                      <p:cBhvr>
                                        <p:cTn id="12" dur="500"/>
                                        <p:tgtEl>
                                          <p:spTgt spid="53467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34677">
                                            <p:txEl>
                                              <p:pRg st="2" end="2"/>
                                            </p:txEl>
                                          </p:spTgt>
                                        </p:tgtEl>
                                        <p:attrNameLst>
                                          <p:attrName>style.visibility</p:attrName>
                                        </p:attrNameLst>
                                      </p:cBhvr>
                                      <p:to>
                                        <p:strVal val="visible"/>
                                      </p:to>
                                    </p:set>
                                    <p:animEffect transition="in" filter="blinds(horizontal)">
                                      <p:cBhvr>
                                        <p:cTn id="17" dur="500"/>
                                        <p:tgtEl>
                                          <p:spTgt spid="53467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34677">
                                            <p:txEl>
                                              <p:pRg st="3" end="3"/>
                                            </p:txEl>
                                          </p:spTgt>
                                        </p:tgtEl>
                                        <p:attrNameLst>
                                          <p:attrName>style.visibility</p:attrName>
                                        </p:attrNameLst>
                                      </p:cBhvr>
                                      <p:to>
                                        <p:strVal val="visible"/>
                                      </p:to>
                                    </p:set>
                                    <p:animEffect transition="in" filter="blinds(horizontal)">
                                      <p:cBhvr>
                                        <p:cTn id="22" dur="500"/>
                                        <p:tgtEl>
                                          <p:spTgt spid="5346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6558438" y="5707118"/>
            <a:ext cx="2585562" cy="369332"/>
          </a:xfrm>
          <a:prstGeom prst="rect">
            <a:avLst/>
          </a:prstGeom>
          <a:noFill/>
        </p:spPr>
        <p:txBody>
          <a:bodyPr wrap="square" rtlCol="0">
            <a:spAutoFit/>
          </a:bodyPr>
          <a:lstStyle/>
          <a:p>
            <a:r>
              <a:rPr lang="en-US" altLang="zh-CN" b="1" dirty="0" smtClean="0">
                <a:solidFill>
                  <a:srgbClr val="FF0000"/>
                </a:solidFill>
              </a:rPr>
              <a:t>Set X to be candidate</a:t>
            </a:r>
            <a:endParaRPr lang="en-US" altLang="zh-CN" b="1" dirty="0">
              <a:solidFill>
                <a:srgbClr val="FF0000"/>
              </a:solidFill>
            </a:endParaRPr>
          </a:p>
        </p:txBody>
      </p:sp>
      <p:sp>
        <p:nvSpPr>
          <p:cNvPr id="20" name="TextBox 19"/>
          <p:cNvSpPr txBox="1"/>
          <p:nvPr/>
        </p:nvSpPr>
        <p:spPr>
          <a:xfrm>
            <a:off x="4848577" y="5707118"/>
            <a:ext cx="1464764" cy="369332"/>
          </a:xfrm>
          <a:prstGeom prst="rect">
            <a:avLst/>
          </a:prstGeom>
          <a:noFill/>
        </p:spPr>
        <p:txBody>
          <a:bodyPr wrap="square" rtlCol="0">
            <a:spAutoFit/>
          </a:bodyPr>
          <a:lstStyle/>
          <a:p>
            <a:r>
              <a:rPr lang="en-US" altLang="zh-CN" b="1" dirty="0" smtClean="0">
                <a:solidFill>
                  <a:schemeClr val="accent2"/>
                </a:solidFill>
              </a:rPr>
              <a:t>Write to X</a:t>
            </a:r>
            <a:endParaRPr lang="zh-CN" altLang="en-US" b="1" dirty="0">
              <a:solidFill>
                <a:schemeClr val="accent2"/>
              </a:solidFill>
            </a:endParaRPr>
          </a:p>
        </p:txBody>
      </p:sp>
      <p:sp>
        <p:nvSpPr>
          <p:cNvPr id="2" name="标题 1"/>
          <p:cNvSpPr>
            <a:spLocks noGrp="1"/>
          </p:cNvSpPr>
          <p:nvPr>
            <p:ph type="title"/>
          </p:nvPr>
        </p:nvSpPr>
        <p:spPr/>
        <p:txBody>
          <a:bodyPr/>
          <a:lstStyle/>
          <a:p>
            <a:r>
              <a:rPr lang="en-US" altLang="zh-CN" dirty="0"/>
              <a:t>PROBLEM </a:t>
            </a:r>
            <a:r>
              <a:rPr lang="en-US" altLang="zh-CN" dirty="0" smtClean="0"/>
              <a:t>ANALYSIS</a:t>
            </a:r>
            <a:endParaRPr lang="zh-CN" altLang="en-US" dirty="0"/>
          </a:p>
        </p:txBody>
      </p:sp>
      <p:sp>
        <p:nvSpPr>
          <p:cNvPr id="4" name="TextBox 3"/>
          <p:cNvSpPr txBox="1"/>
          <p:nvPr/>
        </p:nvSpPr>
        <p:spPr>
          <a:xfrm>
            <a:off x="5378777" y="1372839"/>
            <a:ext cx="3386859" cy="523220"/>
          </a:xfrm>
          <a:prstGeom prst="rect">
            <a:avLst/>
          </a:prstGeom>
          <a:noFill/>
        </p:spPr>
        <p:txBody>
          <a:bodyPr wrap="square" rtlCol="0">
            <a:spAutoFit/>
          </a:bodyPr>
          <a:lstStyle/>
          <a:p>
            <a:r>
              <a:rPr lang="en-US" altLang="zh-CN" sz="2800" b="1" dirty="0" smtClean="0"/>
              <a:t>The novel </a:t>
            </a:r>
            <a:r>
              <a:rPr lang="en-US" altLang="zh-CN" sz="2800" b="1" dirty="0"/>
              <a:t>policy</a:t>
            </a:r>
            <a:r>
              <a:rPr lang="en-US" altLang="zh-CN" sz="2800" b="1" dirty="0" smtClean="0"/>
              <a:t> </a:t>
            </a:r>
            <a:endParaRPr lang="zh-CN" altLang="en-US" sz="2800" b="1" dirty="0"/>
          </a:p>
        </p:txBody>
      </p:sp>
      <p:sp>
        <p:nvSpPr>
          <p:cNvPr id="6" name="矩形 5"/>
          <p:cNvSpPr/>
          <p:nvPr/>
        </p:nvSpPr>
        <p:spPr>
          <a:xfrm>
            <a:off x="342016" y="1349112"/>
            <a:ext cx="3938322" cy="523220"/>
          </a:xfrm>
          <a:prstGeom prst="rect">
            <a:avLst/>
          </a:prstGeom>
        </p:spPr>
        <p:txBody>
          <a:bodyPr wrap="none">
            <a:spAutoFit/>
          </a:bodyPr>
          <a:lstStyle/>
          <a:p>
            <a:r>
              <a:rPr lang="en-US" altLang="zh-CN" sz="2800" b="1" dirty="0"/>
              <a:t>Traditional algorithms</a:t>
            </a:r>
            <a:endParaRPr lang="zh-CN" altLang="en-US" sz="2800" b="1" dirty="0"/>
          </a:p>
        </p:txBody>
      </p:sp>
      <p:sp>
        <p:nvSpPr>
          <p:cNvPr id="10" name="矩形 9"/>
          <p:cNvSpPr/>
          <p:nvPr/>
        </p:nvSpPr>
        <p:spPr>
          <a:xfrm>
            <a:off x="342015" y="1949614"/>
            <a:ext cx="3835833" cy="1219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accent2"/>
                </a:solidFill>
              </a:rPr>
              <a:t>Migrate the read-intensive </a:t>
            </a:r>
            <a:r>
              <a:rPr lang="en-US" altLang="zh-CN" sz="2000" b="1" dirty="0" smtClean="0">
                <a:solidFill>
                  <a:schemeClr val="accent2"/>
                </a:solidFill>
              </a:rPr>
              <a:t>page from DRAM to PCM.</a:t>
            </a:r>
          </a:p>
          <a:p>
            <a:r>
              <a:rPr lang="en-US" altLang="zh-CN" sz="2000" b="1" dirty="0">
                <a:solidFill>
                  <a:schemeClr val="accent2"/>
                </a:solidFill>
              </a:rPr>
              <a:t>Migrate the </a:t>
            </a:r>
            <a:r>
              <a:rPr lang="en-US" altLang="zh-CN" sz="2000" b="1" dirty="0" smtClean="0">
                <a:solidFill>
                  <a:schemeClr val="accent2"/>
                </a:solidFill>
              </a:rPr>
              <a:t>write-intensive </a:t>
            </a:r>
            <a:r>
              <a:rPr lang="en-US" altLang="zh-CN" sz="2000" b="1" dirty="0">
                <a:solidFill>
                  <a:schemeClr val="accent2"/>
                </a:solidFill>
              </a:rPr>
              <a:t>page from </a:t>
            </a:r>
            <a:r>
              <a:rPr lang="en-US" altLang="zh-CN" sz="2000" b="1" dirty="0" smtClean="0">
                <a:solidFill>
                  <a:schemeClr val="accent2"/>
                </a:solidFill>
              </a:rPr>
              <a:t>PCM </a:t>
            </a:r>
            <a:r>
              <a:rPr lang="en-US" altLang="zh-CN" sz="2000" b="1" dirty="0">
                <a:solidFill>
                  <a:schemeClr val="accent2"/>
                </a:solidFill>
              </a:rPr>
              <a:t>to </a:t>
            </a:r>
            <a:r>
              <a:rPr lang="en-US" altLang="zh-CN" sz="2000" b="1" dirty="0" smtClean="0">
                <a:solidFill>
                  <a:schemeClr val="accent2"/>
                </a:solidFill>
              </a:rPr>
              <a:t>DRAM.</a:t>
            </a:r>
            <a:endParaRPr lang="en-US" altLang="zh-CN" sz="2000" b="1" dirty="0">
              <a:solidFill>
                <a:schemeClr val="accent2"/>
              </a:solidFill>
            </a:endParaRPr>
          </a:p>
        </p:txBody>
      </p:sp>
      <p:sp>
        <p:nvSpPr>
          <p:cNvPr id="11" name="矩形 10"/>
          <p:cNvSpPr/>
          <p:nvPr/>
        </p:nvSpPr>
        <p:spPr>
          <a:xfrm>
            <a:off x="5018906" y="1954869"/>
            <a:ext cx="3945582" cy="1219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accent2"/>
                </a:solidFill>
              </a:rPr>
              <a:t>Migrate </a:t>
            </a:r>
            <a:r>
              <a:rPr lang="en-US" altLang="zh-CN" b="1" dirty="0">
                <a:solidFill>
                  <a:schemeClr val="accent2"/>
                </a:solidFill>
              </a:rPr>
              <a:t>the </a:t>
            </a:r>
            <a:r>
              <a:rPr lang="en-US" altLang="zh-CN" b="1" dirty="0" smtClean="0">
                <a:solidFill>
                  <a:schemeClr val="accent2"/>
                </a:solidFill>
              </a:rPr>
              <a:t>write-intensive </a:t>
            </a:r>
            <a:r>
              <a:rPr lang="en-US" altLang="zh-CN" b="1" dirty="0">
                <a:solidFill>
                  <a:schemeClr val="accent2"/>
                </a:solidFill>
              </a:rPr>
              <a:t>page from </a:t>
            </a:r>
            <a:r>
              <a:rPr lang="en-US" altLang="zh-CN" b="1" dirty="0" smtClean="0">
                <a:solidFill>
                  <a:schemeClr val="accent2"/>
                </a:solidFill>
              </a:rPr>
              <a:t>PCM </a:t>
            </a:r>
            <a:r>
              <a:rPr lang="en-US" altLang="zh-CN" b="1" dirty="0">
                <a:solidFill>
                  <a:schemeClr val="accent2"/>
                </a:solidFill>
              </a:rPr>
              <a:t>to </a:t>
            </a:r>
            <a:r>
              <a:rPr lang="en-US" altLang="zh-CN" b="1" dirty="0" smtClean="0">
                <a:solidFill>
                  <a:schemeClr val="accent2"/>
                </a:solidFill>
              </a:rPr>
              <a:t>DRAM.</a:t>
            </a:r>
          </a:p>
          <a:p>
            <a:r>
              <a:rPr lang="en-US" altLang="zh-CN" b="1" dirty="0" smtClean="0">
                <a:solidFill>
                  <a:schemeClr val="accent2"/>
                </a:solidFill>
              </a:rPr>
              <a:t>Increase </a:t>
            </a:r>
            <a:r>
              <a:rPr lang="en-US" altLang="zh-CN" b="1" dirty="0">
                <a:solidFill>
                  <a:schemeClr val="accent2"/>
                </a:solidFill>
              </a:rPr>
              <a:t>the migration </a:t>
            </a:r>
            <a:r>
              <a:rPr lang="en-US" altLang="zh-CN" b="1" dirty="0" smtClean="0">
                <a:solidFill>
                  <a:schemeClr val="accent2"/>
                </a:solidFill>
              </a:rPr>
              <a:t>threshold to</a:t>
            </a:r>
            <a:r>
              <a:rPr lang="zh-CN" altLang="en-US" b="1" dirty="0">
                <a:solidFill>
                  <a:schemeClr val="accent2"/>
                </a:solidFill>
              </a:rPr>
              <a:t> </a:t>
            </a:r>
            <a:r>
              <a:rPr lang="en-US" altLang="zh-CN" b="1" dirty="0" smtClean="0">
                <a:solidFill>
                  <a:schemeClr val="accent2"/>
                </a:solidFill>
              </a:rPr>
              <a:t>avoid </a:t>
            </a:r>
            <a:r>
              <a:rPr lang="en-US" altLang="zh-CN" b="1" i="1" dirty="0" smtClean="0">
                <a:solidFill>
                  <a:schemeClr val="accent2"/>
                </a:solidFill>
              </a:rPr>
              <a:t>the bad migration</a:t>
            </a:r>
            <a:r>
              <a:rPr lang="en-US" altLang="zh-CN" b="1" dirty="0" smtClean="0">
                <a:solidFill>
                  <a:schemeClr val="accent2"/>
                </a:solidFill>
              </a:rPr>
              <a:t>.</a:t>
            </a:r>
            <a:endParaRPr lang="en-US" altLang="zh-CN" b="1" dirty="0">
              <a:solidFill>
                <a:schemeClr val="accent2"/>
              </a:solidFill>
            </a:endParaRPr>
          </a:p>
        </p:txBody>
      </p:sp>
      <p:sp>
        <p:nvSpPr>
          <p:cNvPr id="12" name="右箭头 11"/>
          <p:cNvSpPr/>
          <p:nvPr/>
        </p:nvSpPr>
        <p:spPr>
          <a:xfrm>
            <a:off x="4240901" y="2422579"/>
            <a:ext cx="693683" cy="28378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373820" y="4343422"/>
            <a:ext cx="5391815" cy="7094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17591" y="4343422"/>
            <a:ext cx="2756230" cy="709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533662" y="4358458"/>
            <a:ext cx="567573" cy="6944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rPr>
              <a:t>x</a:t>
            </a:r>
            <a:endParaRPr lang="zh-CN" altLang="en-US" sz="2400" b="1" dirty="0">
              <a:solidFill>
                <a:schemeClr val="tx1"/>
              </a:solidFill>
            </a:endParaRPr>
          </a:p>
        </p:txBody>
      </p:sp>
      <p:cxnSp>
        <p:nvCxnSpPr>
          <p:cNvPr id="5" name="直接箭头连接符 4"/>
          <p:cNvCxnSpPr>
            <a:endCxn id="18" idx="2"/>
          </p:cNvCxnSpPr>
          <p:nvPr/>
        </p:nvCxnSpPr>
        <p:spPr>
          <a:xfrm flipV="1">
            <a:off x="5817449" y="5052870"/>
            <a:ext cx="0" cy="63848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745666" y="4520998"/>
            <a:ext cx="905149" cy="369332"/>
          </a:xfrm>
          <a:prstGeom prst="rect">
            <a:avLst/>
          </a:prstGeom>
          <a:noFill/>
        </p:spPr>
        <p:txBody>
          <a:bodyPr wrap="square" rtlCol="0">
            <a:spAutoFit/>
          </a:bodyPr>
          <a:lstStyle/>
          <a:p>
            <a:r>
              <a:rPr lang="en-US" altLang="zh-CN" b="1" dirty="0" smtClean="0"/>
              <a:t>PCM</a:t>
            </a:r>
            <a:endParaRPr lang="zh-CN" altLang="en-US" b="1" dirty="0"/>
          </a:p>
        </p:txBody>
      </p:sp>
      <p:sp>
        <p:nvSpPr>
          <p:cNvPr id="22" name="TextBox 21"/>
          <p:cNvSpPr txBox="1"/>
          <p:nvPr/>
        </p:nvSpPr>
        <p:spPr>
          <a:xfrm>
            <a:off x="764106" y="4545804"/>
            <a:ext cx="905149" cy="369332"/>
          </a:xfrm>
          <a:prstGeom prst="rect">
            <a:avLst/>
          </a:prstGeom>
          <a:noFill/>
        </p:spPr>
        <p:txBody>
          <a:bodyPr wrap="square" rtlCol="0">
            <a:spAutoFit/>
          </a:bodyPr>
          <a:lstStyle/>
          <a:p>
            <a:r>
              <a:rPr lang="en-US" altLang="zh-CN" b="1" dirty="0" smtClean="0"/>
              <a:t>DRAM</a:t>
            </a:r>
            <a:endParaRPr lang="zh-CN" altLang="en-US" b="1" dirty="0"/>
          </a:p>
        </p:txBody>
      </p:sp>
      <p:sp>
        <p:nvSpPr>
          <p:cNvPr id="23" name="右箭头 22"/>
          <p:cNvSpPr/>
          <p:nvPr/>
        </p:nvSpPr>
        <p:spPr>
          <a:xfrm>
            <a:off x="6159990" y="5891784"/>
            <a:ext cx="28268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4776946" y="6076450"/>
            <a:ext cx="2002226" cy="369332"/>
          </a:xfrm>
          <a:prstGeom prst="rect">
            <a:avLst/>
          </a:prstGeom>
          <a:noFill/>
        </p:spPr>
        <p:txBody>
          <a:bodyPr wrap="square" rtlCol="0">
            <a:spAutoFit/>
          </a:bodyPr>
          <a:lstStyle/>
          <a:p>
            <a:r>
              <a:rPr lang="en-US" altLang="zh-CN" b="1" dirty="0" smtClean="0">
                <a:solidFill>
                  <a:schemeClr val="accent2"/>
                </a:solidFill>
              </a:rPr>
              <a:t>Sequential </a:t>
            </a:r>
            <a:r>
              <a:rPr lang="en-US" altLang="zh-CN" b="1" dirty="0">
                <a:solidFill>
                  <a:schemeClr val="accent2"/>
                </a:solidFill>
              </a:rPr>
              <a:t>Write</a:t>
            </a:r>
          </a:p>
        </p:txBody>
      </p:sp>
      <p:sp>
        <p:nvSpPr>
          <p:cNvPr id="26" name="右箭头 25"/>
          <p:cNvSpPr/>
          <p:nvPr/>
        </p:nvSpPr>
        <p:spPr>
          <a:xfrm>
            <a:off x="6864200" y="6249142"/>
            <a:ext cx="28268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242964" y="6064476"/>
            <a:ext cx="1005403" cy="369332"/>
          </a:xfrm>
          <a:prstGeom prst="rect">
            <a:avLst/>
          </a:prstGeom>
        </p:spPr>
        <p:txBody>
          <a:bodyPr wrap="none">
            <a:spAutoFit/>
          </a:bodyPr>
          <a:lstStyle/>
          <a:p>
            <a:r>
              <a:rPr lang="en-US" altLang="zh-CN" b="1" dirty="0">
                <a:solidFill>
                  <a:srgbClr val="FF0000"/>
                </a:solidFill>
              </a:rPr>
              <a:t>Migrate</a:t>
            </a:r>
            <a:endParaRPr lang="zh-CN" altLang="en-US" dirty="0"/>
          </a:p>
        </p:txBody>
      </p:sp>
      <p:cxnSp>
        <p:nvCxnSpPr>
          <p:cNvPr id="29" name="肘形连接符 28"/>
          <p:cNvCxnSpPr>
            <a:stCxn id="18" idx="0"/>
            <a:endCxn id="30" idx="0"/>
          </p:cNvCxnSpPr>
          <p:nvPr/>
        </p:nvCxnSpPr>
        <p:spPr>
          <a:xfrm rot="16200000" flipV="1">
            <a:off x="3881883" y="2422891"/>
            <a:ext cx="6726" cy="3864407"/>
          </a:xfrm>
          <a:prstGeom prst="bentConnector3">
            <a:avLst>
              <a:gd name="adj1" fmla="val 9358638"/>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669255" y="4351732"/>
            <a:ext cx="567573" cy="6944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rPr>
              <a:t>x</a:t>
            </a:r>
            <a:endParaRPr lang="zh-CN" altLang="en-US" sz="2400" b="1" dirty="0">
              <a:solidFill>
                <a:schemeClr val="tx1"/>
              </a:solidFill>
            </a:endParaRPr>
          </a:p>
        </p:txBody>
      </p:sp>
    </p:spTree>
    <p:extLst>
      <p:ext uri="{BB962C8B-B14F-4D97-AF65-F5344CB8AC3E}">
        <p14:creationId xmlns:p14="http://schemas.microsoft.com/office/powerpoint/2010/main" val="387006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0" grpId="0"/>
      <p:bldP spid="10" grpId="0" animBg="1"/>
      <p:bldP spid="11" grpId="0" animBg="1"/>
      <p:bldP spid="12" grpId="0" animBg="1"/>
      <p:bldP spid="16" grpId="0" animBg="1"/>
      <p:bldP spid="17" grpId="0" animBg="1"/>
      <p:bldP spid="18" grpId="0" animBg="1"/>
      <p:bldP spid="21" grpId="0"/>
      <p:bldP spid="22" grpId="0"/>
      <p:bldP spid="23" grpId="0" animBg="1"/>
      <p:bldP spid="25" grpId="0"/>
      <p:bldP spid="26" grpId="0" animBg="1"/>
      <p:bldP spid="27" grpId="0"/>
      <p:bldP spid="3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zh-CN" altLang="en-US" smtClean="0"/>
              <a:t>指令流水线的执行举例</a:t>
            </a:r>
          </a:p>
        </p:txBody>
      </p:sp>
      <p:pic>
        <p:nvPicPr>
          <p:cNvPr id="3174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1213"/>
            <a:ext cx="9144000" cy="569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7302" name="Text Box 6"/>
          <p:cNvSpPr txBox="1">
            <a:spLocks noChangeArrowheads="1"/>
          </p:cNvSpPr>
          <p:nvPr/>
        </p:nvSpPr>
        <p:spPr bwMode="auto">
          <a:xfrm>
            <a:off x="5922963" y="1587500"/>
            <a:ext cx="30178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en-US" altLang="zh-CN" sz="2000">
                <a:solidFill>
                  <a:srgbClr val="FC0128"/>
                </a:solidFill>
                <a:latin typeface="微软雅黑" pitchFamily="34" charset="-122"/>
                <a:ea typeface="微软雅黑" pitchFamily="34" charset="-122"/>
              </a:rPr>
              <a:t>lw</a:t>
            </a:r>
            <a:r>
              <a:rPr lang="zh-CN" altLang="en-US" sz="2000">
                <a:solidFill>
                  <a:srgbClr val="FC0128"/>
                </a:solidFill>
                <a:latin typeface="微软雅黑" pitchFamily="34" charset="-122"/>
                <a:ea typeface="微软雅黑" pitchFamily="34" charset="-122"/>
              </a:rPr>
              <a:t>指令与</a:t>
            </a:r>
            <a:r>
              <a:rPr lang="en-US" altLang="zh-CN" sz="2000">
                <a:solidFill>
                  <a:srgbClr val="FC0128"/>
                </a:solidFill>
                <a:latin typeface="微软雅黑" pitchFamily="34" charset="-122"/>
                <a:ea typeface="微软雅黑" pitchFamily="34" charset="-122"/>
              </a:rPr>
              <a:t>beq</a:t>
            </a:r>
            <a:r>
              <a:rPr lang="zh-CN" altLang="en-US" sz="2000">
                <a:solidFill>
                  <a:srgbClr val="FC0128"/>
                </a:solidFill>
                <a:latin typeface="微软雅黑" pitchFamily="34" charset="-122"/>
                <a:ea typeface="微软雅黑" pitchFamily="34" charset="-122"/>
              </a:rPr>
              <a:t>、</a:t>
            </a:r>
            <a:r>
              <a:rPr lang="en-US" altLang="zh-CN" sz="2000">
                <a:solidFill>
                  <a:srgbClr val="FC0128"/>
                </a:solidFill>
                <a:latin typeface="微软雅黑" pitchFamily="34" charset="-122"/>
                <a:ea typeface="微软雅黑" pitchFamily="34" charset="-122"/>
              </a:rPr>
              <a:t>sub</a:t>
            </a:r>
            <a:r>
              <a:rPr lang="zh-CN" altLang="en-US" sz="2000">
                <a:solidFill>
                  <a:srgbClr val="FC0128"/>
                </a:solidFill>
                <a:latin typeface="微软雅黑" pitchFamily="34" charset="-122"/>
                <a:ea typeface="微软雅黑" pitchFamily="34" charset="-122"/>
              </a:rPr>
              <a:t>、</a:t>
            </a:r>
            <a:r>
              <a:rPr lang="en-US" altLang="zh-CN" sz="2000">
                <a:solidFill>
                  <a:srgbClr val="FC0128"/>
                </a:solidFill>
                <a:latin typeface="微软雅黑" pitchFamily="34" charset="-122"/>
                <a:ea typeface="微软雅黑" pitchFamily="34" charset="-122"/>
              </a:rPr>
              <a:t>or</a:t>
            </a:r>
            <a:r>
              <a:rPr lang="zh-CN" altLang="en-US" sz="2000">
                <a:solidFill>
                  <a:srgbClr val="FC0128"/>
                </a:solidFill>
                <a:latin typeface="微软雅黑" pitchFamily="34" charset="-122"/>
                <a:ea typeface="微软雅黑" pitchFamily="34" charset="-122"/>
              </a:rPr>
              <a:t>指令关于</a:t>
            </a:r>
            <a:r>
              <a:rPr lang="en-US" altLang="zh-CN" sz="2000">
                <a:solidFill>
                  <a:srgbClr val="FC0128"/>
                </a:solidFill>
                <a:latin typeface="微软雅黑" pitchFamily="34" charset="-122"/>
                <a:ea typeface="微软雅黑" pitchFamily="34" charset="-122"/>
              </a:rPr>
              <a:t>$8</a:t>
            </a:r>
            <a:r>
              <a:rPr lang="zh-CN" altLang="en-US" sz="2000">
                <a:solidFill>
                  <a:srgbClr val="FC0128"/>
                </a:solidFill>
                <a:latin typeface="微软雅黑" pitchFamily="34" charset="-122"/>
                <a:ea typeface="微软雅黑" pitchFamily="34" charset="-122"/>
              </a:rPr>
              <a:t>数据相关</a:t>
            </a:r>
          </a:p>
        </p:txBody>
      </p:sp>
      <p:sp>
        <p:nvSpPr>
          <p:cNvPr id="31749" name="Rectangle 7"/>
          <p:cNvSpPr>
            <a:spLocks noChangeArrowheads="1"/>
          </p:cNvSpPr>
          <p:nvPr/>
        </p:nvSpPr>
        <p:spPr bwMode="auto">
          <a:xfrm>
            <a:off x="841375" y="2409825"/>
            <a:ext cx="276225" cy="319088"/>
          </a:xfrm>
          <a:prstGeom prst="rect">
            <a:avLst/>
          </a:prstGeom>
          <a:solidFill>
            <a:schemeClr val="accent1">
              <a:alpha val="38039"/>
            </a:schemeClr>
          </a:solidFill>
          <a:ln>
            <a:noFill/>
          </a:ln>
          <a:effectLst/>
          <a:extLs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1750" name="Rectangle 8"/>
          <p:cNvSpPr>
            <a:spLocks noChangeArrowheads="1"/>
          </p:cNvSpPr>
          <p:nvPr/>
        </p:nvSpPr>
        <p:spPr bwMode="auto">
          <a:xfrm>
            <a:off x="1920875" y="3198813"/>
            <a:ext cx="276225" cy="319087"/>
          </a:xfrm>
          <a:prstGeom prst="rect">
            <a:avLst/>
          </a:prstGeom>
          <a:solidFill>
            <a:schemeClr val="accent1">
              <a:alpha val="39999"/>
            </a:schemeClr>
          </a:solidFill>
          <a:ln>
            <a:noFill/>
          </a:ln>
          <a:effectLst/>
          <a:extLs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1751" name="Rectangle 9"/>
          <p:cNvSpPr>
            <a:spLocks noChangeArrowheads="1"/>
          </p:cNvSpPr>
          <p:nvPr/>
        </p:nvSpPr>
        <p:spPr bwMode="auto">
          <a:xfrm>
            <a:off x="3054350" y="3981450"/>
            <a:ext cx="276225" cy="319088"/>
          </a:xfrm>
          <a:prstGeom prst="rect">
            <a:avLst/>
          </a:prstGeom>
          <a:solidFill>
            <a:schemeClr val="accent1">
              <a:alpha val="45882"/>
            </a:schemeClr>
          </a:solidFill>
          <a:ln>
            <a:noFill/>
          </a:ln>
          <a:effectLst/>
          <a:extLs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1752" name="Rectangle 10"/>
          <p:cNvSpPr>
            <a:spLocks noChangeArrowheads="1"/>
          </p:cNvSpPr>
          <p:nvPr/>
        </p:nvSpPr>
        <p:spPr bwMode="auto">
          <a:xfrm>
            <a:off x="3684588" y="4654550"/>
            <a:ext cx="276225" cy="319088"/>
          </a:xfrm>
          <a:prstGeom prst="rect">
            <a:avLst/>
          </a:prstGeom>
          <a:solidFill>
            <a:schemeClr val="accent1">
              <a:alpha val="34117"/>
            </a:schemeClr>
          </a:solidFill>
          <a:ln>
            <a:noFill/>
          </a:ln>
          <a:effectLst/>
          <a:extLs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567307" name="Text Box 11"/>
          <p:cNvSpPr txBox="1">
            <a:spLocks noChangeArrowheads="1"/>
          </p:cNvSpPr>
          <p:nvPr/>
        </p:nvSpPr>
        <p:spPr bwMode="auto">
          <a:xfrm>
            <a:off x="7288213" y="3055938"/>
            <a:ext cx="177006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en-US" altLang="zh-CN" sz="2000">
                <a:solidFill>
                  <a:srgbClr val="FC0128"/>
                </a:solidFill>
                <a:latin typeface="微软雅黑" pitchFamily="34" charset="-122"/>
                <a:ea typeface="微软雅黑" pitchFamily="34" charset="-122"/>
              </a:rPr>
              <a:t>sub</a:t>
            </a:r>
            <a:r>
              <a:rPr lang="zh-CN" altLang="en-US" sz="2000">
                <a:solidFill>
                  <a:srgbClr val="FC0128"/>
                </a:solidFill>
                <a:latin typeface="微软雅黑" pitchFamily="34" charset="-122"/>
                <a:ea typeface="微软雅黑" pitchFamily="34" charset="-122"/>
              </a:rPr>
              <a:t>与</a:t>
            </a:r>
            <a:r>
              <a:rPr lang="en-US" altLang="zh-CN" sz="2000">
                <a:solidFill>
                  <a:srgbClr val="FC0128"/>
                </a:solidFill>
                <a:latin typeface="微软雅黑" pitchFamily="34" charset="-122"/>
                <a:ea typeface="微软雅黑" pitchFamily="34" charset="-122"/>
              </a:rPr>
              <a:t>or</a:t>
            </a:r>
            <a:r>
              <a:rPr lang="zh-CN" altLang="en-US" sz="2000">
                <a:solidFill>
                  <a:srgbClr val="FC0128"/>
                </a:solidFill>
                <a:latin typeface="微软雅黑" pitchFamily="34" charset="-122"/>
                <a:ea typeface="微软雅黑" pitchFamily="34" charset="-122"/>
              </a:rPr>
              <a:t>关于</a:t>
            </a:r>
            <a:r>
              <a:rPr lang="en-US" altLang="zh-CN" sz="2000">
                <a:solidFill>
                  <a:srgbClr val="FC0128"/>
                </a:solidFill>
                <a:latin typeface="微软雅黑" pitchFamily="34" charset="-122"/>
                <a:ea typeface="微软雅黑" pitchFamily="34" charset="-122"/>
              </a:rPr>
              <a:t>$9</a:t>
            </a:r>
            <a:r>
              <a:rPr lang="zh-CN" altLang="en-US" sz="2000">
                <a:solidFill>
                  <a:srgbClr val="FC0128"/>
                </a:solidFill>
                <a:latin typeface="微软雅黑" pitchFamily="34" charset="-122"/>
                <a:ea typeface="微软雅黑" pitchFamily="34" charset="-122"/>
              </a:rPr>
              <a:t>数据相关</a:t>
            </a:r>
          </a:p>
        </p:txBody>
      </p:sp>
      <p:sp>
        <p:nvSpPr>
          <p:cNvPr id="31754" name="Rectangle 12"/>
          <p:cNvSpPr>
            <a:spLocks noChangeArrowheads="1"/>
          </p:cNvSpPr>
          <p:nvPr/>
        </p:nvSpPr>
        <p:spPr bwMode="auto">
          <a:xfrm>
            <a:off x="2543175" y="3948113"/>
            <a:ext cx="276225" cy="319087"/>
          </a:xfrm>
          <a:prstGeom prst="rect">
            <a:avLst/>
          </a:prstGeom>
          <a:solidFill>
            <a:schemeClr val="accent2">
              <a:alpha val="30196"/>
            </a:schemeClr>
          </a:solidFill>
          <a:ln>
            <a:noFill/>
          </a:ln>
          <a:effectLst/>
          <a:extLs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31755" name="Rectangle 13"/>
          <p:cNvSpPr>
            <a:spLocks noChangeArrowheads="1"/>
          </p:cNvSpPr>
          <p:nvPr/>
        </p:nvSpPr>
        <p:spPr bwMode="auto">
          <a:xfrm>
            <a:off x="3971925" y="4664075"/>
            <a:ext cx="276225" cy="319088"/>
          </a:xfrm>
          <a:prstGeom prst="rect">
            <a:avLst/>
          </a:prstGeom>
          <a:solidFill>
            <a:schemeClr val="accent2">
              <a:alpha val="30196"/>
            </a:schemeClr>
          </a:solidFill>
          <a:ln>
            <a:noFill/>
          </a:ln>
          <a:effectLst/>
          <a:extLs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a:solidFill>
                <a:srgbClr val="000000"/>
              </a:solidFill>
              <a:ea typeface="宋体" pitchFamily="2" charset="-122"/>
            </a:endParaRPr>
          </a:p>
        </p:txBody>
      </p:sp>
      <p:sp>
        <p:nvSpPr>
          <p:cNvPr id="567310" name="Line 14"/>
          <p:cNvSpPr>
            <a:spLocks noChangeShapeType="1"/>
          </p:cNvSpPr>
          <p:nvPr/>
        </p:nvSpPr>
        <p:spPr bwMode="auto">
          <a:xfrm>
            <a:off x="1089025" y="2728913"/>
            <a:ext cx="884238" cy="434975"/>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567313" name="Line 17"/>
          <p:cNvSpPr>
            <a:spLocks noChangeShapeType="1"/>
          </p:cNvSpPr>
          <p:nvPr/>
        </p:nvSpPr>
        <p:spPr bwMode="auto">
          <a:xfrm>
            <a:off x="2792413" y="4243388"/>
            <a:ext cx="1335087" cy="434975"/>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567314" name="Line 18"/>
          <p:cNvSpPr>
            <a:spLocks noChangeShapeType="1"/>
          </p:cNvSpPr>
          <p:nvPr/>
        </p:nvSpPr>
        <p:spPr bwMode="auto">
          <a:xfrm>
            <a:off x="1050925" y="2746375"/>
            <a:ext cx="2058988" cy="1192213"/>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567315" name="Line 19"/>
          <p:cNvSpPr>
            <a:spLocks noChangeShapeType="1"/>
          </p:cNvSpPr>
          <p:nvPr/>
        </p:nvSpPr>
        <p:spPr bwMode="auto">
          <a:xfrm>
            <a:off x="954088" y="2736850"/>
            <a:ext cx="2784475" cy="1858963"/>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567316" name="Line 20"/>
          <p:cNvSpPr>
            <a:spLocks noChangeShapeType="1"/>
          </p:cNvSpPr>
          <p:nvPr/>
        </p:nvSpPr>
        <p:spPr bwMode="auto">
          <a:xfrm>
            <a:off x="5311775" y="2598738"/>
            <a:ext cx="334963" cy="1247775"/>
          </a:xfrm>
          <a:prstGeom prst="line">
            <a:avLst/>
          </a:prstGeom>
          <a:noFill/>
          <a:ln w="508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567317" name="Line 21"/>
          <p:cNvSpPr>
            <a:spLocks noChangeShapeType="1"/>
          </p:cNvSpPr>
          <p:nvPr/>
        </p:nvSpPr>
        <p:spPr bwMode="auto">
          <a:xfrm flipH="1">
            <a:off x="4005263" y="2627313"/>
            <a:ext cx="2220912" cy="449262"/>
          </a:xfrm>
          <a:prstGeom prst="line">
            <a:avLst/>
          </a:prstGeom>
          <a:noFill/>
          <a:ln w="508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567318" name="Line 22"/>
          <p:cNvSpPr>
            <a:spLocks noChangeShapeType="1"/>
          </p:cNvSpPr>
          <p:nvPr/>
        </p:nvSpPr>
        <p:spPr bwMode="auto">
          <a:xfrm flipH="1">
            <a:off x="4964113" y="2655888"/>
            <a:ext cx="1262062" cy="1176337"/>
          </a:xfrm>
          <a:prstGeom prst="line">
            <a:avLst/>
          </a:prstGeom>
          <a:noFill/>
          <a:ln w="508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567319" name="Line 23"/>
          <p:cNvSpPr>
            <a:spLocks noChangeShapeType="1"/>
          </p:cNvSpPr>
          <p:nvPr/>
        </p:nvSpPr>
        <p:spPr bwMode="auto">
          <a:xfrm flipH="1">
            <a:off x="5791200" y="2613025"/>
            <a:ext cx="465138" cy="1944688"/>
          </a:xfrm>
          <a:prstGeom prst="line">
            <a:avLst/>
          </a:prstGeom>
          <a:noFill/>
          <a:ln w="508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567320" name="Line 24"/>
          <p:cNvSpPr>
            <a:spLocks noChangeShapeType="1"/>
          </p:cNvSpPr>
          <p:nvPr/>
        </p:nvSpPr>
        <p:spPr bwMode="auto">
          <a:xfrm flipH="1">
            <a:off x="5935663" y="4092575"/>
            <a:ext cx="2192337" cy="420688"/>
          </a:xfrm>
          <a:prstGeom prst="line">
            <a:avLst/>
          </a:prstGeom>
          <a:noFill/>
          <a:ln w="508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567321" name="Text Box 25"/>
          <p:cNvSpPr txBox="1">
            <a:spLocks noChangeArrowheads="1"/>
          </p:cNvSpPr>
          <p:nvPr/>
        </p:nvSpPr>
        <p:spPr bwMode="auto">
          <a:xfrm>
            <a:off x="128588" y="3703638"/>
            <a:ext cx="175736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zh-CN" altLang="en-US" sz="2000">
                <a:solidFill>
                  <a:srgbClr val="063DE8"/>
                </a:solidFill>
                <a:latin typeface="微软雅黑" pitchFamily="34" charset="-122"/>
                <a:ea typeface="微软雅黑" pitchFamily="34" charset="-122"/>
              </a:rPr>
              <a:t>可通过转发解决数据相关</a:t>
            </a:r>
          </a:p>
        </p:txBody>
      </p:sp>
      <p:sp>
        <p:nvSpPr>
          <p:cNvPr id="567322" name="Rectangle 26"/>
          <p:cNvSpPr>
            <a:spLocks noChangeArrowheads="1"/>
          </p:cNvSpPr>
          <p:nvPr/>
        </p:nvSpPr>
        <p:spPr bwMode="auto">
          <a:xfrm>
            <a:off x="185738" y="5068888"/>
            <a:ext cx="27765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zh-CN" altLang="en-US" sz="2000">
                <a:solidFill>
                  <a:srgbClr val="006600"/>
                </a:solidFill>
                <a:ea typeface="微软雅黑" pitchFamily="34" charset="-122"/>
              </a:rPr>
              <a:t>可通过前半周期写后半周期读解决数据相关</a:t>
            </a:r>
          </a:p>
        </p:txBody>
      </p:sp>
      <p:sp>
        <p:nvSpPr>
          <p:cNvPr id="567323" name="Line 27"/>
          <p:cNvSpPr>
            <a:spLocks noChangeShapeType="1"/>
          </p:cNvSpPr>
          <p:nvPr/>
        </p:nvSpPr>
        <p:spPr bwMode="auto">
          <a:xfrm flipH="1">
            <a:off x="5762625" y="2771775"/>
            <a:ext cx="14288" cy="1698625"/>
          </a:xfrm>
          <a:prstGeom prst="line">
            <a:avLst/>
          </a:prstGeom>
          <a:noFill/>
          <a:ln w="50800">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567324" name="Line 28"/>
          <p:cNvSpPr>
            <a:spLocks noChangeShapeType="1"/>
          </p:cNvSpPr>
          <p:nvPr/>
        </p:nvSpPr>
        <p:spPr bwMode="auto">
          <a:xfrm>
            <a:off x="6211888" y="4049713"/>
            <a:ext cx="450850" cy="508000"/>
          </a:xfrm>
          <a:prstGeom prst="line">
            <a:avLst/>
          </a:prstGeom>
          <a:noFill/>
          <a:ln w="508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567325" name="Text Box 29"/>
          <p:cNvSpPr txBox="1">
            <a:spLocks noChangeArrowheads="1"/>
          </p:cNvSpPr>
          <p:nvPr/>
        </p:nvSpPr>
        <p:spPr bwMode="auto">
          <a:xfrm>
            <a:off x="188913" y="4371975"/>
            <a:ext cx="2540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en-US" altLang="zh-CN" sz="2000" dirty="0">
                <a:solidFill>
                  <a:srgbClr val="CC3300"/>
                </a:solidFill>
                <a:latin typeface="微软雅黑" pitchFamily="34" charset="-122"/>
                <a:ea typeface="微软雅黑" pitchFamily="34" charset="-122"/>
              </a:rPr>
              <a:t>Load-use</a:t>
            </a:r>
            <a:r>
              <a:rPr lang="zh-CN" altLang="en-US" sz="2000" dirty="0">
                <a:solidFill>
                  <a:srgbClr val="CC3300"/>
                </a:solidFill>
                <a:latin typeface="微软雅黑" pitchFamily="34" charset="-122"/>
                <a:ea typeface="微软雅黑" pitchFamily="34" charset="-122"/>
              </a:rPr>
              <a:t>数据相关不能通过转发解决</a:t>
            </a:r>
          </a:p>
        </p:txBody>
      </p:sp>
      <p:sp>
        <p:nvSpPr>
          <p:cNvPr id="567326" name="Line 30"/>
          <p:cNvSpPr>
            <a:spLocks noChangeShapeType="1"/>
          </p:cNvSpPr>
          <p:nvPr/>
        </p:nvSpPr>
        <p:spPr bwMode="auto">
          <a:xfrm flipH="1">
            <a:off x="4702175" y="2641600"/>
            <a:ext cx="623888" cy="492125"/>
          </a:xfrm>
          <a:prstGeom prst="line">
            <a:avLst/>
          </a:prstGeom>
          <a:noFill/>
          <a:ln w="50800">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a:solidFill>
                <a:srgbClr val="000000"/>
              </a:solidFill>
              <a:ea typeface="宋体" pitchFamily="2" charset="-122"/>
            </a:endParaRPr>
          </a:p>
        </p:txBody>
      </p:sp>
      <p:sp>
        <p:nvSpPr>
          <p:cNvPr id="567327" name="Text Box 31"/>
          <p:cNvSpPr txBox="1">
            <a:spLocks noChangeArrowheads="1"/>
          </p:cNvSpPr>
          <p:nvPr/>
        </p:nvSpPr>
        <p:spPr bwMode="auto">
          <a:xfrm>
            <a:off x="6604000" y="2333625"/>
            <a:ext cx="23939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0800">
                <a:solidFill>
                  <a:srgbClr val="FE9AA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zh-CN" altLang="en-US" sz="2000">
                <a:solidFill>
                  <a:srgbClr val="CC3300"/>
                </a:solidFill>
                <a:latin typeface="微软雅黑" pitchFamily="34" charset="-122"/>
                <a:ea typeface="微软雅黑" pitchFamily="34" charset="-122"/>
              </a:rPr>
              <a:t>指令</a:t>
            </a:r>
            <a:r>
              <a:rPr lang="en-US" altLang="zh-CN" sz="2000">
                <a:solidFill>
                  <a:srgbClr val="CC3300"/>
                </a:solidFill>
                <a:latin typeface="微软雅黑" pitchFamily="34" charset="-122"/>
                <a:ea typeface="微软雅黑" pitchFamily="34" charset="-122"/>
              </a:rPr>
              <a:t>lw</a:t>
            </a:r>
            <a:r>
              <a:rPr lang="zh-CN" altLang="en-US" sz="2000">
                <a:solidFill>
                  <a:srgbClr val="CC3300"/>
                </a:solidFill>
                <a:latin typeface="微软雅黑" pitchFamily="34" charset="-122"/>
                <a:ea typeface="微软雅黑" pitchFamily="34" charset="-122"/>
              </a:rPr>
              <a:t>与</a:t>
            </a:r>
            <a:r>
              <a:rPr lang="en-US" altLang="zh-CN" sz="2000">
                <a:solidFill>
                  <a:srgbClr val="CC3300"/>
                </a:solidFill>
                <a:latin typeface="微软雅黑" pitchFamily="34" charset="-122"/>
                <a:ea typeface="微软雅黑" pitchFamily="34" charset="-122"/>
              </a:rPr>
              <a:t>beq</a:t>
            </a:r>
            <a:r>
              <a:rPr lang="zh-CN" altLang="en-US" sz="2000">
                <a:solidFill>
                  <a:srgbClr val="CC3300"/>
                </a:solidFill>
                <a:latin typeface="微软雅黑" pitchFamily="34" charset="-122"/>
                <a:ea typeface="微软雅黑" pitchFamily="34" charset="-122"/>
              </a:rPr>
              <a:t>是</a:t>
            </a:r>
            <a:r>
              <a:rPr lang="en-US" altLang="zh-CN" sz="2000">
                <a:solidFill>
                  <a:srgbClr val="CC3300"/>
                </a:solidFill>
                <a:latin typeface="微软雅黑" pitchFamily="34" charset="-122"/>
                <a:ea typeface="微软雅黑" pitchFamily="34" charset="-122"/>
              </a:rPr>
              <a:t>load-use</a:t>
            </a:r>
            <a:r>
              <a:rPr lang="zh-CN" altLang="en-US" sz="2000">
                <a:solidFill>
                  <a:srgbClr val="CC3300"/>
                </a:solidFill>
                <a:latin typeface="微软雅黑" pitchFamily="34" charset="-122"/>
                <a:ea typeface="微软雅黑" pitchFamily="34" charset="-122"/>
              </a:rPr>
              <a:t>数据相关</a:t>
            </a:r>
          </a:p>
        </p:txBody>
      </p:sp>
    </p:spTree>
    <p:extLst>
      <p:ext uri="{BB962C8B-B14F-4D97-AF65-F5344CB8AC3E}">
        <p14:creationId xmlns:p14="http://schemas.microsoft.com/office/powerpoint/2010/main" val="31344729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7302"/>
                                        </p:tgtEl>
                                        <p:attrNameLst>
                                          <p:attrName>style.visibility</p:attrName>
                                        </p:attrNameLst>
                                      </p:cBhvr>
                                      <p:to>
                                        <p:strVal val="visible"/>
                                      </p:to>
                                    </p:set>
                                    <p:animEffect transition="in" filter="blinds(horizontal)">
                                      <p:cBhvr>
                                        <p:cTn id="7" dur="500"/>
                                        <p:tgtEl>
                                          <p:spTgt spid="5673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67310"/>
                                        </p:tgtEl>
                                        <p:attrNameLst>
                                          <p:attrName>style.visibility</p:attrName>
                                        </p:attrNameLst>
                                      </p:cBhvr>
                                      <p:to>
                                        <p:strVal val="visible"/>
                                      </p:to>
                                    </p:set>
                                    <p:animEffect transition="in" filter="blinds(horizontal)">
                                      <p:cBhvr>
                                        <p:cTn id="12" dur="500"/>
                                        <p:tgtEl>
                                          <p:spTgt spid="5673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67314"/>
                                        </p:tgtEl>
                                        <p:attrNameLst>
                                          <p:attrName>style.visibility</p:attrName>
                                        </p:attrNameLst>
                                      </p:cBhvr>
                                      <p:to>
                                        <p:strVal val="visible"/>
                                      </p:to>
                                    </p:set>
                                    <p:animEffect transition="in" filter="blinds(horizontal)">
                                      <p:cBhvr>
                                        <p:cTn id="17" dur="500"/>
                                        <p:tgtEl>
                                          <p:spTgt spid="5673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67315"/>
                                        </p:tgtEl>
                                        <p:attrNameLst>
                                          <p:attrName>style.visibility</p:attrName>
                                        </p:attrNameLst>
                                      </p:cBhvr>
                                      <p:to>
                                        <p:strVal val="visible"/>
                                      </p:to>
                                    </p:set>
                                    <p:animEffect transition="in" filter="blinds(horizontal)">
                                      <p:cBhvr>
                                        <p:cTn id="22" dur="500"/>
                                        <p:tgtEl>
                                          <p:spTgt spid="5673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67317"/>
                                        </p:tgtEl>
                                        <p:attrNameLst>
                                          <p:attrName>style.visibility</p:attrName>
                                        </p:attrNameLst>
                                      </p:cBhvr>
                                      <p:to>
                                        <p:strVal val="visible"/>
                                      </p:to>
                                    </p:set>
                                    <p:animEffect transition="in" filter="blinds(horizontal)">
                                      <p:cBhvr>
                                        <p:cTn id="27" dur="500"/>
                                        <p:tgtEl>
                                          <p:spTgt spid="5673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67318"/>
                                        </p:tgtEl>
                                        <p:attrNameLst>
                                          <p:attrName>style.visibility</p:attrName>
                                        </p:attrNameLst>
                                      </p:cBhvr>
                                      <p:to>
                                        <p:strVal val="visible"/>
                                      </p:to>
                                    </p:set>
                                    <p:animEffect transition="in" filter="blinds(horizontal)">
                                      <p:cBhvr>
                                        <p:cTn id="32" dur="500"/>
                                        <p:tgtEl>
                                          <p:spTgt spid="5673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67319"/>
                                        </p:tgtEl>
                                        <p:attrNameLst>
                                          <p:attrName>style.visibility</p:attrName>
                                        </p:attrNameLst>
                                      </p:cBhvr>
                                      <p:to>
                                        <p:strVal val="visible"/>
                                      </p:to>
                                    </p:set>
                                    <p:animEffect transition="in" filter="blinds(horizontal)">
                                      <p:cBhvr>
                                        <p:cTn id="37" dur="500"/>
                                        <p:tgtEl>
                                          <p:spTgt spid="56731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67307"/>
                                        </p:tgtEl>
                                        <p:attrNameLst>
                                          <p:attrName>style.visibility</p:attrName>
                                        </p:attrNameLst>
                                      </p:cBhvr>
                                      <p:to>
                                        <p:strVal val="visible"/>
                                      </p:to>
                                    </p:set>
                                    <p:animEffect transition="in" filter="blinds(horizontal)">
                                      <p:cBhvr>
                                        <p:cTn id="42" dur="500"/>
                                        <p:tgtEl>
                                          <p:spTgt spid="56730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67313"/>
                                        </p:tgtEl>
                                        <p:attrNameLst>
                                          <p:attrName>style.visibility</p:attrName>
                                        </p:attrNameLst>
                                      </p:cBhvr>
                                      <p:to>
                                        <p:strVal val="visible"/>
                                      </p:to>
                                    </p:set>
                                    <p:animEffect transition="in" filter="blinds(horizontal)">
                                      <p:cBhvr>
                                        <p:cTn id="47" dur="500"/>
                                        <p:tgtEl>
                                          <p:spTgt spid="56731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67320"/>
                                        </p:tgtEl>
                                        <p:attrNameLst>
                                          <p:attrName>style.visibility</p:attrName>
                                        </p:attrNameLst>
                                      </p:cBhvr>
                                      <p:to>
                                        <p:strVal val="visible"/>
                                      </p:to>
                                    </p:set>
                                    <p:animEffect transition="in" filter="blinds(horizontal)">
                                      <p:cBhvr>
                                        <p:cTn id="52" dur="500"/>
                                        <p:tgtEl>
                                          <p:spTgt spid="56732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67321"/>
                                        </p:tgtEl>
                                        <p:attrNameLst>
                                          <p:attrName>style.visibility</p:attrName>
                                        </p:attrNameLst>
                                      </p:cBhvr>
                                      <p:to>
                                        <p:strVal val="visible"/>
                                      </p:to>
                                    </p:set>
                                    <p:animEffect transition="in" filter="blinds(horizontal)">
                                      <p:cBhvr>
                                        <p:cTn id="57" dur="500"/>
                                        <p:tgtEl>
                                          <p:spTgt spid="56732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67316"/>
                                        </p:tgtEl>
                                        <p:attrNameLst>
                                          <p:attrName>style.visibility</p:attrName>
                                        </p:attrNameLst>
                                      </p:cBhvr>
                                      <p:to>
                                        <p:strVal val="visible"/>
                                      </p:to>
                                    </p:set>
                                    <p:animEffect transition="in" filter="blinds(horizontal)">
                                      <p:cBhvr>
                                        <p:cTn id="62" dur="500"/>
                                        <p:tgtEl>
                                          <p:spTgt spid="56731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567324"/>
                                        </p:tgtEl>
                                        <p:attrNameLst>
                                          <p:attrName>style.visibility</p:attrName>
                                        </p:attrNameLst>
                                      </p:cBhvr>
                                      <p:to>
                                        <p:strVal val="visible"/>
                                      </p:to>
                                    </p:set>
                                    <p:animEffect transition="in" filter="blinds(horizontal)">
                                      <p:cBhvr>
                                        <p:cTn id="67" dur="500"/>
                                        <p:tgtEl>
                                          <p:spTgt spid="56732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67327"/>
                                        </p:tgtEl>
                                        <p:attrNameLst>
                                          <p:attrName>style.visibility</p:attrName>
                                        </p:attrNameLst>
                                      </p:cBhvr>
                                      <p:to>
                                        <p:strVal val="visible"/>
                                      </p:to>
                                    </p:set>
                                    <p:animEffect transition="in" filter="blinds(horizontal)">
                                      <p:cBhvr>
                                        <p:cTn id="72" dur="500"/>
                                        <p:tgtEl>
                                          <p:spTgt spid="56732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567325"/>
                                        </p:tgtEl>
                                        <p:attrNameLst>
                                          <p:attrName>style.visibility</p:attrName>
                                        </p:attrNameLst>
                                      </p:cBhvr>
                                      <p:to>
                                        <p:strVal val="visible"/>
                                      </p:to>
                                    </p:set>
                                    <p:animEffect transition="in" filter="blinds(horizontal)">
                                      <p:cBhvr>
                                        <p:cTn id="77" dur="500"/>
                                        <p:tgtEl>
                                          <p:spTgt spid="56732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67326"/>
                                        </p:tgtEl>
                                        <p:attrNameLst>
                                          <p:attrName>style.visibility</p:attrName>
                                        </p:attrNameLst>
                                      </p:cBhvr>
                                      <p:to>
                                        <p:strVal val="visible"/>
                                      </p:to>
                                    </p:set>
                                    <p:animEffect transition="in" filter="blinds(horizontal)">
                                      <p:cBhvr>
                                        <p:cTn id="82" dur="500"/>
                                        <p:tgtEl>
                                          <p:spTgt spid="567326"/>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567322"/>
                                        </p:tgtEl>
                                        <p:attrNameLst>
                                          <p:attrName>style.visibility</p:attrName>
                                        </p:attrNameLst>
                                      </p:cBhvr>
                                      <p:to>
                                        <p:strVal val="visible"/>
                                      </p:to>
                                    </p:set>
                                    <p:animEffect transition="in" filter="blinds(horizontal)">
                                      <p:cBhvr>
                                        <p:cTn id="87" dur="500"/>
                                        <p:tgtEl>
                                          <p:spTgt spid="56732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567323"/>
                                        </p:tgtEl>
                                        <p:attrNameLst>
                                          <p:attrName>style.visibility</p:attrName>
                                        </p:attrNameLst>
                                      </p:cBhvr>
                                      <p:to>
                                        <p:strVal val="visible"/>
                                      </p:to>
                                    </p:set>
                                    <p:animEffect transition="in" filter="blinds(horizontal)">
                                      <p:cBhvr>
                                        <p:cTn id="92" dur="500"/>
                                        <p:tgtEl>
                                          <p:spTgt spid="567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302" grpId="0"/>
      <p:bldP spid="567307" grpId="0"/>
      <p:bldP spid="567310" grpId="0" animBg="1"/>
      <p:bldP spid="567313" grpId="0" animBg="1"/>
      <p:bldP spid="567314" grpId="0" animBg="1"/>
      <p:bldP spid="567315" grpId="0" animBg="1"/>
      <p:bldP spid="567316" grpId="0" animBg="1"/>
      <p:bldP spid="567317" grpId="0" animBg="1"/>
      <p:bldP spid="567318" grpId="0" animBg="1"/>
      <p:bldP spid="567319" grpId="0" animBg="1"/>
      <p:bldP spid="567320" grpId="0" animBg="1"/>
      <p:bldP spid="567321" grpId="0"/>
      <p:bldP spid="567322" grpId="0"/>
      <p:bldP spid="567323" grpId="0" animBg="1"/>
      <p:bldP spid="567324" grpId="0" animBg="1"/>
      <p:bldP spid="567325" grpId="0"/>
      <p:bldP spid="567326" grpId="0" animBg="1"/>
      <p:bldP spid="56732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1124744"/>
            <a:ext cx="8357295"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06963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08720"/>
            <a:ext cx="8208912"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29638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96752"/>
            <a:ext cx="8350019"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227110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052736"/>
            <a:ext cx="8056382" cy="50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15947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body" idx="1"/>
          </p:nvPr>
        </p:nvSpPr>
        <p:spPr>
          <a:xfrm>
            <a:off x="0" y="760413"/>
            <a:ext cx="9144000" cy="5915025"/>
          </a:xfrm>
        </p:spPr>
        <p:txBody>
          <a:bodyPr lIns="90488" tIns="44450" rIns="90488" bIns="44450"/>
          <a:lstStyle/>
          <a:p>
            <a:pPr marL="342900" indent="-342900">
              <a:lnSpc>
                <a:spcPct val="110000"/>
              </a:lnSpc>
              <a:spcBef>
                <a:spcPct val="25000"/>
              </a:spcBef>
            </a:pPr>
            <a:r>
              <a:rPr lang="en-US" altLang="zh-CN" dirty="0" smtClean="0">
                <a:solidFill>
                  <a:schemeClr val="hlink"/>
                </a:solidFill>
                <a:ea typeface="宋体" pitchFamily="2" charset="-122"/>
              </a:rPr>
              <a:t> </a:t>
            </a:r>
            <a:r>
              <a:rPr lang="en-US" altLang="zh-CN" sz="2000" dirty="0" smtClean="0">
                <a:solidFill>
                  <a:srgbClr val="CC0000"/>
                </a:solidFill>
                <a:latin typeface="微软雅黑" pitchFamily="34" charset="-122"/>
                <a:ea typeface="微软雅黑" pitchFamily="34" charset="-122"/>
                <a:cs typeface="Arial" pitchFamily="34" charset="0"/>
              </a:rPr>
              <a:t>Hazards</a:t>
            </a:r>
            <a:r>
              <a:rPr lang="zh-CN" altLang="en-US" sz="2000" dirty="0" smtClean="0">
                <a:solidFill>
                  <a:srgbClr val="CC0000"/>
                </a:solidFill>
                <a:latin typeface="微软雅黑" pitchFamily="34" charset="-122"/>
                <a:ea typeface="微软雅黑" pitchFamily="34" charset="-122"/>
                <a:cs typeface="Arial" pitchFamily="34" charset="0"/>
              </a:rPr>
              <a:t>：指流水线遇到无法正确执行后续指令或执行了不该执行的指令</a:t>
            </a:r>
            <a:endParaRPr lang="en-US" altLang="zh-CN" sz="2000" dirty="0" smtClean="0">
              <a:solidFill>
                <a:srgbClr val="CC0000"/>
              </a:solidFill>
              <a:latin typeface="微软雅黑" pitchFamily="34" charset="-122"/>
              <a:ea typeface="微软雅黑" pitchFamily="34" charset="-122"/>
              <a:cs typeface="Arial" pitchFamily="34" charset="0"/>
            </a:endParaRPr>
          </a:p>
          <a:p>
            <a:pPr marL="742950" lvl="1" indent="-285750">
              <a:lnSpc>
                <a:spcPct val="110000"/>
              </a:lnSpc>
              <a:spcBef>
                <a:spcPct val="25000"/>
              </a:spcBef>
            </a:pPr>
            <a:r>
              <a:rPr lang="zh-CN" altLang="en-US" sz="2000" u="sng" dirty="0" smtClean="0">
                <a:solidFill>
                  <a:schemeClr val="accent1"/>
                </a:solidFill>
                <a:latin typeface="微软雅黑" pitchFamily="34" charset="-122"/>
                <a:ea typeface="微软雅黑" pitchFamily="34" charset="-122"/>
              </a:rPr>
              <a:t>结构冒险</a:t>
            </a:r>
            <a:r>
              <a:rPr lang="zh-CN" altLang="en-US" sz="2000" b="0" u="sng" dirty="0" smtClean="0">
                <a:solidFill>
                  <a:srgbClr val="FF0000"/>
                </a:solidFill>
                <a:latin typeface="微软雅黑" pitchFamily="34" charset="-122"/>
                <a:ea typeface="微软雅黑" pitchFamily="34" charset="-122"/>
              </a:rPr>
              <a:t>  </a:t>
            </a:r>
            <a:r>
              <a:rPr lang="en-US" altLang="zh-CN" sz="2000" dirty="0" smtClean="0">
                <a:latin typeface="微软雅黑" pitchFamily="34" charset="-122"/>
                <a:ea typeface="微软雅黑" pitchFamily="34" charset="-122"/>
              </a:rPr>
              <a:t>(hardware resource conflicts</a:t>
            </a:r>
            <a:r>
              <a:rPr lang="zh-CN" altLang="en-US" sz="2000" dirty="0" smtClean="0">
                <a:latin typeface="微软雅黑" pitchFamily="34" charset="-122"/>
                <a:ea typeface="微软雅黑" pitchFamily="34" charset="-122"/>
              </a:rPr>
              <a:t>，硬件资源冲突</a:t>
            </a:r>
            <a:r>
              <a:rPr lang="en-US" altLang="zh-CN" sz="2000" dirty="0" smtClean="0">
                <a:latin typeface="微软雅黑" pitchFamily="34" charset="-122"/>
                <a:ea typeface="微软雅黑" pitchFamily="34" charset="-122"/>
              </a:rPr>
              <a:t>):</a:t>
            </a:r>
          </a:p>
          <a:p>
            <a:pPr marL="742950" lvl="1" indent="-285750">
              <a:lnSpc>
                <a:spcPct val="110000"/>
              </a:lnSpc>
              <a:spcBef>
                <a:spcPct val="25000"/>
              </a:spcBef>
              <a:buFontTx/>
              <a:buNone/>
            </a:pPr>
            <a:r>
              <a:rPr lang="zh-CN" altLang="en-US" sz="2000" dirty="0" smtClean="0">
                <a:latin typeface="微软雅黑" pitchFamily="34" charset="-122"/>
                <a:ea typeface="微软雅黑" pitchFamily="34" charset="-122"/>
              </a:rPr>
              <a:t>     现象：</a:t>
            </a:r>
            <a:r>
              <a:rPr lang="zh-CN" altLang="en-US" sz="2000" dirty="0" smtClean="0">
                <a:solidFill>
                  <a:srgbClr val="990000"/>
                </a:solidFill>
                <a:latin typeface="微软雅黑" pitchFamily="34" charset="-122"/>
                <a:ea typeface="微软雅黑" pitchFamily="34" charset="-122"/>
              </a:rPr>
              <a:t>同一个部件同时被不同指令所使用</a:t>
            </a:r>
            <a:r>
              <a:rPr lang="zh-CN" altLang="en-US" sz="2000" dirty="0" smtClean="0">
                <a:solidFill>
                  <a:srgbClr val="CC0000"/>
                </a:solidFill>
                <a:latin typeface="微软雅黑" pitchFamily="34" charset="-122"/>
                <a:ea typeface="微软雅黑" pitchFamily="34" charset="-122"/>
              </a:rPr>
              <a:t>     </a:t>
            </a:r>
          </a:p>
          <a:p>
            <a:pPr marL="1143000" lvl="2" indent="-228600">
              <a:lnSpc>
                <a:spcPct val="110000"/>
              </a:lnSpc>
              <a:spcBef>
                <a:spcPct val="25000"/>
              </a:spcBef>
            </a:pPr>
            <a:r>
              <a:rPr lang="zh-CN" altLang="en-US" sz="2000" dirty="0" smtClean="0">
                <a:solidFill>
                  <a:srgbClr val="008000"/>
                </a:solidFill>
                <a:latin typeface="微软雅黑" pitchFamily="34" charset="-122"/>
                <a:ea typeface="微软雅黑" pitchFamily="34" charset="-122"/>
              </a:rPr>
              <a:t>一个部件每条指令只能使用</a:t>
            </a:r>
            <a:r>
              <a:rPr lang="en-US" altLang="zh-CN" sz="2000" dirty="0" smtClean="0">
                <a:solidFill>
                  <a:srgbClr val="008000"/>
                </a:solidFill>
                <a:latin typeface="微软雅黑" pitchFamily="34" charset="-122"/>
                <a:ea typeface="微软雅黑" pitchFamily="34" charset="-122"/>
              </a:rPr>
              <a:t>1</a:t>
            </a:r>
            <a:r>
              <a:rPr lang="zh-CN" altLang="en-US" sz="2000" dirty="0" smtClean="0">
                <a:solidFill>
                  <a:srgbClr val="008000"/>
                </a:solidFill>
                <a:latin typeface="微软雅黑" pitchFamily="34" charset="-122"/>
                <a:ea typeface="微软雅黑" pitchFamily="34" charset="-122"/>
              </a:rPr>
              <a:t>次，且只能在特定周期使用</a:t>
            </a:r>
          </a:p>
          <a:p>
            <a:pPr marL="1143000" lvl="2" indent="-228600">
              <a:lnSpc>
                <a:spcPct val="110000"/>
              </a:lnSpc>
              <a:spcBef>
                <a:spcPct val="25000"/>
              </a:spcBef>
            </a:pPr>
            <a:r>
              <a:rPr lang="zh-CN" altLang="en-US" sz="2000" dirty="0" smtClean="0">
                <a:solidFill>
                  <a:srgbClr val="008000"/>
                </a:solidFill>
                <a:latin typeface="微软雅黑" pitchFamily="34" charset="-122"/>
                <a:ea typeface="微软雅黑" pitchFamily="34" charset="-122"/>
              </a:rPr>
              <a:t>设置多个部件，以避免冲突。如指令存储器</a:t>
            </a:r>
            <a:r>
              <a:rPr lang="en-US" altLang="zh-CN" sz="2000" dirty="0" smtClean="0">
                <a:solidFill>
                  <a:srgbClr val="008000"/>
                </a:solidFill>
                <a:latin typeface="微软雅黑" pitchFamily="34" charset="-122"/>
                <a:ea typeface="微软雅黑" pitchFamily="34" charset="-122"/>
              </a:rPr>
              <a:t>IM </a:t>
            </a:r>
            <a:r>
              <a:rPr lang="zh-CN" altLang="en-US" sz="2000" dirty="0" smtClean="0">
                <a:solidFill>
                  <a:srgbClr val="008000"/>
                </a:solidFill>
                <a:latin typeface="微软雅黑" pitchFamily="34" charset="-122"/>
                <a:ea typeface="微软雅黑" pitchFamily="34" charset="-122"/>
              </a:rPr>
              <a:t>和数据存储器</a:t>
            </a:r>
            <a:r>
              <a:rPr lang="en-US" altLang="zh-CN" sz="2000" dirty="0" smtClean="0">
                <a:solidFill>
                  <a:srgbClr val="008000"/>
                </a:solidFill>
                <a:latin typeface="微软雅黑" pitchFamily="34" charset="-122"/>
                <a:ea typeface="微软雅黑" pitchFamily="34" charset="-122"/>
              </a:rPr>
              <a:t>DM</a:t>
            </a:r>
            <a:r>
              <a:rPr lang="zh-CN" altLang="en-US" sz="2000" dirty="0" smtClean="0">
                <a:solidFill>
                  <a:srgbClr val="008000"/>
                </a:solidFill>
                <a:latin typeface="微软雅黑" pitchFamily="34" charset="-122"/>
                <a:ea typeface="微软雅黑" pitchFamily="34" charset="-122"/>
              </a:rPr>
              <a:t>分开</a:t>
            </a:r>
          </a:p>
          <a:p>
            <a:pPr marL="742950" lvl="1" indent="-285750">
              <a:lnSpc>
                <a:spcPct val="110000"/>
              </a:lnSpc>
              <a:spcBef>
                <a:spcPct val="25000"/>
              </a:spcBef>
            </a:pPr>
            <a:r>
              <a:rPr lang="zh-CN" altLang="en-US" sz="2000" u="sng" dirty="0" smtClean="0">
                <a:solidFill>
                  <a:srgbClr val="FF0000"/>
                </a:solidFill>
                <a:latin typeface="微软雅黑" pitchFamily="34" charset="-122"/>
                <a:ea typeface="微软雅黑" pitchFamily="34" charset="-122"/>
              </a:rPr>
              <a:t>数据冒险</a:t>
            </a:r>
            <a:r>
              <a:rPr lang="zh-CN" altLang="en-US" sz="2000" b="0" u="sng" dirty="0" smtClean="0">
                <a:solidFill>
                  <a:srgbClr val="FF0000"/>
                </a:solidFill>
                <a:latin typeface="微软雅黑" pitchFamily="34" charset="-122"/>
                <a:ea typeface="微软雅黑" pitchFamily="34" charset="-122"/>
              </a:rPr>
              <a:t> </a:t>
            </a:r>
            <a:r>
              <a:rPr lang="en-US" altLang="zh-CN" sz="2000" dirty="0" smtClean="0">
                <a:latin typeface="微软雅黑" pitchFamily="34" charset="-122"/>
                <a:ea typeface="微软雅黑" pitchFamily="34" charset="-122"/>
              </a:rPr>
              <a:t>(data dependencies</a:t>
            </a:r>
            <a:r>
              <a:rPr lang="zh-CN" altLang="en-US" sz="2000" dirty="0" smtClean="0">
                <a:latin typeface="微软雅黑" pitchFamily="34" charset="-122"/>
                <a:ea typeface="微软雅黑" pitchFamily="34" charset="-122"/>
              </a:rPr>
              <a:t>，数据相关</a:t>
            </a:r>
            <a:r>
              <a:rPr lang="en-US" altLang="zh-CN" sz="2000" dirty="0" smtClean="0">
                <a:latin typeface="微软雅黑" pitchFamily="34" charset="-122"/>
                <a:ea typeface="微软雅黑" pitchFamily="34" charset="-122"/>
              </a:rPr>
              <a:t>): </a:t>
            </a:r>
          </a:p>
          <a:p>
            <a:pPr marL="742950" lvl="1" indent="-285750">
              <a:lnSpc>
                <a:spcPct val="110000"/>
              </a:lnSpc>
              <a:spcBef>
                <a:spcPct val="25000"/>
              </a:spcBef>
              <a:buFontTx/>
              <a:buNone/>
            </a:pPr>
            <a:r>
              <a:rPr lang="zh-CN" altLang="en-US" sz="2000" dirty="0" smtClean="0">
                <a:latin typeface="微软雅黑" pitchFamily="34" charset="-122"/>
                <a:ea typeface="微软雅黑" pitchFamily="34" charset="-122"/>
              </a:rPr>
              <a:t>     现象：</a:t>
            </a:r>
            <a:r>
              <a:rPr lang="zh-CN" altLang="en-US" sz="2000" dirty="0" smtClean="0">
                <a:solidFill>
                  <a:srgbClr val="990000"/>
                </a:solidFill>
                <a:latin typeface="微软雅黑" pitchFamily="34" charset="-122"/>
                <a:ea typeface="微软雅黑" pitchFamily="34" charset="-122"/>
              </a:rPr>
              <a:t>后面指令用到前面指令结果数据时，前面指令的结果还没产生</a:t>
            </a:r>
          </a:p>
          <a:p>
            <a:pPr marL="1143000" lvl="2" indent="-228600">
              <a:lnSpc>
                <a:spcPct val="110000"/>
              </a:lnSpc>
              <a:spcBef>
                <a:spcPct val="25000"/>
              </a:spcBef>
            </a:pPr>
            <a:r>
              <a:rPr lang="zh-CN" altLang="en-US" sz="2000" dirty="0" smtClean="0">
                <a:solidFill>
                  <a:srgbClr val="008000"/>
                </a:solidFill>
                <a:latin typeface="微软雅黑" pitchFamily="34" charset="-122"/>
                <a:ea typeface="微软雅黑" pitchFamily="34" charset="-122"/>
              </a:rPr>
              <a:t>转发</a:t>
            </a:r>
            <a:r>
              <a:rPr lang="en-US" altLang="zh-CN" sz="2000" dirty="0" smtClean="0">
                <a:solidFill>
                  <a:srgbClr val="008000"/>
                </a:solidFill>
                <a:latin typeface="微软雅黑" pitchFamily="34" charset="-122"/>
                <a:ea typeface="微软雅黑" pitchFamily="34" charset="-122"/>
              </a:rPr>
              <a:t>(Forwarding/Bypassing</a:t>
            </a:r>
            <a:r>
              <a:rPr lang="zh-CN" altLang="en-US" sz="2000" dirty="0" smtClean="0">
                <a:solidFill>
                  <a:srgbClr val="008000"/>
                </a:solidFill>
                <a:latin typeface="微软雅黑" pitchFamily="34" charset="-122"/>
                <a:ea typeface="微软雅黑" pitchFamily="34" charset="-122"/>
              </a:rPr>
              <a:t>旁路</a:t>
            </a:r>
            <a:r>
              <a:rPr lang="en-US" altLang="zh-CN" sz="2000" dirty="0" smtClean="0">
                <a:solidFill>
                  <a:srgbClr val="008000"/>
                </a:solidFill>
                <a:latin typeface="微软雅黑" pitchFamily="34" charset="-122"/>
                <a:ea typeface="微软雅黑" pitchFamily="34" charset="-122"/>
              </a:rPr>
              <a:t>) </a:t>
            </a:r>
            <a:r>
              <a:rPr lang="zh-CN" altLang="en-US" sz="2000" dirty="0" smtClean="0">
                <a:solidFill>
                  <a:srgbClr val="008000"/>
                </a:solidFill>
                <a:latin typeface="微软雅黑" pitchFamily="34" charset="-122"/>
                <a:ea typeface="微软雅黑" pitchFamily="34" charset="-122"/>
              </a:rPr>
              <a:t>或 前半周期读后半周期写</a:t>
            </a:r>
          </a:p>
          <a:p>
            <a:pPr marL="1143000" lvl="2" indent="-228600">
              <a:lnSpc>
                <a:spcPct val="110000"/>
              </a:lnSpc>
              <a:spcBef>
                <a:spcPct val="25000"/>
              </a:spcBef>
            </a:pPr>
            <a:r>
              <a:rPr lang="en-US" altLang="zh-CN" sz="2000" dirty="0" smtClean="0">
                <a:solidFill>
                  <a:srgbClr val="008000"/>
                </a:solidFill>
                <a:latin typeface="微软雅黑" pitchFamily="34" charset="-122"/>
                <a:ea typeface="微软雅黑" pitchFamily="34" charset="-122"/>
              </a:rPr>
              <a:t>Load-use</a:t>
            </a:r>
            <a:r>
              <a:rPr lang="zh-CN" altLang="en-US" sz="2000" dirty="0" smtClean="0">
                <a:solidFill>
                  <a:srgbClr val="008000"/>
                </a:solidFill>
                <a:latin typeface="微软雅黑" pitchFamily="34" charset="-122"/>
                <a:ea typeface="微软雅黑" pitchFamily="34" charset="-122"/>
              </a:rPr>
              <a:t>冒险不能通过转发解决，需阻塞</a:t>
            </a:r>
            <a:r>
              <a:rPr lang="en-US" altLang="zh-CN" sz="2000" dirty="0" smtClean="0">
                <a:solidFill>
                  <a:srgbClr val="008000"/>
                </a:solidFill>
                <a:latin typeface="微软雅黑" pitchFamily="34" charset="-122"/>
                <a:ea typeface="微软雅黑" pitchFamily="34" charset="-122"/>
              </a:rPr>
              <a:t>(stall)</a:t>
            </a:r>
            <a:r>
              <a:rPr lang="zh-CN" altLang="en-US" sz="2000" dirty="0" smtClean="0">
                <a:solidFill>
                  <a:srgbClr val="008000"/>
                </a:solidFill>
                <a:latin typeface="微软雅黑" pitchFamily="34" charset="-122"/>
                <a:ea typeface="微软雅黑" pitchFamily="34" charset="-122"/>
              </a:rPr>
              <a:t>一个时钟周期</a:t>
            </a:r>
          </a:p>
          <a:p>
            <a:pPr marL="1143000" lvl="2" indent="-228600">
              <a:lnSpc>
                <a:spcPct val="110000"/>
              </a:lnSpc>
              <a:spcBef>
                <a:spcPct val="25000"/>
              </a:spcBef>
            </a:pPr>
            <a:r>
              <a:rPr lang="zh-CN" altLang="en-US" sz="2000" dirty="0" smtClean="0">
                <a:solidFill>
                  <a:srgbClr val="008000"/>
                </a:solidFill>
                <a:latin typeface="微软雅黑" pitchFamily="34" charset="-122"/>
                <a:ea typeface="微软雅黑" pitchFamily="34" charset="-122"/>
              </a:rPr>
              <a:t>编译程序优化指令顺序</a:t>
            </a:r>
          </a:p>
          <a:p>
            <a:pPr marL="742950" lvl="1" indent="-285750">
              <a:lnSpc>
                <a:spcPct val="110000"/>
              </a:lnSpc>
              <a:spcBef>
                <a:spcPct val="25000"/>
              </a:spcBef>
            </a:pPr>
            <a:r>
              <a:rPr lang="zh-CN" altLang="en-US" sz="2000" u="sng" dirty="0" smtClean="0">
                <a:solidFill>
                  <a:srgbClr val="FF0000"/>
                </a:solidFill>
                <a:latin typeface="微软雅黑" pitchFamily="34" charset="-122"/>
                <a:ea typeface="微软雅黑" pitchFamily="34" charset="-122"/>
              </a:rPr>
              <a:t>控制 </a:t>
            </a:r>
            <a:r>
              <a:rPr lang="en-US" altLang="zh-CN" sz="2000" u="sng" dirty="0" smtClean="0">
                <a:solidFill>
                  <a:srgbClr val="FF0000"/>
                </a:solidFill>
                <a:latin typeface="微软雅黑" pitchFamily="34" charset="-122"/>
                <a:ea typeface="微软雅黑" pitchFamily="34" charset="-122"/>
              </a:rPr>
              <a:t>(</a:t>
            </a:r>
            <a:r>
              <a:rPr lang="zh-CN" altLang="en-US" sz="2000" u="sng" dirty="0" smtClean="0">
                <a:solidFill>
                  <a:srgbClr val="FF0000"/>
                </a:solidFill>
                <a:latin typeface="微软雅黑" pitchFamily="34" charset="-122"/>
                <a:ea typeface="微软雅黑" pitchFamily="34" charset="-122"/>
              </a:rPr>
              <a:t>分支</a:t>
            </a:r>
            <a:r>
              <a:rPr lang="en-US" altLang="zh-CN" sz="2000" u="sng" dirty="0" smtClean="0">
                <a:solidFill>
                  <a:srgbClr val="FF0000"/>
                </a:solidFill>
                <a:latin typeface="微软雅黑" pitchFamily="34" charset="-122"/>
                <a:ea typeface="微软雅黑" pitchFamily="34" charset="-122"/>
              </a:rPr>
              <a:t>)</a:t>
            </a:r>
            <a:r>
              <a:rPr lang="zh-CN" altLang="en-US" sz="2000" u="sng" dirty="0" smtClean="0">
                <a:solidFill>
                  <a:srgbClr val="FF0000"/>
                </a:solidFill>
                <a:latin typeface="微软雅黑" pitchFamily="34" charset="-122"/>
                <a:ea typeface="微软雅黑" pitchFamily="34" charset="-122"/>
              </a:rPr>
              <a:t> 冒险</a:t>
            </a:r>
            <a:r>
              <a:rPr lang="en-US" altLang="zh-CN" sz="2000" b="0" u="sng" dirty="0" smtClean="0">
                <a:solidFill>
                  <a:srgbClr val="FF0000"/>
                </a:solidFill>
                <a:latin typeface="微软雅黑" pitchFamily="34" charset="-122"/>
                <a:ea typeface="微软雅黑" pitchFamily="34" charset="-122"/>
              </a:rPr>
              <a:t> </a:t>
            </a:r>
            <a:r>
              <a:rPr lang="en-US" altLang="zh-CN" sz="2000" dirty="0" smtClean="0">
                <a:latin typeface="微软雅黑" pitchFamily="34" charset="-122"/>
                <a:ea typeface="微软雅黑" pitchFamily="34" charset="-122"/>
              </a:rPr>
              <a:t>(changes in program flow</a:t>
            </a:r>
            <a:r>
              <a:rPr lang="zh-CN" altLang="en-US" sz="2000" dirty="0" smtClean="0">
                <a:latin typeface="微软雅黑" pitchFamily="34" charset="-122"/>
                <a:ea typeface="微软雅黑" pitchFamily="34" charset="-122"/>
              </a:rPr>
              <a:t>，改变控制流</a:t>
            </a:r>
            <a:r>
              <a:rPr lang="en-US" altLang="zh-CN" sz="2000" dirty="0" smtClean="0">
                <a:latin typeface="微软雅黑" pitchFamily="34" charset="-122"/>
                <a:ea typeface="微软雅黑" pitchFamily="34" charset="-122"/>
              </a:rPr>
              <a:t>): </a:t>
            </a:r>
          </a:p>
          <a:p>
            <a:pPr marL="742950" lvl="1" indent="-285750">
              <a:lnSpc>
                <a:spcPct val="110000"/>
              </a:lnSpc>
              <a:spcBef>
                <a:spcPct val="25000"/>
              </a:spcBef>
              <a:buFontTx/>
              <a:buNone/>
            </a:pPr>
            <a:r>
              <a:rPr lang="zh-CN" altLang="en-US" sz="2000" dirty="0" smtClean="0">
                <a:latin typeface="微软雅黑" pitchFamily="34" charset="-122"/>
                <a:ea typeface="微软雅黑" pitchFamily="34" charset="-122"/>
              </a:rPr>
              <a:t>     现象：</a:t>
            </a:r>
            <a:r>
              <a:rPr lang="zh-CN" altLang="en-US" sz="2000" dirty="0" smtClean="0">
                <a:solidFill>
                  <a:srgbClr val="990000"/>
                </a:solidFill>
                <a:latin typeface="微软雅黑" pitchFamily="34" charset="-122"/>
                <a:ea typeface="微软雅黑" pitchFamily="34" charset="-122"/>
              </a:rPr>
              <a:t>转移或异常改变执行流程，后继指令在目标地址产生前已被取出</a:t>
            </a:r>
          </a:p>
          <a:p>
            <a:pPr marL="1143000" lvl="2" indent="-228600">
              <a:lnSpc>
                <a:spcPct val="110000"/>
              </a:lnSpc>
              <a:spcBef>
                <a:spcPct val="25000"/>
              </a:spcBef>
            </a:pPr>
            <a:r>
              <a:rPr lang="zh-CN" altLang="en-US" sz="2000" dirty="0" smtClean="0">
                <a:solidFill>
                  <a:srgbClr val="008000"/>
                </a:solidFill>
                <a:latin typeface="微软雅黑" pitchFamily="34" charset="-122"/>
                <a:ea typeface="微软雅黑" pitchFamily="34" charset="-122"/>
              </a:rPr>
              <a:t>采用静态或动态分支预测</a:t>
            </a:r>
          </a:p>
          <a:p>
            <a:pPr marL="1143000" lvl="2" indent="-228600">
              <a:lnSpc>
                <a:spcPct val="110000"/>
              </a:lnSpc>
              <a:spcBef>
                <a:spcPct val="25000"/>
              </a:spcBef>
            </a:pPr>
            <a:r>
              <a:rPr lang="zh-CN" altLang="en-US" sz="2000" dirty="0" smtClean="0">
                <a:solidFill>
                  <a:srgbClr val="008000"/>
                </a:solidFill>
                <a:latin typeface="微软雅黑" pitchFamily="34" charset="-122"/>
                <a:ea typeface="微软雅黑" pitchFamily="34" charset="-122"/>
              </a:rPr>
              <a:t>编译程序优化指令顺序</a:t>
            </a:r>
            <a:r>
              <a:rPr lang="en-US" altLang="zh-CN" sz="2000" dirty="0" smtClean="0">
                <a:solidFill>
                  <a:srgbClr val="008000"/>
                </a:solidFill>
                <a:latin typeface="微软雅黑" pitchFamily="34" charset="-122"/>
                <a:ea typeface="微软雅黑" pitchFamily="34" charset="-122"/>
              </a:rPr>
              <a:t>(</a:t>
            </a:r>
            <a:r>
              <a:rPr lang="zh-CN" altLang="en-US" sz="2000" dirty="0" smtClean="0">
                <a:solidFill>
                  <a:srgbClr val="008000"/>
                </a:solidFill>
                <a:latin typeface="微软雅黑" pitchFamily="34" charset="-122"/>
                <a:ea typeface="微软雅黑" pitchFamily="34" charset="-122"/>
              </a:rPr>
              <a:t>分支延迟</a:t>
            </a:r>
            <a:r>
              <a:rPr lang="en-US" altLang="zh-CN" sz="2000" dirty="0" smtClean="0">
                <a:solidFill>
                  <a:srgbClr val="008000"/>
                </a:solidFill>
                <a:latin typeface="微软雅黑" pitchFamily="34" charset="-122"/>
                <a:ea typeface="微软雅黑" pitchFamily="34" charset="-122"/>
              </a:rPr>
              <a:t>)</a:t>
            </a:r>
          </a:p>
        </p:txBody>
      </p:sp>
      <p:sp>
        <p:nvSpPr>
          <p:cNvPr id="32771" name="Rectangle 3"/>
          <p:cNvSpPr>
            <a:spLocks noChangeArrowheads="1"/>
          </p:cNvSpPr>
          <p:nvPr/>
        </p:nvSpPr>
        <p:spPr bwMode="auto">
          <a:xfrm>
            <a:off x="855663" y="114300"/>
            <a:ext cx="7567612"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fontAlgn="base">
              <a:lnSpc>
                <a:spcPct val="87000"/>
              </a:lnSpc>
              <a:spcBef>
                <a:spcPct val="0"/>
              </a:spcBef>
              <a:spcAft>
                <a:spcPct val="0"/>
              </a:spcAft>
              <a:buSzTx/>
              <a:buFontTx/>
              <a:buNone/>
            </a:pPr>
            <a:r>
              <a:rPr lang="zh-CN" altLang="en-US" sz="3600" dirty="0">
                <a:solidFill>
                  <a:srgbClr val="CC3300"/>
                </a:solidFill>
                <a:latin typeface="黑体" pitchFamily="49" charset="-122"/>
                <a:ea typeface="黑体" pitchFamily="49" charset="-122"/>
              </a:rPr>
              <a:t>流水线的冲突</a:t>
            </a:r>
            <a:r>
              <a:rPr lang="en-US" altLang="zh-CN" sz="3600" dirty="0">
                <a:solidFill>
                  <a:srgbClr val="CC3300"/>
                </a:solidFill>
                <a:latin typeface="黑体" pitchFamily="49" charset="-122"/>
                <a:ea typeface="黑体" pitchFamily="49" charset="-122"/>
              </a:rPr>
              <a:t>/</a:t>
            </a:r>
            <a:r>
              <a:rPr lang="zh-CN" altLang="en-US" sz="3600" dirty="0">
                <a:solidFill>
                  <a:srgbClr val="CC3300"/>
                </a:solidFill>
                <a:latin typeface="黑体" pitchFamily="49" charset="-122"/>
                <a:ea typeface="黑体" pitchFamily="49" charset="-122"/>
              </a:rPr>
              <a:t>冒险</a:t>
            </a:r>
            <a:r>
              <a:rPr lang="en-US" altLang="zh-CN" sz="3600" dirty="0">
                <a:solidFill>
                  <a:srgbClr val="CC3300"/>
                </a:solidFill>
                <a:latin typeface="黑体" pitchFamily="49" charset="-122"/>
                <a:ea typeface="黑体" pitchFamily="49" charset="-122"/>
              </a:rPr>
              <a:t>(</a:t>
            </a:r>
            <a:r>
              <a:rPr lang="en-US" altLang="zh-CN" sz="3600" dirty="0">
                <a:solidFill>
                  <a:srgbClr val="CC3300"/>
                </a:solidFill>
                <a:ea typeface="黑体" pitchFamily="49" charset="-122"/>
              </a:rPr>
              <a:t>hazard</a:t>
            </a:r>
            <a:r>
              <a:rPr lang="en-US" altLang="zh-CN" sz="3600" dirty="0">
                <a:solidFill>
                  <a:srgbClr val="CC3300"/>
                </a:solidFill>
                <a:latin typeface="黑体" pitchFamily="49" charset="-122"/>
                <a:ea typeface="黑体" pitchFamily="49" charset="-122"/>
              </a:rPr>
              <a:t>)</a:t>
            </a:r>
            <a:r>
              <a:rPr lang="zh-CN" altLang="en-US" sz="3600" dirty="0">
                <a:solidFill>
                  <a:srgbClr val="CC3300"/>
                </a:solidFill>
                <a:latin typeface="黑体" pitchFamily="49" charset="-122"/>
                <a:ea typeface="黑体" pitchFamily="49" charset="-122"/>
              </a:rPr>
              <a:t>情况</a:t>
            </a:r>
          </a:p>
        </p:txBody>
      </p:sp>
      <p:sp>
        <p:nvSpPr>
          <p:cNvPr id="4" name="Rectangle 3"/>
          <p:cNvSpPr>
            <a:spLocks noChangeArrowheads="1"/>
          </p:cNvSpPr>
          <p:nvPr/>
        </p:nvSpPr>
        <p:spPr bwMode="auto">
          <a:xfrm>
            <a:off x="5220072" y="5726256"/>
            <a:ext cx="3384376" cy="101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25400" rIns="63500" bIns="25400">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fontAlgn="base">
              <a:lnSpc>
                <a:spcPct val="87000"/>
              </a:lnSpc>
              <a:spcBef>
                <a:spcPct val="0"/>
              </a:spcBef>
              <a:spcAft>
                <a:spcPct val="0"/>
              </a:spcAft>
              <a:buSzTx/>
              <a:buFontTx/>
              <a:buNone/>
            </a:pPr>
            <a:r>
              <a:rPr lang="en-US" altLang="zh-CN" sz="2400" dirty="0" smtClean="0">
                <a:solidFill>
                  <a:srgbClr val="CC3300"/>
                </a:solidFill>
                <a:latin typeface="黑体" pitchFamily="49" charset="-122"/>
                <a:ea typeface="黑体" pitchFamily="49" charset="-122"/>
              </a:rPr>
              <a:t>1</a:t>
            </a:r>
            <a:r>
              <a:rPr lang="zh-CN" altLang="en-US" sz="2400" dirty="0" smtClean="0">
                <a:solidFill>
                  <a:srgbClr val="CC3300"/>
                </a:solidFill>
                <a:latin typeface="黑体" pitchFamily="49" charset="-122"/>
                <a:ea typeface="黑体" pitchFamily="49" charset="-122"/>
              </a:rPr>
              <a:t>、就当没做 </a:t>
            </a:r>
            <a:endParaRPr lang="en-US" altLang="zh-CN" sz="2400" dirty="0" smtClean="0">
              <a:solidFill>
                <a:srgbClr val="CC3300"/>
              </a:solidFill>
              <a:latin typeface="黑体" pitchFamily="49" charset="-122"/>
              <a:ea typeface="黑体" pitchFamily="49" charset="-122"/>
            </a:endParaRPr>
          </a:p>
          <a:p>
            <a:pPr algn="ctr" fontAlgn="base">
              <a:lnSpc>
                <a:spcPct val="87000"/>
              </a:lnSpc>
              <a:spcBef>
                <a:spcPct val="0"/>
              </a:spcBef>
              <a:spcAft>
                <a:spcPct val="0"/>
              </a:spcAft>
              <a:buSzTx/>
              <a:buFontTx/>
              <a:buNone/>
            </a:pPr>
            <a:r>
              <a:rPr lang="en-US" altLang="zh-CN" sz="2400" dirty="0" smtClean="0">
                <a:solidFill>
                  <a:srgbClr val="CC3300"/>
                </a:solidFill>
                <a:latin typeface="黑体" pitchFamily="49" charset="-122"/>
                <a:ea typeface="黑体" pitchFamily="49" charset="-122"/>
              </a:rPr>
              <a:t>2</a:t>
            </a:r>
            <a:r>
              <a:rPr lang="zh-CN" altLang="en-US" sz="2400" dirty="0" smtClean="0">
                <a:solidFill>
                  <a:srgbClr val="CC3300"/>
                </a:solidFill>
                <a:latin typeface="黑体" pitchFamily="49" charset="-122"/>
                <a:ea typeface="黑体" pitchFamily="49" charset="-122"/>
              </a:rPr>
              <a:t>、就是没做 </a:t>
            </a:r>
            <a:endParaRPr lang="en-US" altLang="zh-CN" sz="2400" dirty="0" smtClean="0">
              <a:solidFill>
                <a:srgbClr val="CC3300"/>
              </a:solidFill>
              <a:latin typeface="黑体" pitchFamily="49" charset="-122"/>
              <a:ea typeface="黑体" pitchFamily="49" charset="-122"/>
            </a:endParaRPr>
          </a:p>
          <a:p>
            <a:pPr algn="ctr" fontAlgn="base">
              <a:lnSpc>
                <a:spcPct val="87000"/>
              </a:lnSpc>
              <a:spcBef>
                <a:spcPct val="0"/>
              </a:spcBef>
              <a:spcAft>
                <a:spcPct val="0"/>
              </a:spcAft>
              <a:buSzTx/>
              <a:buFontTx/>
              <a:buNone/>
            </a:pPr>
            <a:r>
              <a:rPr lang="en-US" altLang="zh-CN" sz="2400" dirty="0" smtClean="0">
                <a:solidFill>
                  <a:srgbClr val="CC3300"/>
                </a:solidFill>
                <a:latin typeface="黑体" pitchFamily="49" charset="-122"/>
                <a:ea typeface="黑体" pitchFamily="49" charset="-122"/>
              </a:rPr>
              <a:t>3</a:t>
            </a:r>
            <a:r>
              <a:rPr lang="zh-CN" altLang="en-US" sz="2400" dirty="0" smtClean="0">
                <a:solidFill>
                  <a:srgbClr val="CC3300"/>
                </a:solidFill>
                <a:latin typeface="黑体" pitchFamily="49" charset="-122"/>
                <a:ea typeface="黑体" pitchFamily="49" charset="-122"/>
              </a:rPr>
              <a:t>、做点其他</a:t>
            </a:r>
            <a:endParaRPr lang="zh-CN" altLang="en-US" sz="2400" dirty="0">
              <a:solidFill>
                <a:srgbClr val="CC3300"/>
              </a:solidFill>
              <a:latin typeface="黑体" pitchFamily="49" charset="-122"/>
              <a:ea typeface="黑体" pitchFamily="49" charset="-122"/>
            </a:endParaRPr>
          </a:p>
        </p:txBody>
      </p:sp>
    </p:spTree>
    <p:extLst>
      <p:ext uri="{BB962C8B-B14F-4D97-AF65-F5344CB8AC3E}">
        <p14:creationId xmlns:p14="http://schemas.microsoft.com/office/powerpoint/2010/main" val="2755149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415925" y="919163"/>
            <a:ext cx="7983538" cy="494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285750" indent="-285750" eaLnBrk="0" hangingPunct="0">
              <a:spcBef>
                <a:spcPct val="35000"/>
              </a:spcBef>
              <a:buSzPct val="100000"/>
              <a:buChar char="°"/>
              <a:defRPr b="1">
                <a:solidFill>
                  <a:schemeClr val="tx1"/>
                </a:solidFill>
                <a:latin typeface="Arial" pitchFamily="34" charset="0"/>
              </a:defRPr>
            </a:lvl1pPr>
            <a:lvl2pPr marL="685800" indent="-22860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543050" indent="-171450" eaLnBrk="0" hangingPunct="0">
              <a:spcBef>
                <a:spcPct val="20000"/>
              </a:spcBef>
              <a:buChar char="–"/>
              <a:defRPr sz="2000">
                <a:solidFill>
                  <a:schemeClr val="tx1"/>
                </a:solidFill>
                <a:latin typeface="Times New Roman" pitchFamily="18" charset="0"/>
              </a:defRPr>
            </a:lvl4pPr>
            <a:lvl5pPr marL="2000250" indent="-171450" eaLnBrk="0" hangingPunct="0">
              <a:spcBef>
                <a:spcPct val="20000"/>
              </a:spcBef>
              <a:buChar char="»"/>
              <a:defRPr sz="2000">
                <a:solidFill>
                  <a:schemeClr val="tx1"/>
                </a:solidFill>
                <a:latin typeface="Times New Roman" pitchFamily="18" charset="0"/>
              </a:defRPr>
            </a:lvl5pPr>
            <a:lvl6pPr marL="2457450" indent="-171450" eaLnBrk="0" fontAlgn="base" hangingPunct="0">
              <a:spcBef>
                <a:spcPct val="20000"/>
              </a:spcBef>
              <a:spcAft>
                <a:spcPct val="0"/>
              </a:spcAft>
              <a:buChar char="»"/>
              <a:defRPr sz="2000">
                <a:solidFill>
                  <a:schemeClr val="tx1"/>
                </a:solidFill>
                <a:latin typeface="Times New Roman" pitchFamily="18" charset="0"/>
              </a:defRPr>
            </a:lvl6pPr>
            <a:lvl7pPr marL="2914650" indent="-171450" eaLnBrk="0" fontAlgn="base" hangingPunct="0">
              <a:spcBef>
                <a:spcPct val="20000"/>
              </a:spcBef>
              <a:spcAft>
                <a:spcPct val="0"/>
              </a:spcAft>
              <a:buChar char="»"/>
              <a:defRPr sz="2000">
                <a:solidFill>
                  <a:schemeClr val="tx1"/>
                </a:solidFill>
                <a:latin typeface="Times New Roman" pitchFamily="18" charset="0"/>
              </a:defRPr>
            </a:lvl7pPr>
            <a:lvl8pPr marL="3371850" indent="-171450" eaLnBrk="0" fontAlgn="base" hangingPunct="0">
              <a:spcBef>
                <a:spcPct val="20000"/>
              </a:spcBef>
              <a:spcAft>
                <a:spcPct val="0"/>
              </a:spcAft>
              <a:buChar char="»"/>
              <a:defRPr sz="2000">
                <a:solidFill>
                  <a:schemeClr val="tx1"/>
                </a:solidFill>
                <a:latin typeface="Times New Roman" pitchFamily="18" charset="0"/>
              </a:defRPr>
            </a:lvl8pPr>
            <a:lvl9pPr marL="3829050" indent="-171450" eaLnBrk="0" fontAlgn="base" hangingPunct="0">
              <a:spcBef>
                <a:spcPct val="20000"/>
              </a:spcBef>
              <a:spcAft>
                <a:spcPct val="0"/>
              </a:spcAft>
              <a:buChar char="»"/>
              <a:defRPr sz="2000">
                <a:solidFill>
                  <a:schemeClr val="tx1"/>
                </a:solidFill>
                <a:latin typeface="Times New Roman" pitchFamily="18" charset="0"/>
              </a:defRPr>
            </a:lvl9pPr>
          </a:lstStyle>
          <a:p>
            <a:pPr fontAlgn="base">
              <a:lnSpc>
                <a:spcPct val="90000"/>
              </a:lnSpc>
              <a:spcBef>
                <a:spcPct val="30000"/>
              </a:spcBef>
              <a:spcAft>
                <a:spcPct val="0"/>
              </a:spcAft>
              <a:buSzTx/>
              <a:buFontTx/>
              <a:buNone/>
            </a:pPr>
            <a:r>
              <a:rPr lang="zh-CN" altLang="en-US" sz="2000" smtClean="0">
                <a:solidFill>
                  <a:srgbClr val="000000"/>
                </a:solidFill>
                <a:latin typeface="微软雅黑" pitchFamily="34" charset="-122"/>
                <a:ea typeface="微软雅黑" pitchFamily="34" charset="-122"/>
              </a:rPr>
              <a:t>以下源程序可生成两种不同的代码，优化的代码可避免</a:t>
            </a:r>
            <a:r>
              <a:rPr lang="en-US" altLang="zh-CN" sz="2000" smtClean="0">
                <a:solidFill>
                  <a:srgbClr val="000000"/>
                </a:solidFill>
                <a:latin typeface="微软雅黑" pitchFamily="34" charset="-122"/>
                <a:ea typeface="微软雅黑" pitchFamily="34" charset="-122"/>
              </a:rPr>
              <a:t>Load</a:t>
            </a:r>
            <a:r>
              <a:rPr lang="zh-CN" altLang="en-US" sz="2000" smtClean="0">
                <a:solidFill>
                  <a:srgbClr val="000000"/>
                </a:solidFill>
                <a:latin typeface="微软雅黑" pitchFamily="34" charset="-122"/>
                <a:ea typeface="微软雅黑" pitchFamily="34" charset="-122"/>
              </a:rPr>
              <a:t>阻塞</a:t>
            </a:r>
          </a:p>
          <a:p>
            <a:pPr fontAlgn="base">
              <a:lnSpc>
                <a:spcPct val="90000"/>
              </a:lnSpc>
              <a:spcBef>
                <a:spcPct val="30000"/>
              </a:spcBef>
              <a:spcAft>
                <a:spcPct val="0"/>
              </a:spcAft>
              <a:buSzTx/>
              <a:buFontTx/>
              <a:buNone/>
            </a:pPr>
            <a:r>
              <a:rPr lang="en-US" altLang="zh-CN" sz="2000" smtClean="0">
                <a:solidFill>
                  <a:srgbClr val="000000"/>
                </a:solidFill>
                <a:latin typeface="微软雅黑" pitchFamily="34" charset="-122"/>
                <a:ea typeface="微软雅黑" pitchFamily="34" charset="-122"/>
              </a:rPr>
              <a:t>		a = b + c;</a:t>
            </a:r>
          </a:p>
          <a:p>
            <a:pPr fontAlgn="base">
              <a:lnSpc>
                <a:spcPct val="90000"/>
              </a:lnSpc>
              <a:spcBef>
                <a:spcPct val="30000"/>
              </a:spcBef>
              <a:spcAft>
                <a:spcPct val="0"/>
              </a:spcAft>
              <a:buSzTx/>
              <a:buFontTx/>
              <a:buNone/>
            </a:pPr>
            <a:r>
              <a:rPr lang="en-US" altLang="zh-CN" sz="2000" smtClean="0">
                <a:solidFill>
                  <a:srgbClr val="000000"/>
                </a:solidFill>
                <a:latin typeface="微软雅黑" pitchFamily="34" charset="-122"/>
                <a:ea typeface="微软雅黑" pitchFamily="34" charset="-122"/>
              </a:rPr>
              <a:t>		d = e – f;</a:t>
            </a:r>
          </a:p>
          <a:p>
            <a:pPr fontAlgn="base">
              <a:lnSpc>
                <a:spcPct val="90000"/>
              </a:lnSpc>
              <a:spcBef>
                <a:spcPct val="30000"/>
              </a:spcBef>
              <a:spcAft>
                <a:spcPct val="0"/>
              </a:spcAft>
              <a:buSzTx/>
              <a:buFontTx/>
              <a:buNone/>
            </a:pPr>
            <a:r>
              <a:rPr lang="zh-CN" altLang="en-US" sz="2000" smtClean="0">
                <a:solidFill>
                  <a:srgbClr val="000000"/>
                </a:solidFill>
                <a:latin typeface="微软雅黑" pitchFamily="34" charset="-122"/>
                <a:ea typeface="微软雅黑" pitchFamily="34" charset="-122"/>
              </a:rPr>
              <a:t>假定 </a:t>
            </a:r>
            <a:r>
              <a:rPr lang="en-US" altLang="zh-CN" sz="2000" smtClean="0">
                <a:solidFill>
                  <a:srgbClr val="000000"/>
                </a:solidFill>
                <a:latin typeface="微软雅黑" pitchFamily="34" charset="-122"/>
                <a:ea typeface="微软雅黑" pitchFamily="34" charset="-122"/>
              </a:rPr>
              <a:t>a, b, c, d ,e, f </a:t>
            </a:r>
            <a:r>
              <a:rPr lang="zh-CN" altLang="en-US" sz="2000" smtClean="0">
                <a:solidFill>
                  <a:srgbClr val="000000"/>
                </a:solidFill>
                <a:latin typeface="微软雅黑" pitchFamily="34" charset="-122"/>
                <a:ea typeface="微软雅黑" pitchFamily="34" charset="-122"/>
              </a:rPr>
              <a:t>在内存</a:t>
            </a:r>
          </a:p>
        </p:txBody>
      </p:sp>
      <p:sp>
        <p:nvSpPr>
          <p:cNvPr id="33795" name="Rectangle 3"/>
          <p:cNvSpPr>
            <a:spLocks noGrp="1" noChangeArrowheads="1"/>
          </p:cNvSpPr>
          <p:nvPr>
            <p:ph type="title"/>
          </p:nvPr>
        </p:nvSpPr>
        <p:spPr>
          <a:xfrm>
            <a:off x="671513" y="128588"/>
            <a:ext cx="7499350" cy="528637"/>
          </a:xfrm>
        </p:spPr>
        <p:txBody>
          <a:bodyPr/>
          <a:lstStyle/>
          <a:p>
            <a:r>
              <a:rPr lang="zh-CN" altLang="en-US" smtClean="0"/>
              <a:t>编译器优化指令顺序解决数据冒险</a:t>
            </a:r>
            <a:endParaRPr lang="en-US" altLang="zh-CN" smtClean="0"/>
          </a:p>
        </p:txBody>
      </p:sp>
      <p:sp>
        <p:nvSpPr>
          <p:cNvPr id="572420" name="Rectangle 4"/>
          <p:cNvSpPr>
            <a:spLocks noGrp="1" noChangeArrowheads="1"/>
          </p:cNvSpPr>
          <p:nvPr>
            <p:ph type="body" idx="1"/>
          </p:nvPr>
        </p:nvSpPr>
        <p:spPr>
          <a:xfrm>
            <a:off x="5068888" y="2468563"/>
            <a:ext cx="3581400" cy="3309937"/>
          </a:xfrm>
        </p:spPr>
        <p:txBody>
          <a:bodyPr/>
          <a:lstStyle/>
          <a:p>
            <a:pPr>
              <a:lnSpc>
                <a:spcPct val="90000"/>
              </a:lnSpc>
              <a:buFontTx/>
              <a:buNone/>
            </a:pPr>
            <a:r>
              <a:rPr lang="en-US" altLang="zh-CN" sz="2200" smtClean="0">
                <a:solidFill>
                  <a:schemeClr val="accent1"/>
                </a:solidFill>
                <a:ea typeface="宋体" pitchFamily="2" charset="-122"/>
              </a:rPr>
              <a:t>Fast code:</a:t>
            </a:r>
            <a:endParaRPr lang="en-US" altLang="zh-CN" sz="2200" smtClean="0">
              <a:ea typeface="宋体" pitchFamily="2" charset="-122"/>
            </a:endParaRPr>
          </a:p>
          <a:p>
            <a:pPr>
              <a:spcBef>
                <a:spcPct val="20000"/>
              </a:spcBef>
              <a:buFontTx/>
              <a:buNone/>
            </a:pPr>
            <a:r>
              <a:rPr lang="en-US" altLang="zh-CN" sz="2200" smtClean="0">
                <a:ea typeface="宋体" pitchFamily="2" charset="-122"/>
              </a:rPr>
              <a:t>		</a:t>
            </a:r>
            <a:r>
              <a:rPr lang="en-US" altLang="zh-CN" sz="2000" smtClean="0">
                <a:ea typeface="宋体" pitchFamily="2" charset="-122"/>
              </a:rPr>
              <a:t>lw 	$2, b</a:t>
            </a:r>
          </a:p>
          <a:p>
            <a:pPr>
              <a:spcBef>
                <a:spcPct val="20000"/>
              </a:spcBef>
              <a:buFontTx/>
              <a:buNone/>
            </a:pPr>
            <a:r>
              <a:rPr lang="en-US" altLang="zh-CN" sz="2000" smtClean="0">
                <a:ea typeface="宋体" pitchFamily="2" charset="-122"/>
              </a:rPr>
              <a:t>		lw 	</a:t>
            </a:r>
            <a:r>
              <a:rPr lang="en-US" altLang="zh-CN" sz="2000" smtClean="0">
                <a:solidFill>
                  <a:schemeClr val="accent2"/>
                </a:solidFill>
                <a:ea typeface="宋体" pitchFamily="2" charset="-122"/>
              </a:rPr>
              <a:t>$3</a:t>
            </a:r>
            <a:r>
              <a:rPr lang="en-US" altLang="zh-CN" sz="2000" smtClean="0">
                <a:ea typeface="宋体" pitchFamily="2" charset="-122"/>
              </a:rPr>
              <a:t>, c</a:t>
            </a:r>
          </a:p>
          <a:p>
            <a:pPr>
              <a:spcBef>
                <a:spcPct val="20000"/>
              </a:spcBef>
              <a:buFontTx/>
              <a:buNone/>
            </a:pPr>
            <a:r>
              <a:rPr lang="en-US" altLang="zh-CN" sz="2000" smtClean="0">
                <a:solidFill>
                  <a:schemeClr val="hlink"/>
                </a:solidFill>
                <a:ea typeface="宋体" pitchFamily="2" charset="-122"/>
              </a:rPr>
              <a:t>		</a:t>
            </a:r>
            <a:r>
              <a:rPr lang="en-US" altLang="zh-CN" sz="2000" u="sng" smtClean="0">
                <a:solidFill>
                  <a:schemeClr val="accent1"/>
                </a:solidFill>
                <a:ea typeface="宋体" pitchFamily="2" charset="-122"/>
              </a:rPr>
              <a:t>lw 	$5, e </a:t>
            </a:r>
            <a:endParaRPr lang="en-US" altLang="zh-CN" sz="2000" smtClean="0">
              <a:solidFill>
                <a:schemeClr val="hlink"/>
              </a:solidFill>
              <a:ea typeface="宋体" pitchFamily="2" charset="-122"/>
            </a:endParaRPr>
          </a:p>
          <a:p>
            <a:pPr>
              <a:spcBef>
                <a:spcPct val="20000"/>
              </a:spcBef>
              <a:buFontTx/>
              <a:buNone/>
            </a:pPr>
            <a:r>
              <a:rPr lang="en-US" altLang="zh-CN" sz="2000" smtClean="0">
                <a:ea typeface="宋体" pitchFamily="2" charset="-122"/>
              </a:rPr>
              <a:t>		add 	$1, $2, </a:t>
            </a:r>
            <a:r>
              <a:rPr lang="en-US" altLang="zh-CN" sz="2000" smtClean="0">
                <a:solidFill>
                  <a:schemeClr val="accent2"/>
                </a:solidFill>
                <a:ea typeface="宋体" pitchFamily="2" charset="-122"/>
              </a:rPr>
              <a:t>$3</a:t>
            </a:r>
          </a:p>
          <a:p>
            <a:pPr>
              <a:spcBef>
                <a:spcPct val="20000"/>
              </a:spcBef>
              <a:buFontTx/>
              <a:buNone/>
            </a:pPr>
            <a:r>
              <a:rPr lang="en-US" altLang="zh-CN" sz="2000" smtClean="0">
                <a:ea typeface="宋体" pitchFamily="2" charset="-122"/>
              </a:rPr>
              <a:t>		lw 	</a:t>
            </a:r>
            <a:r>
              <a:rPr lang="en-US" altLang="zh-CN" sz="2000" smtClean="0">
                <a:solidFill>
                  <a:schemeClr val="accent2"/>
                </a:solidFill>
                <a:ea typeface="宋体" pitchFamily="2" charset="-122"/>
              </a:rPr>
              <a:t>$6</a:t>
            </a:r>
            <a:r>
              <a:rPr lang="en-US" altLang="zh-CN" sz="2000" smtClean="0">
                <a:ea typeface="宋体" pitchFamily="2" charset="-122"/>
              </a:rPr>
              <a:t>, f</a:t>
            </a:r>
          </a:p>
          <a:p>
            <a:pPr>
              <a:spcBef>
                <a:spcPct val="20000"/>
              </a:spcBef>
              <a:buFontTx/>
              <a:buNone/>
            </a:pPr>
            <a:r>
              <a:rPr lang="en-US" altLang="zh-CN" sz="2000" smtClean="0">
                <a:solidFill>
                  <a:schemeClr val="hlink"/>
                </a:solidFill>
                <a:ea typeface="宋体" pitchFamily="2" charset="-122"/>
              </a:rPr>
              <a:t>		</a:t>
            </a:r>
            <a:r>
              <a:rPr lang="en-US" altLang="zh-CN" sz="2000" u="sng" smtClean="0">
                <a:solidFill>
                  <a:schemeClr val="accent1"/>
                </a:solidFill>
                <a:ea typeface="宋体" pitchFamily="2" charset="-122"/>
              </a:rPr>
              <a:t>sw 	$1, a</a:t>
            </a:r>
            <a:endParaRPr lang="en-US" altLang="zh-CN" sz="2000" smtClean="0">
              <a:solidFill>
                <a:schemeClr val="hlink"/>
              </a:solidFill>
              <a:ea typeface="宋体" pitchFamily="2" charset="-122"/>
            </a:endParaRPr>
          </a:p>
          <a:p>
            <a:pPr>
              <a:spcBef>
                <a:spcPct val="20000"/>
              </a:spcBef>
              <a:buFontTx/>
              <a:buNone/>
            </a:pPr>
            <a:r>
              <a:rPr lang="en-US" altLang="zh-CN" sz="2000" smtClean="0">
                <a:ea typeface="宋体" pitchFamily="2" charset="-122"/>
              </a:rPr>
              <a:t>		sub 	$4, $5, </a:t>
            </a:r>
            <a:r>
              <a:rPr lang="en-US" altLang="zh-CN" sz="2000" smtClean="0">
                <a:solidFill>
                  <a:schemeClr val="accent2"/>
                </a:solidFill>
                <a:ea typeface="宋体" pitchFamily="2" charset="-122"/>
              </a:rPr>
              <a:t>$6</a:t>
            </a:r>
          </a:p>
          <a:p>
            <a:pPr>
              <a:spcBef>
                <a:spcPct val="20000"/>
              </a:spcBef>
              <a:buFontTx/>
              <a:buNone/>
            </a:pPr>
            <a:r>
              <a:rPr lang="en-US" altLang="zh-CN" sz="2000" smtClean="0">
                <a:ea typeface="宋体" pitchFamily="2" charset="-122"/>
              </a:rPr>
              <a:t>		sw	$4, d</a:t>
            </a:r>
          </a:p>
        </p:txBody>
      </p:sp>
      <p:grpSp>
        <p:nvGrpSpPr>
          <p:cNvPr id="572421" name="Group 5"/>
          <p:cNvGrpSpPr>
            <a:grpSpLocks/>
          </p:cNvGrpSpPr>
          <p:nvPr/>
        </p:nvGrpSpPr>
        <p:grpSpPr bwMode="auto">
          <a:xfrm>
            <a:off x="2549525" y="3582988"/>
            <a:ext cx="1344613" cy="1484312"/>
            <a:chOff x="1832" y="2597"/>
            <a:chExt cx="600" cy="947"/>
          </a:xfrm>
        </p:grpSpPr>
        <p:sp>
          <p:nvSpPr>
            <p:cNvPr id="33806" name="Freeform 6"/>
            <p:cNvSpPr>
              <a:spLocks/>
            </p:cNvSpPr>
            <p:nvPr/>
          </p:nvSpPr>
          <p:spPr bwMode="auto">
            <a:xfrm>
              <a:off x="1952" y="2597"/>
              <a:ext cx="480" cy="635"/>
            </a:xfrm>
            <a:custGeom>
              <a:avLst/>
              <a:gdLst>
                <a:gd name="T0" fmla="*/ 0 w 480"/>
                <a:gd name="T1" fmla="*/ 635 h 635"/>
                <a:gd name="T2" fmla="*/ 408 w 480"/>
                <a:gd name="T3" fmla="*/ 451 h 635"/>
                <a:gd name="T4" fmla="*/ 432 w 480"/>
                <a:gd name="T5" fmla="*/ 131 h 635"/>
                <a:gd name="T6" fmla="*/ 224 w 480"/>
                <a:gd name="T7" fmla="*/ 19 h 635"/>
                <a:gd name="T8" fmla="*/ 16 w 480"/>
                <a:gd name="T9" fmla="*/ 19 h 6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635">
                  <a:moveTo>
                    <a:pt x="0" y="635"/>
                  </a:moveTo>
                  <a:cubicBezTo>
                    <a:pt x="168" y="585"/>
                    <a:pt x="336" y="535"/>
                    <a:pt x="408" y="451"/>
                  </a:cubicBezTo>
                  <a:cubicBezTo>
                    <a:pt x="480" y="367"/>
                    <a:pt x="463" y="203"/>
                    <a:pt x="432" y="131"/>
                  </a:cubicBezTo>
                  <a:cubicBezTo>
                    <a:pt x="401" y="59"/>
                    <a:pt x="293" y="38"/>
                    <a:pt x="224" y="19"/>
                  </a:cubicBezTo>
                  <a:cubicBezTo>
                    <a:pt x="155" y="0"/>
                    <a:pt x="85" y="9"/>
                    <a:pt x="16" y="19"/>
                  </a:cubicBezTo>
                </a:path>
              </a:pathLst>
            </a:custGeom>
            <a:noFill/>
            <a:ln w="12700" cap="flat" cmpd="sng">
              <a:solidFill>
                <a:srgbClr val="FF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smtClean="0">
                <a:solidFill>
                  <a:srgbClr val="000000"/>
                </a:solidFill>
                <a:ea typeface="宋体" pitchFamily="2" charset="-122"/>
              </a:endParaRPr>
            </a:p>
          </p:txBody>
        </p:sp>
        <p:sp>
          <p:nvSpPr>
            <p:cNvPr id="33807" name="Freeform 7"/>
            <p:cNvSpPr>
              <a:spLocks/>
            </p:cNvSpPr>
            <p:nvPr/>
          </p:nvSpPr>
          <p:spPr bwMode="auto">
            <a:xfrm>
              <a:off x="1832" y="2984"/>
              <a:ext cx="309" cy="560"/>
            </a:xfrm>
            <a:custGeom>
              <a:avLst/>
              <a:gdLst>
                <a:gd name="T0" fmla="*/ 80 w 309"/>
                <a:gd name="T1" fmla="*/ 0 h 560"/>
                <a:gd name="T2" fmla="*/ 272 w 309"/>
                <a:gd name="T3" fmla="*/ 112 h 560"/>
                <a:gd name="T4" fmla="*/ 264 w 309"/>
                <a:gd name="T5" fmla="*/ 448 h 560"/>
                <a:gd name="T6" fmla="*/ 0 w 309"/>
                <a:gd name="T7" fmla="*/ 560 h 5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9" h="560">
                  <a:moveTo>
                    <a:pt x="80" y="0"/>
                  </a:moveTo>
                  <a:cubicBezTo>
                    <a:pt x="160" y="18"/>
                    <a:pt x="241" y="37"/>
                    <a:pt x="272" y="112"/>
                  </a:cubicBezTo>
                  <a:cubicBezTo>
                    <a:pt x="303" y="187"/>
                    <a:pt x="309" y="373"/>
                    <a:pt x="264" y="448"/>
                  </a:cubicBezTo>
                  <a:cubicBezTo>
                    <a:pt x="219" y="523"/>
                    <a:pt x="109" y="541"/>
                    <a:pt x="0" y="560"/>
                  </a:cubicBezTo>
                </a:path>
              </a:pathLst>
            </a:custGeom>
            <a:noFill/>
            <a:ln w="12700" cap="flat" cmpd="sng">
              <a:solidFill>
                <a:srgbClr val="FF0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smtClean="0">
                <a:solidFill>
                  <a:srgbClr val="000000"/>
                </a:solidFill>
                <a:ea typeface="宋体" pitchFamily="2" charset="-122"/>
              </a:endParaRPr>
            </a:p>
          </p:txBody>
        </p:sp>
      </p:grpSp>
      <p:sp>
        <p:nvSpPr>
          <p:cNvPr id="572424" name="Rectangle 8"/>
          <p:cNvSpPr>
            <a:spLocks noChangeArrowheads="1"/>
          </p:cNvSpPr>
          <p:nvPr/>
        </p:nvSpPr>
        <p:spPr bwMode="auto">
          <a:xfrm>
            <a:off x="214313" y="2427288"/>
            <a:ext cx="4108450"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en-US" altLang="zh-CN" sz="1600" smtClean="0">
                <a:solidFill>
                  <a:srgbClr val="000000"/>
                </a:solidFill>
                <a:latin typeface="Times New Roman" pitchFamily="18" charset="0"/>
                <a:ea typeface="宋体" pitchFamily="2" charset="-122"/>
              </a:rPr>
              <a:t> </a:t>
            </a:r>
            <a:r>
              <a:rPr lang="en-US" altLang="zh-CN" sz="2200" smtClean="0">
                <a:solidFill>
                  <a:srgbClr val="FC0128"/>
                </a:solidFill>
                <a:ea typeface="宋体" pitchFamily="2" charset="-122"/>
              </a:rPr>
              <a:t>Slow code:</a:t>
            </a:r>
          </a:p>
          <a:p>
            <a:pPr fontAlgn="base">
              <a:spcBef>
                <a:spcPct val="20000"/>
              </a:spcBef>
              <a:spcAft>
                <a:spcPct val="0"/>
              </a:spcAft>
              <a:buSzTx/>
              <a:buFontTx/>
              <a:buNone/>
            </a:pPr>
            <a:r>
              <a:rPr lang="en-US" altLang="zh-CN" sz="2200" smtClean="0">
                <a:solidFill>
                  <a:srgbClr val="000000"/>
                </a:solidFill>
                <a:ea typeface="宋体" pitchFamily="2" charset="-122"/>
              </a:rPr>
              <a:t>	</a:t>
            </a:r>
            <a:r>
              <a:rPr lang="en-US" altLang="zh-CN" sz="2000" smtClean="0">
                <a:solidFill>
                  <a:srgbClr val="000000"/>
                </a:solidFill>
                <a:ea typeface="宋体" pitchFamily="2" charset="-122"/>
              </a:rPr>
              <a:t>lw	$2, b</a:t>
            </a:r>
          </a:p>
          <a:p>
            <a:pPr fontAlgn="base">
              <a:spcBef>
                <a:spcPct val="20000"/>
              </a:spcBef>
              <a:spcAft>
                <a:spcPct val="0"/>
              </a:spcAft>
              <a:buSzTx/>
              <a:buFontTx/>
              <a:buNone/>
            </a:pPr>
            <a:r>
              <a:rPr lang="en-US" altLang="zh-CN" sz="2000" smtClean="0">
                <a:solidFill>
                  <a:srgbClr val="000000"/>
                </a:solidFill>
                <a:ea typeface="宋体" pitchFamily="2" charset="-122"/>
              </a:rPr>
              <a:t>	lw 	</a:t>
            </a:r>
            <a:r>
              <a:rPr lang="en-US" altLang="zh-CN" sz="2000" smtClean="0">
                <a:solidFill>
                  <a:srgbClr val="063DE8"/>
                </a:solidFill>
                <a:ea typeface="宋体" pitchFamily="2" charset="-122"/>
              </a:rPr>
              <a:t>$3</a:t>
            </a:r>
            <a:r>
              <a:rPr lang="en-US" altLang="zh-CN" sz="2000" smtClean="0">
                <a:solidFill>
                  <a:srgbClr val="000000"/>
                </a:solidFill>
                <a:ea typeface="宋体" pitchFamily="2" charset="-122"/>
              </a:rPr>
              <a:t>, c</a:t>
            </a:r>
          </a:p>
          <a:p>
            <a:pPr fontAlgn="base">
              <a:spcBef>
                <a:spcPct val="20000"/>
              </a:spcBef>
              <a:spcAft>
                <a:spcPct val="0"/>
              </a:spcAft>
              <a:buSzTx/>
              <a:buFontTx/>
              <a:buNone/>
            </a:pPr>
            <a:r>
              <a:rPr lang="en-US" altLang="zh-CN" sz="2000" smtClean="0">
                <a:solidFill>
                  <a:srgbClr val="000000"/>
                </a:solidFill>
                <a:ea typeface="宋体" pitchFamily="2" charset="-122"/>
              </a:rPr>
              <a:t>	add 	$1, $2, </a:t>
            </a:r>
            <a:r>
              <a:rPr lang="en-US" altLang="zh-CN" sz="2000" smtClean="0">
                <a:solidFill>
                  <a:srgbClr val="063DE8"/>
                </a:solidFill>
                <a:ea typeface="宋体" pitchFamily="2" charset="-122"/>
              </a:rPr>
              <a:t>$3</a:t>
            </a:r>
          </a:p>
          <a:p>
            <a:pPr fontAlgn="base">
              <a:spcBef>
                <a:spcPct val="20000"/>
              </a:spcBef>
              <a:spcAft>
                <a:spcPct val="0"/>
              </a:spcAft>
              <a:buSzTx/>
              <a:buFontTx/>
              <a:buNone/>
            </a:pPr>
            <a:r>
              <a:rPr lang="en-US" altLang="zh-CN" sz="2000" smtClean="0">
                <a:solidFill>
                  <a:srgbClr val="000000"/>
                </a:solidFill>
                <a:ea typeface="宋体" pitchFamily="2" charset="-122"/>
              </a:rPr>
              <a:t>	</a:t>
            </a:r>
            <a:r>
              <a:rPr lang="en-US" altLang="zh-CN" sz="2000" smtClean="0">
                <a:solidFill>
                  <a:srgbClr val="FC0128"/>
                </a:solidFill>
                <a:ea typeface="宋体" pitchFamily="2" charset="-122"/>
              </a:rPr>
              <a:t>sw  	$1, a</a:t>
            </a:r>
          </a:p>
          <a:p>
            <a:pPr fontAlgn="base">
              <a:spcBef>
                <a:spcPct val="20000"/>
              </a:spcBef>
              <a:spcAft>
                <a:spcPct val="0"/>
              </a:spcAft>
              <a:buSzTx/>
              <a:buFontTx/>
              <a:buNone/>
            </a:pPr>
            <a:r>
              <a:rPr lang="en-US" altLang="zh-CN" sz="2000" smtClean="0">
                <a:solidFill>
                  <a:srgbClr val="FC0128"/>
                </a:solidFill>
                <a:ea typeface="宋体" pitchFamily="2" charset="-122"/>
              </a:rPr>
              <a:t>	lw 	$5, e</a:t>
            </a:r>
            <a:r>
              <a:rPr lang="en-US" altLang="zh-CN" sz="2000" smtClean="0">
                <a:solidFill>
                  <a:srgbClr val="000000"/>
                </a:solidFill>
                <a:ea typeface="宋体" pitchFamily="2" charset="-122"/>
              </a:rPr>
              <a:t> </a:t>
            </a:r>
          </a:p>
          <a:p>
            <a:pPr fontAlgn="base">
              <a:spcBef>
                <a:spcPct val="20000"/>
              </a:spcBef>
              <a:spcAft>
                <a:spcPct val="0"/>
              </a:spcAft>
              <a:buSzTx/>
              <a:buFontTx/>
              <a:buNone/>
            </a:pPr>
            <a:r>
              <a:rPr lang="en-US" altLang="zh-CN" sz="2000" smtClean="0">
                <a:solidFill>
                  <a:srgbClr val="000000"/>
                </a:solidFill>
                <a:ea typeface="宋体" pitchFamily="2" charset="-122"/>
              </a:rPr>
              <a:t>	lw 	</a:t>
            </a:r>
            <a:r>
              <a:rPr lang="en-US" altLang="zh-CN" sz="2000" smtClean="0">
                <a:solidFill>
                  <a:srgbClr val="063DE8"/>
                </a:solidFill>
                <a:ea typeface="宋体" pitchFamily="2" charset="-122"/>
              </a:rPr>
              <a:t>$6</a:t>
            </a:r>
            <a:r>
              <a:rPr lang="en-US" altLang="zh-CN" sz="2000" smtClean="0">
                <a:solidFill>
                  <a:srgbClr val="000000"/>
                </a:solidFill>
                <a:ea typeface="宋体" pitchFamily="2" charset="-122"/>
              </a:rPr>
              <a:t>, f</a:t>
            </a:r>
          </a:p>
          <a:p>
            <a:pPr fontAlgn="base">
              <a:spcBef>
                <a:spcPct val="20000"/>
              </a:spcBef>
              <a:spcAft>
                <a:spcPct val="0"/>
              </a:spcAft>
              <a:buSzTx/>
              <a:buFontTx/>
              <a:buNone/>
            </a:pPr>
            <a:r>
              <a:rPr lang="en-US" altLang="zh-CN" sz="2000" smtClean="0">
                <a:solidFill>
                  <a:srgbClr val="000000"/>
                </a:solidFill>
                <a:ea typeface="宋体" pitchFamily="2" charset="-122"/>
              </a:rPr>
              <a:t>	sub 	$4, $5, </a:t>
            </a:r>
            <a:r>
              <a:rPr lang="en-US" altLang="zh-CN" sz="2000" smtClean="0">
                <a:solidFill>
                  <a:srgbClr val="063DE8"/>
                </a:solidFill>
                <a:ea typeface="宋体" pitchFamily="2" charset="-122"/>
              </a:rPr>
              <a:t>$6</a:t>
            </a:r>
          </a:p>
          <a:p>
            <a:pPr fontAlgn="base">
              <a:spcBef>
                <a:spcPct val="20000"/>
              </a:spcBef>
              <a:spcAft>
                <a:spcPct val="0"/>
              </a:spcAft>
              <a:buSzTx/>
              <a:buFontTx/>
              <a:buNone/>
            </a:pPr>
            <a:r>
              <a:rPr lang="en-US" altLang="zh-CN" sz="2000" smtClean="0">
                <a:solidFill>
                  <a:srgbClr val="000000"/>
                </a:solidFill>
                <a:ea typeface="宋体" pitchFamily="2" charset="-122"/>
              </a:rPr>
              <a:t>	sw	$4, d</a:t>
            </a:r>
          </a:p>
        </p:txBody>
      </p:sp>
      <p:grpSp>
        <p:nvGrpSpPr>
          <p:cNvPr id="572425" name="Group 9"/>
          <p:cNvGrpSpPr>
            <a:grpSpLocks/>
          </p:cNvGrpSpPr>
          <p:nvPr/>
        </p:nvGrpSpPr>
        <p:grpSpPr bwMode="auto">
          <a:xfrm>
            <a:off x="3716338" y="3814763"/>
            <a:ext cx="1957387" cy="841375"/>
            <a:chOff x="2341" y="2574"/>
            <a:chExt cx="1233" cy="530"/>
          </a:xfrm>
        </p:grpSpPr>
        <p:sp>
          <p:nvSpPr>
            <p:cNvPr id="33804" name="AutoShape 10"/>
            <p:cNvSpPr>
              <a:spLocks noChangeArrowheads="1"/>
            </p:cNvSpPr>
            <p:nvPr/>
          </p:nvSpPr>
          <p:spPr bwMode="auto">
            <a:xfrm>
              <a:off x="2341" y="2574"/>
              <a:ext cx="1233" cy="530"/>
            </a:xfrm>
            <a:prstGeom prst="rightArrow">
              <a:avLst>
                <a:gd name="adj1" fmla="val 50000"/>
                <a:gd name="adj2" fmla="val 58160"/>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smtClean="0">
                <a:solidFill>
                  <a:srgbClr val="000000"/>
                </a:solidFill>
                <a:ea typeface="宋体" pitchFamily="2" charset="-122"/>
              </a:endParaRPr>
            </a:p>
          </p:txBody>
        </p:sp>
        <p:sp>
          <p:nvSpPr>
            <p:cNvPr id="33805" name="Text Box 11"/>
            <p:cNvSpPr txBox="1">
              <a:spLocks noChangeArrowheads="1"/>
            </p:cNvSpPr>
            <p:nvPr/>
          </p:nvSpPr>
          <p:spPr bwMode="auto">
            <a:xfrm>
              <a:off x="2512" y="2720"/>
              <a:ext cx="6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zh-CN" altLang="en-US" smtClean="0">
                  <a:solidFill>
                    <a:srgbClr val="000000"/>
                  </a:solidFill>
                  <a:latin typeface="Times New Roman" pitchFamily="18" charset="0"/>
                  <a:ea typeface="黑体" pitchFamily="49" charset="-122"/>
                </a:rPr>
                <a:t>调整后</a:t>
              </a:r>
            </a:p>
          </p:txBody>
        </p:sp>
      </p:grpSp>
      <p:sp>
        <p:nvSpPr>
          <p:cNvPr id="572428" name="Text Box 12"/>
          <p:cNvSpPr txBox="1">
            <a:spLocks noChangeArrowheads="1"/>
          </p:cNvSpPr>
          <p:nvPr/>
        </p:nvSpPr>
        <p:spPr bwMode="auto">
          <a:xfrm>
            <a:off x="4297363" y="1717675"/>
            <a:ext cx="368776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zh-CN" altLang="en-US" sz="2200" smtClean="0">
                <a:solidFill>
                  <a:srgbClr val="CC0000"/>
                </a:solidFill>
                <a:ea typeface="微软雅黑" pitchFamily="34" charset="-122"/>
              </a:rPr>
              <a:t>编译器的优化很重要！</a:t>
            </a:r>
          </a:p>
        </p:txBody>
      </p:sp>
      <p:sp>
        <p:nvSpPr>
          <p:cNvPr id="572429" name="Rectangle 13"/>
          <p:cNvSpPr>
            <a:spLocks noChangeArrowheads="1"/>
          </p:cNvSpPr>
          <p:nvPr/>
        </p:nvSpPr>
        <p:spPr bwMode="auto">
          <a:xfrm>
            <a:off x="952500" y="3157538"/>
            <a:ext cx="2451100" cy="800100"/>
          </a:xfrm>
          <a:prstGeom prst="rect">
            <a:avLst/>
          </a:prstGeom>
          <a:solidFill>
            <a:srgbClr val="FF99CC">
              <a:alpha val="38039"/>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smtClean="0">
              <a:solidFill>
                <a:srgbClr val="000000"/>
              </a:solidFill>
              <a:ea typeface="宋体" pitchFamily="2" charset="-122"/>
            </a:endParaRPr>
          </a:p>
        </p:txBody>
      </p:sp>
      <p:sp>
        <p:nvSpPr>
          <p:cNvPr id="572430" name="Rectangle 14"/>
          <p:cNvSpPr>
            <a:spLocks noChangeArrowheads="1"/>
          </p:cNvSpPr>
          <p:nvPr/>
        </p:nvSpPr>
        <p:spPr bwMode="auto">
          <a:xfrm>
            <a:off x="952500" y="4719638"/>
            <a:ext cx="2451100" cy="711200"/>
          </a:xfrm>
          <a:prstGeom prst="rect">
            <a:avLst/>
          </a:prstGeom>
          <a:solidFill>
            <a:srgbClr val="FF99CC">
              <a:alpha val="38039"/>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smtClean="0">
              <a:solidFill>
                <a:srgbClr val="000000"/>
              </a:solidFill>
              <a:ea typeface="宋体" pitchFamily="2" charset="-122"/>
            </a:endParaRPr>
          </a:p>
        </p:txBody>
      </p:sp>
      <p:sp>
        <p:nvSpPr>
          <p:cNvPr id="572431" name="Text Box 15"/>
          <p:cNvSpPr txBox="1">
            <a:spLocks noChangeArrowheads="1"/>
          </p:cNvSpPr>
          <p:nvPr/>
        </p:nvSpPr>
        <p:spPr bwMode="auto">
          <a:xfrm>
            <a:off x="273050" y="5867400"/>
            <a:ext cx="83613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zh-CN" altLang="en-US" sz="2200" smtClean="0">
                <a:solidFill>
                  <a:srgbClr val="CC0000"/>
                </a:solidFill>
                <a:latin typeface="微软雅黑" pitchFamily="34" charset="-122"/>
                <a:ea typeface="微软雅黑" pitchFamily="34" charset="-122"/>
              </a:rPr>
              <a:t>如果硬件不支持阻塞处理的话，则编译器可以将顺序调整和插入</a:t>
            </a:r>
            <a:r>
              <a:rPr lang="en-US" altLang="zh-CN" sz="2200" smtClean="0">
                <a:solidFill>
                  <a:srgbClr val="CC0000"/>
                </a:solidFill>
                <a:latin typeface="微软雅黑" pitchFamily="34" charset="-122"/>
                <a:ea typeface="微软雅黑" pitchFamily="34" charset="-122"/>
              </a:rPr>
              <a:t>NOP</a:t>
            </a:r>
            <a:r>
              <a:rPr lang="zh-CN" altLang="en-US" sz="2200" smtClean="0">
                <a:solidFill>
                  <a:srgbClr val="CC0000"/>
                </a:solidFill>
                <a:latin typeface="微软雅黑" pitchFamily="34" charset="-122"/>
                <a:ea typeface="微软雅黑" pitchFamily="34" charset="-122"/>
              </a:rPr>
              <a:t>指令结合起来，在找不到可插入的指令时，插入</a:t>
            </a:r>
            <a:r>
              <a:rPr lang="en-US" altLang="zh-CN" sz="2200" smtClean="0">
                <a:solidFill>
                  <a:srgbClr val="CC0000"/>
                </a:solidFill>
                <a:latin typeface="微软雅黑" pitchFamily="34" charset="-122"/>
                <a:ea typeface="微软雅黑" pitchFamily="34" charset="-122"/>
              </a:rPr>
              <a:t>NOP</a:t>
            </a:r>
            <a:r>
              <a:rPr lang="zh-CN" altLang="en-US" sz="2200" smtClean="0">
                <a:solidFill>
                  <a:srgbClr val="CC0000"/>
                </a:solidFill>
                <a:latin typeface="微软雅黑" pitchFamily="34" charset="-122"/>
                <a:ea typeface="微软雅黑" pitchFamily="34" charset="-122"/>
              </a:rPr>
              <a:t>指令！</a:t>
            </a:r>
          </a:p>
        </p:txBody>
      </p:sp>
    </p:spTree>
    <p:extLst>
      <p:ext uri="{BB962C8B-B14F-4D97-AF65-F5344CB8AC3E}">
        <p14:creationId xmlns:p14="http://schemas.microsoft.com/office/powerpoint/2010/main" val="31978805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2424"/>
                                        </p:tgtEl>
                                        <p:attrNameLst>
                                          <p:attrName>style.visibility</p:attrName>
                                        </p:attrNameLst>
                                      </p:cBhvr>
                                      <p:to>
                                        <p:strVal val="visible"/>
                                      </p:to>
                                    </p:set>
                                    <p:animEffect transition="in" filter="blinds(horizontal)">
                                      <p:cBhvr>
                                        <p:cTn id="7" dur="500"/>
                                        <p:tgtEl>
                                          <p:spTgt spid="5724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72429"/>
                                        </p:tgtEl>
                                        <p:attrNameLst>
                                          <p:attrName>style.visibility</p:attrName>
                                        </p:attrNameLst>
                                      </p:cBhvr>
                                      <p:to>
                                        <p:strVal val="visible"/>
                                      </p:to>
                                    </p:set>
                                    <p:animEffect transition="in" filter="blinds(horizontal)">
                                      <p:cBhvr>
                                        <p:cTn id="12" dur="500"/>
                                        <p:tgtEl>
                                          <p:spTgt spid="5724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72430"/>
                                        </p:tgtEl>
                                        <p:attrNameLst>
                                          <p:attrName>style.visibility</p:attrName>
                                        </p:attrNameLst>
                                      </p:cBhvr>
                                      <p:to>
                                        <p:strVal val="visible"/>
                                      </p:to>
                                    </p:set>
                                    <p:animEffect transition="in" filter="blinds(horizontal)">
                                      <p:cBhvr>
                                        <p:cTn id="17" dur="500"/>
                                        <p:tgtEl>
                                          <p:spTgt spid="57243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572421"/>
                                        </p:tgtEl>
                                        <p:attrNameLst>
                                          <p:attrName>style.visibility</p:attrName>
                                        </p:attrNameLst>
                                      </p:cBhvr>
                                      <p:to>
                                        <p:strVal val="visible"/>
                                      </p:to>
                                    </p:set>
                                    <p:animEffect transition="in" filter="checkerboard(across)">
                                      <p:cBhvr>
                                        <p:cTn id="22" dur="500"/>
                                        <p:tgtEl>
                                          <p:spTgt spid="57242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72425"/>
                                        </p:tgtEl>
                                        <p:attrNameLst>
                                          <p:attrName>style.visibility</p:attrName>
                                        </p:attrNameLst>
                                      </p:cBhvr>
                                      <p:to>
                                        <p:strVal val="visible"/>
                                      </p:to>
                                    </p:set>
                                    <p:animEffect transition="in" filter="blinds(horizontal)">
                                      <p:cBhvr>
                                        <p:cTn id="27" dur="500"/>
                                        <p:tgtEl>
                                          <p:spTgt spid="57242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8" fill="hold" grpId="0" nodeType="clickEffect">
                                  <p:stCondLst>
                                    <p:cond delay="0"/>
                                  </p:stCondLst>
                                  <p:childTnLst>
                                    <p:set>
                                      <p:cBhvr>
                                        <p:cTn id="31" dur="1" fill="hold">
                                          <p:stCondLst>
                                            <p:cond delay="0"/>
                                          </p:stCondLst>
                                        </p:cTn>
                                        <p:tgtEl>
                                          <p:spTgt spid="572420"/>
                                        </p:tgtEl>
                                        <p:attrNameLst>
                                          <p:attrName>style.visibility</p:attrName>
                                        </p:attrNameLst>
                                      </p:cBhvr>
                                      <p:to>
                                        <p:strVal val="visible"/>
                                      </p:to>
                                    </p:set>
                                    <p:animEffect transition="in" filter="slide(fromLeft)">
                                      <p:cBhvr>
                                        <p:cTn id="32" dur="500"/>
                                        <p:tgtEl>
                                          <p:spTgt spid="5724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572428">
                                            <p:txEl>
                                              <p:pRg st="0" end="0"/>
                                            </p:txEl>
                                          </p:spTgt>
                                        </p:tgtEl>
                                        <p:attrNameLst>
                                          <p:attrName>style.visibility</p:attrName>
                                        </p:attrNameLst>
                                      </p:cBhvr>
                                      <p:to>
                                        <p:strVal val="visible"/>
                                      </p:to>
                                    </p:set>
                                    <p:animEffect transition="in" filter="checkerboard(across)">
                                      <p:cBhvr>
                                        <p:cTn id="37" dur="500"/>
                                        <p:tgtEl>
                                          <p:spTgt spid="572428">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nodeType="clickEffect">
                                  <p:stCondLst>
                                    <p:cond delay="0"/>
                                  </p:stCondLst>
                                  <p:childTnLst>
                                    <p:set>
                                      <p:cBhvr>
                                        <p:cTn id="41" dur="1" fill="hold">
                                          <p:stCondLst>
                                            <p:cond delay="0"/>
                                          </p:stCondLst>
                                        </p:cTn>
                                        <p:tgtEl>
                                          <p:spTgt spid="572431">
                                            <p:txEl>
                                              <p:pRg st="0" end="0"/>
                                            </p:txEl>
                                          </p:spTgt>
                                        </p:tgtEl>
                                        <p:attrNameLst>
                                          <p:attrName>style.visibility</p:attrName>
                                        </p:attrNameLst>
                                      </p:cBhvr>
                                      <p:to>
                                        <p:strVal val="visible"/>
                                      </p:to>
                                    </p:set>
                                    <p:animEffect transition="in" filter="checkerboard(across)">
                                      <p:cBhvr>
                                        <p:cTn id="42" dur="500"/>
                                        <p:tgtEl>
                                          <p:spTgt spid="5724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20" grpId="0" autoUpdateAnimBg="0"/>
      <p:bldP spid="572424" grpId="0"/>
      <p:bldP spid="572429" grpId="0" animBg="1"/>
      <p:bldP spid="57243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63550" y="123825"/>
            <a:ext cx="8191500" cy="528638"/>
          </a:xfrm>
        </p:spPr>
        <p:txBody>
          <a:bodyPr/>
          <a:lstStyle/>
          <a:p>
            <a:r>
              <a:rPr lang="zh-CN" altLang="en-US" smtClean="0"/>
              <a:t>编译器优化以避免阻塞的情况调查</a:t>
            </a:r>
            <a:endParaRPr lang="en-US" altLang="zh-CN" smtClean="0"/>
          </a:p>
        </p:txBody>
      </p:sp>
      <p:graphicFrame>
        <p:nvGraphicFramePr>
          <p:cNvPr id="34819" name="Object 3">
            <a:hlinkClick r:id="" action="ppaction://ole?verb=0"/>
          </p:cNvPr>
          <p:cNvGraphicFramePr>
            <a:graphicFrameLocks/>
          </p:cNvGraphicFramePr>
          <p:nvPr/>
        </p:nvGraphicFramePr>
        <p:xfrm>
          <a:off x="431800" y="814388"/>
          <a:ext cx="8270875" cy="5024437"/>
        </p:xfrm>
        <a:graphic>
          <a:graphicData uri="http://schemas.openxmlformats.org/presentationml/2006/ole">
            <mc:AlternateContent xmlns:mc="http://schemas.openxmlformats.org/markup-compatibility/2006">
              <mc:Choice xmlns:v="urn:schemas-microsoft-com:vml" Requires="v">
                <p:oleObj spid="_x0000_s13318" name="图表" r:id="rId4" imgW="6642100" imgH="3746500" progId="Excel.Chart.8">
                  <p:embed followColorScheme="full"/>
                </p:oleObj>
              </mc:Choice>
              <mc:Fallback>
                <p:oleObj name="图表" r:id="rId4" imgW="6642100" imgH="3746500" progId="Excel.Chart.8">
                  <p:embed followColorScheme="full"/>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800" y="814388"/>
                        <a:ext cx="8270875" cy="502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0" name="Text Box 4"/>
          <p:cNvSpPr txBox="1">
            <a:spLocks noChangeArrowheads="1"/>
          </p:cNvSpPr>
          <p:nvPr/>
        </p:nvSpPr>
        <p:spPr bwMode="auto">
          <a:xfrm>
            <a:off x="415925" y="5761038"/>
            <a:ext cx="7408863"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zh-CN" altLang="en-US" sz="2200" smtClean="0">
                <a:solidFill>
                  <a:srgbClr val="063DE8"/>
                </a:solidFill>
                <a:latin typeface="微软雅黑" pitchFamily="34" charset="-122"/>
                <a:ea typeface="微软雅黑" pitchFamily="34" charset="-122"/>
              </a:rPr>
              <a:t>由此可见，优化调度后</a:t>
            </a:r>
            <a:r>
              <a:rPr lang="en-US" altLang="zh-CN" sz="2200" smtClean="0">
                <a:solidFill>
                  <a:srgbClr val="063DE8"/>
                </a:solidFill>
                <a:latin typeface="微软雅黑" pitchFamily="34" charset="-122"/>
                <a:ea typeface="微软雅黑" pitchFamily="34" charset="-122"/>
              </a:rPr>
              <a:t>load</a:t>
            </a:r>
            <a:r>
              <a:rPr lang="zh-CN" altLang="en-US" sz="2200" smtClean="0">
                <a:solidFill>
                  <a:srgbClr val="063DE8"/>
                </a:solidFill>
                <a:latin typeface="微软雅黑" pitchFamily="34" charset="-122"/>
                <a:ea typeface="微软雅黑" pitchFamily="34" charset="-122"/>
              </a:rPr>
              <a:t>阻塞现象大约降低了</a:t>
            </a:r>
            <a:r>
              <a:rPr lang="en-US" altLang="zh-CN" sz="2200" smtClean="0">
                <a:solidFill>
                  <a:srgbClr val="063DE8"/>
                </a:solidFill>
                <a:latin typeface="微软雅黑" pitchFamily="34" charset="-122"/>
                <a:ea typeface="微软雅黑" pitchFamily="34" charset="-122"/>
              </a:rPr>
              <a:t>1/2</a:t>
            </a:r>
            <a:r>
              <a:rPr lang="en-US" altLang="zh-CN" sz="2200" smtClean="0">
                <a:solidFill>
                  <a:srgbClr val="063DE8"/>
                </a:solidFill>
                <a:latin typeface="微软雅黑" pitchFamily="34" charset="-122"/>
                <a:ea typeface="微软雅黑" pitchFamily="34" charset="-122"/>
                <a:cs typeface="Times New Roman" pitchFamily="18" charset="0"/>
              </a:rPr>
              <a:t>~</a:t>
            </a:r>
            <a:r>
              <a:rPr lang="en-US" altLang="zh-CN" sz="2200" smtClean="0">
                <a:solidFill>
                  <a:srgbClr val="063DE8"/>
                </a:solidFill>
                <a:latin typeface="微软雅黑" pitchFamily="34" charset="-122"/>
                <a:ea typeface="微软雅黑" pitchFamily="34" charset="-122"/>
              </a:rPr>
              <a:t>1/3</a:t>
            </a:r>
          </a:p>
        </p:txBody>
      </p:sp>
    </p:spTree>
    <p:extLst>
      <p:ext uri="{BB962C8B-B14F-4D97-AF65-F5344CB8AC3E}">
        <p14:creationId xmlns:p14="http://schemas.microsoft.com/office/powerpoint/2010/main" val="3635161421"/>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830263" y="130175"/>
            <a:ext cx="7545387" cy="528638"/>
          </a:xfrm>
        </p:spPr>
        <p:txBody>
          <a:bodyPr/>
          <a:lstStyle/>
          <a:p>
            <a:r>
              <a:rPr lang="zh-CN" altLang="en-US" smtClean="0"/>
              <a:t>编译器优化指令顺序解决控制冒险</a:t>
            </a:r>
          </a:p>
        </p:txBody>
      </p:sp>
      <p:sp>
        <p:nvSpPr>
          <p:cNvPr id="35843" name="Rectangle 3"/>
          <p:cNvSpPr>
            <a:spLocks noGrp="1" noChangeArrowheads="1"/>
          </p:cNvSpPr>
          <p:nvPr>
            <p:ph type="body" idx="1"/>
          </p:nvPr>
        </p:nvSpPr>
        <p:spPr>
          <a:xfrm>
            <a:off x="136525" y="881063"/>
            <a:ext cx="8821738" cy="714375"/>
          </a:xfrm>
        </p:spPr>
        <p:txBody>
          <a:bodyPr/>
          <a:lstStyle/>
          <a:p>
            <a:pPr>
              <a:lnSpc>
                <a:spcPct val="115000"/>
              </a:lnSpc>
              <a:spcBef>
                <a:spcPct val="20000"/>
              </a:spcBef>
            </a:pPr>
            <a:r>
              <a:rPr lang="zh-CN" altLang="en-US" sz="1900" smtClean="0">
                <a:latin typeface="微软雅黑" pitchFamily="34" charset="-122"/>
                <a:ea typeface="微软雅黑" pitchFamily="34" charset="-122"/>
              </a:rPr>
              <a:t>基本思想：把分支指令前面的与分支指令无关的指令调到分支指令后面执行，以填充延迟时间片</a:t>
            </a:r>
            <a:r>
              <a:rPr lang="zh-CN" altLang="en-US" sz="1900" smtClean="0">
                <a:solidFill>
                  <a:srgbClr val="CC0000"/>
                </a:solidFill>
                <a:latin typeface="微软雅黑" pitchFamily="34" charset="-122"/>
                <a:ea typeface="微软雅黑" pitchFamily="34" charset="-122"/>
              </a:rPr>
              <a:t>（也称分支延迟槽</a:t>
            </a:r>
            <a:r>
              <a:rPr lang="en-US" altLang="zh-CN" sz="1900" smtClean="0">
                <a:solidFill>
                  <a:srgbClr val="CC0000"/>
                </a:solidFill>
                <a:latin typeface="微软雅黑" pitchFamily="34" charset="-122"/>
                <a:ea typeface="微软雅黑" pitchFamily="34" charset="-122"/>
              </a:rPr>
              <a:t>Branch Delay slot</a:t>
            </a:r>
            <a:r>
              <a:rPr lang="zh-CN" altLang="en-US" sz="1900" smtClean="0">
                <a:solidFill>
                  <a:srgbClr val="CC0000"/>
                </a:solidFill>
                <a:latin typeface="微软雅黑" pitchFamily="34" charset="-122"/>
                <a:ea typeface="微软雅黑" pitchFamily="34" charset="-122"/>
              </a:rPr>
              <a:t>）</a:t>
            </a:r>
            <a:r>
              <a:rPr lang="zh-CN" altLang="en-US" sz="1900" smtClean="0">
                <a:latin typeface="微软雅黑" pitchFamily="34" charset="-122"/>
                <a:ea typeface="微软雅黑" pitchFamily="34" charset="-122"/>
              </a:rPr>
              <a:t>，不够时用</a:t>
            </a:r>
            <a:r>
              <a:rPr lang="en-US" altLang="zh-CN" sz="1900" smtClean="0">
                <a:latin typeface="微软雅黑" pitchFamily="34" charset="-122"/>
                <a:ea typeface="微软雅黑" pitchFamily="34" charset="-122"/>
              </a:rPr>
              <a:t>nop</a:t>
            </a:r>
            <a:r>
              <a:rPr lang="zh-CN" altLang="en-US" sz="1900" smtClean="0">
                <a:latin typeface="微软雅黑" pitchFamily="34" charset="-122"/>
                <a:ea typeface="微软雅黑" pitchFamily="34" charset="-122"/>
              </a:rPr>
              <a:t>填充</a:t>
            </a:r>
          </a:p>
        </p:txBody>
      </p:sp>
      <p:sp>
        <p:nvSpPr>
          <p:cNvPr id="574468" name="Text Box 4"/>
          <p:cNvSpPr txBox="1">
            <a:spLocks noChangeArrowheads="1"/>
          </p:cNvSpPr>
          <p:nvPr/>
        </p:nvSpPr>
        <p:spPr bwMode="auto">
          <a:xfrm>
            <a:off x="188913" y="1825625"/>
            <a:ext cx="81930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zh-CN" altLang="en-US" sz="2000" smtClean="0">
                <a:solidFill>
                  <a:srgbClr val="008000"/>
                </a:solidFill>
                <a:latin typeface="微软雅黑" pitchFamily="34" charset="-122"/>
                <a:ea typeface="微软雅黑" pitchFamily="34" charset="-122"/>
              </a:rPr>
              <a:t>如何对以下程序段进行分支延迟调度？（假定时间片为</a:t>
            </a:r>
            <a:r>
              <a:rPr lang="en-US" altLang="zh-CN" sz="2000" smtClean="0">
                <a:solidFill>
                  <a:srgbClr val="008000"/>
                </a:solidFill>
                <a:latin typeface="微软雅黑" pitchFamily="34" charset="-122"/>
                <a:ea typeface="微软雅黑" pitchFamily="34" charset="-122"/>
              </a:rPr>
              <a:t>2</a:t>
            </a:r>
            <a:r>
              <a:rPr lang="zh-CN" altLang="en-US" sz="2000" smtClean="0">
                <a:solidFill>
                  <a:srgbClr val="008000"/>
                </a:solidFill>
                <a:latin typeface="微软雅黑" pitchFamily="34" charset="-122"/>
                <a:ea typeface="微软雅黑" pitchFamily="34" charset="-122"/>
              </a:rPr>
              <a:t>）</a:t>
            </a:r>
          </a:p>
        </p:txBody>
      </p:sp>
      <p:sp>
        <p:nvSpPr>
          <p:cNvPr id="574469" name="Text Box 5"/>
          <p:cNvSpPr txBox="1">
            <a:spLocks noChangeArrowheads="1"/>
          </p:cNvSpPr>
          <p:nvPr/>
        </p:nvSpPr>
        <p:spPr bwMode="auto">
          <a:xfrm>
            <a:off x="4889500" y="5565775"/>
            <a:ext cx="40767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20000"/>
              </a:spcBef>
              <a:spcAft>
                <a:spcPct val="0"/>
              </a:spcAft>
              <a:buSzTx/>
              <a:buFontTx/>
              <a:buNone/>
            </a:pPr>
            <a:r>
              <a:rPr lang="zh-CN" altLang="en-US" sz="2000" smtClean="0">
                <a:solidFill>
                  <a:srgbClr val="063DE8"/>
                </a:solidFill>
                <a:latin typeface="微软雅黑" pitchFamily="34" charset="-122"/>
                <a:ea typeface="微软雅黑" pitchFamily="34" charset="-122"/>
              </a:rPr>
              <a:t>调度后，无需在硬件线路中阻塞</a:t>
            </a:r>
            <a:r>
              <a:rPr lang="en-US" altLang="zh-CN" sz="2000" smtClean="0">
                <a:solidFill>
                  <a:srgbClr val="063DE8"/>
                </a:solidFill>
                <a:latin typeface="微软雅黑" pitchFamily="34" charset="-122"/>
                <a:ea typeface="微软雅黑" pitchFamily="34" charset="-122"/>
              </a:rPr>
              <a:t>branch</a:t>
            </a:r>
            <a:r>
              <a:rPr lang="zh-CN" altLang="en-US" sz="2000" smtClean="0">
                <a:solidFill>
                  <a:srgbClr val="063DE8"/>
                </a:solidFill>
                <a:latin typeface="微软雅黑" pitchFamily="34" charset="-122"/>
                <a:ea typeface="微软雅黑" pitchFamily="34" charset="-122"/>
              </a:rPr>
              <a:t>指令后面指令的执行</a:t>
            </a:r>
          </a:p>
        </p:txBody>
      </p:sp>
      <p:grpSp>
        <p:nvGrpSpPr>
          <p:cNvPr id="574473" name="Group 9"/>
          <p:cNvGrpSpPr>
            <a:grpSpLocks/>
          </p:cNvGrpSpPr>
          <p:nvPr/>
        </p:nvGrpSpPr>
        <p:grpSpPr bwMode="auto">
          <a:xfrm>
            <a:off x="674688" y="2406650"/>
            <a:ext cx="2768600" cy="3346450"/>
            <a:chOff x="184" y="1744"/>
            <a:chExt cx="1744" cy="2108"/>
          </a:xfrm>
        </p:grpSpPr>
        <p:sp>
          <p:nvSpPr>
            <p:cNvPr id="35859" name="Text Box 10"/>
            <p:cNvSpPr txBox="1">
              <a:spLocks noChangeArrowheads="1"/>
            </p:cNvSpPr>
            <p:nvPr/>
          </p:nvSpPr>
          <p:spPr bwMode="auto">
            <a:xfrm>
              <a:off x="240" y="1744"/>
              <a:ext cx="1256" cy="2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lnSpc>
                  <a:spcPct val="120000"/>
                </a:lnSpc>
                <a:spcBef>
                  <a:spcPct val="20000"/>
                </a:spcBef>
                <a:spcAft>
                  <a:spcPct val="0"/>
                </a:spcAft>
                <a:buSzTx/>
                <a:buFontTx/>
                <a:buNone/>
              </a:pPr>
              <a:r>
                <a:rPr lang="en-US" altLang="zh-CN" sz="2000" smtClean="0">
                  <a:solidFill>
                    <a:srgbClr val="CC0000"/>
                  </a:solidFill>
                  <a:ea typeface="宋体" pitchFamily="2" charset="-122"/>
                  <a:cs typeface="Arial" pitchFamily="34" charset="0"/>
                </a:rPr>
                <a:t>lw $1, 0($2)</a:t>
              </a:r>
            </a:p>
            <a:p>
              <a:pPr fontAlgn="base">
                <a:lnSpc>
                  <a:spcPct val="120000"/>
                </a:lnSpc>
                <a:spcBef>
                  <a:spcPct val="20000"/>
                </a:spcBef>
                <a:spcAft>
                  <a:spcPct val="0"/>
                </a:spcAft>
                <a:buSzTx/>
                <a:buFontTx/>
                <a:buNone/>
              </a:pPr>
              <a:r>
                <a:rPr lang="en-US" altLang="zh-CN" sz="2000" smtClean="0">
                  <a:solidFill>
                    <a:srgbClr val="000000"/>
                  </a:solidFill>
                  <a:ea typeface="宋体" pitchFamily="2" charset="-122"/>
                  <a:cs typeface="Arial" pitchFamily="34" charset="0"/>
                </a:rPr>
                <a:t>lw </a:t>
              </a:r>
              <a:r>
                <a:rPr lang="en-US" altLang="zh-CN" sz="2000" smtClean="0">
                  <a:solidFill>
                    <a:srgbClr val="CF922F"/>
                  </a:solidFill>
                  <a:ea typeface="宋体" pitchFamily="2" charset="-122"/>
                  <a:cs typeface="Arial" pitchFamily="34" charset="0"/>
                </a:rPr>
                <a:t>$3</a:t>
              </a:r>
              <a:r>
                <a:rPr lang="en-US" altLang="zh-CN" sz="2000" smtClean="0">
                  <a:solidFill>
                    <a:srgbClr val="000000"/>
                  </a:solidFill>
                  <a:ea typeface="宋体" pitchFamily="2" charset="-122"/>
                  <a:cs typeface="Arial" pitchFamily="34" charset="0"/>
                </a:rPr>
                <a:t>, 0($2)</a:t>
              </a:r>
            </a:p>
            <a:p>
              <a:pPr fontAlgn="base">
                <a:lnSpc>
                  <a:spcPct val="120000"/>
                </a:lnSpc>
                <a:spcBef>
                  <a:spcPct val="20000"/>
                </a:spcBef>
                <a:spcAft>
                  <a:spcPct val="0"/>
                </a:spcAft>
                <a:buSzTx/>
                <a:buFontTx/>
                <a:buNone/>
              </a:pPr>
              <a:r>
                <a:rPr lang="en-US" altLang="zh-CN" sz="2000" smtClean="0">
                  <a:solidFill>
                    <a:srgbClr val="063DE8"/>
                  </a:solidFill>
                  <a:ea typeface="宋体" pitchFamily="2" charset="-122"/>
                  <a:cs typeface="Arial" pitchFamily="34" charset="0"/>
                </a:rPr>
                <a:t>add  $6, $4, $2</a:t>
              </a:r>
            </a:p>
            <a:p>
              <a:pPr fontAlgn="base">
                <a:lnSpc>
                  <a:spcPct val="120000"/>
                </a:lnSpc>
                <a:spcBef>
                  <a:spcPct val="20000"/>
                </a:spcBef>
                <a:spcAft>
                  <a:spcPct val="0"/>
                </a:spcAft>
                <a:buSzTx/>
                <a:buFontTx/>
                <a:buNone/>
              </a:pPr>
              <a:r>
                <a:rPr lang="en-US" altLang="zh-CN" sz="2000" smtClean="0">
                  <a:solidFill>
                    <a:srgbClr val="008000"/>
                  </a:solidFill>
                  <a:ea typeface="宋体" pitchFamily="2" charset="-122"/>
                  <a:cs typeface="Arial" pitchFamily="34" charset="0"/>
                </a:rPr>
                <a:t>beq </a:t>
              </a:r>
              <a:r>
                <a:rPr lang="en-US" altLang="zh-CN" sz="2000" smtClean="0">
                  <a:solidFill>
                    <a:srgbClr val="CF922F"/>
                  </a:solidFill>
                  <a:ea typeface="宋体" pitchFamily="2" charset="-122"/>
                  <a:cs typeface="Arial" pitchFamily="34" charset="0"/>
                </a:rPr>
                <a:t>$3</a:t>
              </a:r>
              <a:r>
                <a:rPr lang="en-US" altLang="zh-CN" sz="2000" smtClean="0">
                  <a:solidFill>
                    <a:srgbClr val="008000"/>
                  </a:solidFill>
                  <a:ea typeface="宋体" pitchFamily="2" charset="-122"/>
                  <a:cs typeface="Arial" pitchFamily="34" charset="0"/>
                </a:rPr>
                <a:t>, $5, 2</a:t>
              </a:r>
            </a:p>
            <a:p>
              <a:pPr fontAlgn="base">
                <a:lnSpc>
                  <a:spcPct val="120000"/>
                </a:lnSpc>
                <a:spcBef>
                  <a:spcPct val="20000"/>
                </a:spcBef>
                <a:spcAft>
                  <a:spcPct val="0"/>
                </a:spcAft>
                <a:buSzTx/>
                <a:buFontTx/>
                <a:buNone/>
              </a:pPr>
              <a:r>
                <a:rPr lang="en-US" altLang="zh-CN" sz="2000" smtClean="0">
                  <a:solidFill>
                    <a:srgbClr val="000000"/>
                  </a:solidFill>
                  <a:ea typeface="宋体" pitchFamily="2" charset="-122"/>
                  <a:cs typeface="Arial" pitchFamily="34" charset="0"/>
                </a:rPr>
                <a:t>add $3, $3,$2</a:t>
              </a:r>
            </a:p>
            <a:p>
              <a:pPr fontAlgn="base">
                <a:lnSpc>
                  <a:spcPct val="120000"/>
                </a:lnSpc>
                <a:spcBef>
                  <a:spcPct val="20000"/>
                </a:spcBef>
                <a:spcAft>
                  <a:spcPct val="0"/>
                </a:spcAft>
                <a:buSzTx/>
                <a:buFontTx/>
                <a:buNone/>
              </a:pPr>
              <a:r>
                <a:rPr lang="en-US" altLang="zh-CN" sz="2000" smtClean="0">
                  <a:solidFill>
                    <a:srgbClr val="000000"/>
                  </a:solidFill>
                  <a:ea typeface="宋体" pitchFamily="2" charset="-122"/>
                  <a:cs typeface="Arial" pitchFamily="34" charset="0"/>
                </a:rPr>
                <a:t>sw $1, 0($2)</a:t>
              </a:r>
              <a:r>
                <a:rPr lang="en-US" altLang="zh-CN" sz="2000" smtClean="0">
                  <a:solidFill>
                    <a:srgbClr val="000000"/>
                  </a:solidFill>
                  <a:latin typeface="Times New Roman" pitchFamily="18" charset="0"/>
                  <a:ea typeface="宋体" pitchFamily="2" charset="-122"/>
                  <a:cs typeface="Arial" pitchFamily="34" charset="0"/>
                </a:rPr>
                <a:t> </a:t>
              </a:r>
            </a:p>
            <a:p>
              <a:pPr fontAlgn="base">
                <a:spcBef>
                  <a:spcPct val="0"/>
                </a:spcBef>
                <a:spcAft>
                  <a:spcPct val="0"/>
                </a:spcAft>
                <a:buSzTx/>
                <a:buFontTx/>
                <a:buNone/>
              </a:pPr>
              <a:r>
                <a:rPr lang="en-US" altLang="zh-CN" sz="2000" smtClean="0">
                  <a:solidFill>
                    <a:srgbClr val="000000"/>
                  </a:solidFill>
                  <a:latin typeface="Times New Roman" pitchFamily="18" charset="0"/>
                  <a:ea typeface="宋体" pitchFamily="2" charset="-122"/>
                  <a:cs typeface="Arial" pitchFamily="34" charset="0"/>
                </a:rPr>
                <a:t>     ……</a:t>
              </a:r>
              <a:r>
                <a:rPr lang="zh-CN" altLang="en-US" sz="2000" smtClean="0">
                  <a:solidFill>
                    <a:srgbClr val="000000"/>
                  </a:solidFill>
                  <a:latin typeface="Times New Roman" pitchFamily="18" charset="0"/>
                  <a:ea typeface="宋体" pitchFamily="2" charset="-122"/>
                  <a:cs typeface="Arial" pitchFamily="34" charset="0"/>
                </a:rPr>
                <a:t>     </a:t>
              </a:r>
            </a:p>
            <a:p>
              <a:pPr fontAlgn="base">
                <a:spcBef>
                  <a:spcPct val="50000"/>
                </a:spcBef>
                <a:spcAft>
                  <a:spcPct val="0"/>
                </a:spcAft>
                <a:buSzTx/>
                <a:buFontTx/>
                <a:buNone/>
              </a:pPr>
              <a:endParaRPr lang="en-US" altLang="zh-CN" sz="2000" smtClean="0">
                <a:solidFill>
                  <a:srgbClr val="000000"/>
                </a:solidFill>
                <a:ea typeface="宋体" pitchFamily="2" charset="-122"/>
                <a:cs typeface="Arial" pitchFamily="34" charset="0"/>
              </a:endParaRPr>
            </a:p>
          </p:txBody>
        </p:sp>
        <p:sp>
          <p:nvSpPr>
            <p:cNvPr id="35860" name="Rectangle 11"/>
            <p:cNvSpPr>
              <a:spLocks noChangeArrowheads="1"/>
            </p:cNvSpPr>
            <p:nvPr/>
          </p:nvSpPr>
          <p:spPr bwMode="auto">
            <a:xfrm>
              <a:off x="184" y="1784"/>
              <a:ext cx="1744" cy="181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smtClean="0">
                <a:solidFill>
                  <a:srgbClr val="000000"/>
                </a:solidFill>
                <a:ea typeface="宋体" pitchFamily="2" charset="-122"/>
              </a:endParaRPr>
            </a:p>
          </p:txBody>
        </p:sp>
      </p:grpSp>
      <p:sp>
        <p:nvSpPr>
          <p:cNvPr id="574476" name="Rectangle 12"/>
          <p:cNvSpPr>
            <a:spLocks noChangeArrowheads="1"/>
          </p:cNvSpPr>
          <p:nvPr/>
        </p:nvSpPr>
        <p:spPr bwMode="auto">
          <a:xfrm>
            <a:off x="436563" y="5541963"/>
            <a:ext cx="34226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r>
              <a:rPr lang="zh-CN" altLang="en-US" sz="2000" smtClean="0">
                <a:solidFill>
                  <a:srgbClr val="063DE8"/>
                </a:solidFill>
                <a:latin typeface="微软雅黑" pitchFamily="34" charset="-122"/>
                <a:ea typeface="微软雅黑" pitchFamily="34" charset="-122"/>
              </a:rPr>
              <a:t>调度后可能带来其他问题：产生新的</a:t>
            </a:r>
            <a:r>
              <a:rPr lang="en-US" altLang="zh-CN" sz="2000" smtClean="0">
                <a:solidFill>
                  <a:srgbClr val="063DE8"/>
                </a:solidFill>
                <a:latin typeface="微软雅黑" pitchFamily="34" charset="-122"/>
                <a:ea typeface="微软雅黑" pitchFamily="34" charset="-122"/>
                <a:cs typeface="Arial" pitchFamily="34" charset="0"/>
              </a:rPr>
              <a:t>load-use</a:t>
            </a:r>
            <a:r>
              <a:rPr lang="zh-CN" altLang="en-US" sz="2000" smtClean="0">
                <a:solidFill>
                  <a:srgbClr val="063DE8"/>
                </a:solidFill>
                <a:latin typeface="微软雅黑" pitchFamily="34" charset="-122"/>
                <a:ea typeface="微软雅黑" pitchFamily="34" charset="-122"/>
                <a:cs typeface="Arial" pitchFamily="34" charset="0"/>
              </a:rPr>
              <a:t>数据</a:t>
            </a:r>
            <a:r>
              <a:rPr lang="zh-CN" altLang="en-US" sz="2000" smtClean="0">
                <a:solidFill>
                  <a:srgbClr val="063DE8"/>
                </a:solidFill>
                <a:latin typeface="微软雅黑" pitchFamily="34" charset="-122"/>
                <a:ea typeface="微软雅黑" pitchFamily="34" charset="-122"/>
              </a:rPr>
              <a:t>冒险</a:t>
            </a:r>
          </a:p>
        </p:txBody>
      </p:sp>
      <p:sp>
        <p:nvSpPr>
          <p:cNvPr id="574477" name="Freeform 13"/>
          <p:cNvSpPr>
            <a:spLocks/>
          </p:cNvSpPr>
          <p:nvPr/>
        </p:nvSpPr>
        <p:spPr bwMode="auto">
          <a:xfrm>
            <a:off x="2093913" y="2751138"/>
            <a:ext cx="755650" cy="1374775"/>
          </a:xfrm>
          <a:custGeom>
            <a:avLst/>
            <a:gdLst>
              <a:gd name="T0" fmla="*/ 2147483647 w 309"/>
              <a:gd name="T1" fmla="*/ 0 h 560"/>
              <a:gd name="T2" fmla="*/ 2147483647 w 309"/>
              <a:gd name="T3" fmla="*/ 2147483647 h 560"/>
              <a:gd name="T4" fmla="*/ 2147483647 w 309"/>
              <a:gd name="T5" fmla="*/ 2147483647 h 560"/>
              <a:gd name="T6" fmla="*/ 0 w 309"/>
              <a:gd name="T7" fmla="*/ 2147483647 h 5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9" h="560">
                <a:moveTo>
                  <a:pt x="80" y="0"/>
                </a:moveTo>
                <a:cubicBezTo>
                  <a:pt x="160" y="18"/>
                  <a:pt x="241" y="37"/>
                  <a:pt x="272" y="112"/>
                </a:cubicBezTo>
                <a:cubicBezTo>
                  <a:pt x="303" y="187"/>
                  <a:pt x="309" y="373"/>
                  <a:pt x="264" y="448"/>
                </a:cubicBezTo>
                <a:cubicBezTo>
                  <a:pt x="219" y="523"/>
                  <a:pt x="109" y="541"/>
                  <a:pt x="0" y="560"/>
                </a:cubicBez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smtClean="0">
              <a:solidFill>
                <a:srgbClr val="000000"/>
              </a:solidFill>
              <a:ea typeface="宋体" pitchFamily="2" charset="-122"/>
            </a:endParaRPr>
          </a:p>
        </p:txBody>
      </p:sp>
      <p:sp>
        <p:nvSpPr>
          <p:cNvPr id="574478" name="Freeform 14"/>
          <p:cNvSpPr>
            <a:spLocks/>
          </p:cNvSpPr>
          <p:nvPr/>
        </p:nvSpPr>
        <p:spPr bwMode="auto">
          <a:xfrm rot="713319">
            <a:off x="2449513" y="3487738"/>
            <a:ext cx="628650" cy="739775"/>
          </a:xfrm>
          <a:custGeom>
            <a:avLst/>
            <a:gdLst>
              <a:gd name="T0" fmla="*/ 2147483647 w 309"/>
              <a:gd name="T1" fmla="*/ 0 h 560"/>
              <a:gd name="T2" fmla="*/ 2147483647 w 309"/>
              <a:gd name="T3" fmla="*/ 2147483647 h 560"/>
              <a:gd name="T4" fmla="*/ 2147483647 w 309"/>
              <a:gd name="T5" fmla="*/ 2147483647 h 560"/>
              <a:gd name="T6" fmla="*/ 0 w 309"/>
              <a:gd name="T7" fmla="*/ 2147483647 h 5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9" h="560">
                <a:moveTo>
                  <a:pt x="80" y="0"/>
                </a:moveTo>
                <a:cubicBezTo>
                  <a:pt x="160" y="18"/>
                  <a:pt x="241" y="37"/>
                  <a:pt x="272" y="112"/>
                </a:cubicBezTo>
                <a:cubicBezTo>
                  <a:pt x="303" y="187"/>
                  <a:pt x="309" y="373"/>
                  <a:pt x="264" y="448"/>
                </a:cubicBezTo>
                <a:cubicBezTo>
                  <a:pt x="219" y="523"/>
                  <a:pt x="109" y="541"/>
                  <a:pt x="0" y="560"/>
                </a:cubicBezTo>
              </a:path>
            </a:pathLst>
          </a:custGeom>
          <a:noFill/>
          <a:ln w="38100" cap="flat" cmpd="sng">
            <a:solidFill>
              <a:schemeClr val="accent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smtClean="0">
              <a:solidFill>
                <a:srgbClr val="000000"/>
              </a:solidFill>
              <a:ea typeface="宋体" pitchFamily="2" charset="-122"/>
            </a:endParaRPr>
          </a:p>
        </p:txBody>
      </p:sp>
      <p:grpSp>
        <p:nvGrpSpPr>
          <p:cNvPr id="574479" name="Group 15"/>
          <p:cNvGrpSpPr>
            <a:grpSpLocks/>
          </p:cNvGrpSpPr>
          <p:nvPr/>
        </p:nvGrpSpPr>
        <p:grpSpPr bwMode="auto">
          <a:xfrm>
            <a:off x="2770188" y="3994150"/>
            <a:ext cx="203200" cy="292100"/>
            <a:chOff x="4640" y="2696"/>
            <a:chExt cx="128" cy="184"/>
          </a:xfrm>
        </p:grpSpPr>
        <p:sp>
          <p:nvSpPr>
            <p:cNvPr id="35857" name="Line 16"/>
            <p:cNvSpPr>
              <a:spLocks noChangeShapeType="1"/>
            </p:cNvSpPr>
            <p:nvPr/>
          </p:nvSpPr>
          <p:spPr bwMode="auto">
            <a:xfrm flipH="1">
              <a:off x="4656" y="2696"/>
              <a:ext cx="96" cy="1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smtClean="0">
                <a:solidFill>
                  <a:srgbClr val="000000"/>
                </a:solidFill>
                <a:ea typeface="宋体" pitchFamily="2" charset="-122"/>
              </a:endParaRPr>
            </a:p>
          </p:txBody>
        </p:sp>
        <p:sp>
          <p:nvSpPr>
            <p:cNvPr id="35858" name="Line 17"/>
            <p:cNvSpPr>
              <a:spLocks noChangeShapeType="1"/>
            </p:cNvSpPr>
            <p:nvPr/>
          </p:nvSpPr>
          <p:spPr bwMode="auto">
            <a:xfrm>
              <a:off x="4640" y="2720"/>
              <a:ext cx="128" cy="12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1600" b="1" smtClean="0">
                <a:solidFill>
                  <a:srgbClr val="000000"/>
                </a:solidFill>
                <a:ea typeface="宋体" pitchFamily="2" charset="-122"/>
              </a:endParaRPr>
            </a:p>
          </p:txBody>
        </p:sp>
      </p:grpSp>
      <p:grpSp>
        <p:nvGrpSpPr>
          <p:cNvPr id="574484" name="Group 20"/>
          <p:cNvGrpSpPr>
            <a:grpSpLocks/>
          </p:cNvGrpSpPr>
          <p:nvPr/>
        </p:nvGrpSpPr>
        <p:grpSpPr bwMode="auto">
          <a:xfrm>
            <a:off x="4075113" y="3390900"/>
            <a:ext cx="1008062" cy="825500"/>
            <a:chOff x="2024" y="2400"/>
            <a:chExt cx="552" cy="520"/>
          </a:xfrm>
        </p:grpSpPr>
        <p:sp>
          <p:nvSpPr>
            <p:cNvPr id="35855" name="AutoShape 21"/>
            <p:cNvSpPr>
              <a:spLocks noChangeArrowheads="1"/>
            </p:cNvSpPr>
            <p:nvPr/>
          </p:nvSpPr>
          <p:spPr bwMode="auto">
            <a:xfrm>
              <a:off x="2024" y="2400"/>
              <a:ext cx="496" cy="520"/>
            </a:xfrm>
            <a:prstGeom prst="rightArrow">
              <a:avLst>
                <a:gd name="adj1" fmla="val 50000"/>
                <a:gd name="adj2" fmla="val 25000"/>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smtClean="0">
                <a:solidFill>
                  <a:srgbClr val="000000"/>
                </a:solidFill>
                <a:ea typeface="宋体" pitchFamily="2" charset="-122"/>
              </a:endParaRPr>
            </a:p>
          </p:txBody>
        </p:sp>
        <p:sp>
          <p:nvSpPr>
            <p:cNvPr id="35856" name="Text Box 22"/>
            <p:cNvSpPr txBox="1">
              <a:spLocks noChangeArrowheads="1"/>
            </p:cNvSpPr>
            <p:nvPr/>
          </p:nvSpPr>
          <p:spPr bwMode="auto">
            <a:xfrm>
              <a:off x="2024" y="2560"/>
              <a:ext cx="5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50000"/>
                </a:spcBef>
                <a:spcAft>
                  <a:spcPct val="0"/>
                </a:spcAft>
                <a:buSzTx/>
                <a:buFontTx/>
                <a:buNone/>
              </a:pPr>
              <a:r>
                <a:rPr lang="zh-CN" altLang="en-US" smtClean="0">
                  <a:solidFill>
                    <a:srgbClr val="000000"/>
                  </a:solidFill>
                  <a:latin typeface="Times New Roman" pitchFamily="18" charset="0"/>
                  <a:ea typeface="黑体" pitchFamily="49" charset="-122"/>
                </a:rPr>
                <a:t>调度后</a:t>
              </a:r>
            </a:p>
          </p:txBody>
        </p:sp>
      </p:grpSp>
      <p:grpSp>
        <p:nvGrpSpPr>
          <p:cNvPr id="574487" name="Group 23"/>
          <p:cNvGrpSpPr>
            <a:grpSpLocks/>
          </p:cNvGrpSpPr>
          <p:nvPr/>
        </p:nvGrpSpPr>
        <p:grpSpPr bwMode="auto">
          <a:xfrm>
            <a:off x="5662613" y="2393950"/>
            <a:ext cx="2159000" cy="3009900"/>
            <a:chOff x="4400" y="1744"/>
            <a:chExt cx="1360" cy="1896"/>
          </a:xfrm>
        </p:grpSpPr>
        <p:sp>
          <p:nvSpPr>
            <p:cNvPr id="35853" name="Text Box 24"/>
            <p:cNvSpPr txBox="1">
              <a:spLocks noChangeArrowheads="1"/>
            </p:cNvSpPr>
            <p:nvPr/>
          </p:nvSpPr>
          <p:spPr bwMode="auto">
            <a:xfrm>
              <a:off x="4424" y="1744"/>
              <a:ext cx="1336" cy="1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lnSpc>
                  <a:spcPct val="120000"/>
                </a:lnSpc>
                <a:spcBef>
                  <a:spcPct val="20000"/>
                </a:spcBef>
                <a:spcAft>
                  <a:spcPct val="0"/>
                </a:spcAft>
                <a:buSzTx/>
                <a:buFontTx/>
                <a:buNone/>
              </a:pPr>
              <a:r>
                <a:rPr lang="en-US" altLang="zh-CN" sz="2000" smtClean="0">
                  <a:solidFill>
                    <a:srgbClr val="000000"/>
                  </a:solidFill>
                  <a:ea typeface="宋体" pitchFamily="2" charset="-122"/>
                  <a:cs typeface="Arial" pitchFamily="34" charset="0"/>
                </a:rPr>
                <a:t>lw $3, 0($2)</a:t>
              </a:r>
            </a:p>
            <a:p>
              <a:pPr fontAlgn="base">
                <a:lnSpc>
                  <a:spcPct val="120000"/>
                </a:lnSpc>
                <a:spcBef>
                  <a:spcPct val="20000"/>
                </a:spcBef>
                <a:spcAft>
                  <a:spcPct val="0"/>
                </a:spcAft>
                <a:buSzTx/>
                <a:buFontTx/>
                <a:buNone/>
              </a:pPr>
              <a:r>
                <a:rPr lang="en-US" altLang="zh-CN" sz="2000" smtClean="0">
                  <a:solidFill>
                    <a:srgbClr val="063DE8"/>
                  </a:solidFill>
                  <a:ea typeface="宋体" pitchFamily="2" charset="-122"/>
                  <a:cs typeface="Arial" pitchFamily="34" charset="0"/>
                </a:rPr>
                <a:t>add  $6, $4, $2</a:t>
              </a:r>
            </a:p>
            <a:p>
              <a:pPr fontAlgn="base">
                <a:lnSpc>
                  <a:spcPct val="120000"/>
                </a:lnSpc>
                <a:spcBef>
                  <a:spcPct val="20000"/>
                </a:spcBef>
                <a:spcAft>
                  <a:spcPct val="0"/>
                </a:spcAft>
                <a:buSzTx/>
                <a:buFontTx/>
                <a:buNone/>
              </a:pPr>
              <a:r>
                <a:rPr lang="en-US" altLang="zh-CN" sz="2000" smtClean="0">
                  <a:solidFill>
                    <a:srgbClr val="008000"/>
                  </a:solidFill>
                  <a:ea typeface="宋体" pitchFamily="2" charset="-122"/>
                  <a:cs typeface="Arial" pitchFamily="34" charset="0"/>
                </a:rPr>
                <a:t>beq $3, $5, 2</a:t>
              </a:r>
            </a:p>
            <a:p>
              <a:pPr fontAlgn="base">
                <a:lnSpc>
                  <a:spcPct val="120000"/>
                </a:lnSpc>
                <a:spcBef>
                  <a:spcPct val="20000"/>
                </a:spcBef>
                <a:spcAft>
                  <a:spcPct val="0"/>
                </a:spcAft>
                <a:buSzTx/>
                <a:buFontTx/>
                <a:buNone/>
              </a:pPr>
              <a:r>
                <a:rPr lang="en-US" altLang="zh-CN" sz="2000" smtClean="0">
                  <a:solidFill>
                    <a:srgbClr val="CC0000"/>
                  </a:solidFill>
                  <a:ea typeface="宋体" pitchFamily="2" charset="-122"/>
                  <a:cs typeface="Arial" pitchFamily="34" charset="0"/>
                </a:rPr>
                <a:t>lw $1, 0($2)</a:t>
              </a:r>
            </a:p>
            <a:p>
              <a:pPr fontAlgn="base">
                <a:lnSpc>
                  <a:spcPct val="120000"/>
                </a:lnSpc>
                <a:spcBef>
                  <a:spcPct val="20000"/>
                </a:spcBef>
                <a:spcAft>
                  <a:spcPct val="0"/>
                </a:spcAft>
                <a:buSzTx/>
                <a:buFontTx/>
                <a:buNone/>
              </a:pPr>
              <a:r>
                <a:rPr lang="en-US" altLang="zh-CN" sz="2000" smtClean="0">
                  <a:solidFill>
                    <a:srgbClr val="CC0000"/>
                  </a:solidFill>
                  <a:ea typeface="宋体" pitchFamily="2" charset="-122"/>
                  <a:cs typeface="Arial" pitchFamily="34" charset="0"/>
                </a:rPr>
                <a:t>nop</a:t>
              </a:r>
            </a:p>
            <a:p>
              <a:pPr fontAlgn="base">
                <a:lnSpc>
                  <a:spcPct val="120000"/>
                </a:lnSpc>
                <a:spcBef>
                  <a:spcPct val="20000"/>
                </a:spcBef>
                <a:spcAft>
                  <a:spcPct val="0"/>
                </a:spcAft>
                <a:buSzTx/>
                <a:buFontTx/>
                <a:buNone/>
              </a:pPr>
              <a:r>
                <a:rPr lang="en-US" altLang="zh-CN" sz="2000" smtClean="0">
                  <a:solidFill>
                    <a:srgbClr val="000000"/>
                  </a:solidFill>
                  <a:ea typeface="宋体" pitchFamily="2" charset="-122"/>
                  <a:cs typeface="Arial" pitchFamily="34" charset="0"/>
                </a:rPr>
                <a:t>add $3, $3,$2</a:t>
              </a:r>
            </a:p>
            <a:p>
              <a:pPr fontAlgn="base">
                <a:lnSpc>
                  <a:spcPct val="120000"/>
                </a:lnSpc>
                <a:spcBef>
                  <a:spcPct val="20000"/>
                </a:spcBef>
                <a:spcAft>
                  <a:spcPct val="0"/>
                </a:spcAft>
                <a:buSzTx/>
                <a:buFontTx/>
                <a:buNone/>
              </a:pPr>
              <a:r>
                <a:rPr lang="en-US" altLang="zh-CN" sz="2000" smtClean="0">
                  <a:solidFill>
                    <a:srgbClr val="000000"/>
                  </a:solidFill>
                  <a:ea typeface="宋体" pitchFamily="2" charset="-122"/>
                  <a:cs typeface="Arial" pitchFamily="34" charset="0"/>
                </a:rPr>
                <a:t>sw $1, 0($2) </a:t>
              </a:r>
              <a:r>
                <a:rPr lang="zh-CN" altLang="en-US" sz="2000" smtClean="0">
                  <a:solidFill>
                    <a:srgbClr val="000000"/>
                  </a:solidFill>
                  <a:latin typeface="Times New Roman" pitchFamily="18" charset="0"/>
                  <a:ea typeface="宋体" pitchFamily="2" charset="-122"/>
                  <a:cs typeface="Arial" pitchFamily="34" charset="0"/>
                </a:rPr>
                <a:t>  </a:t>
              </a:r>
            </a:p>
          </p:txBody>
        </p:sp>
        <p:sp>
          <p:nvSpPr>
            <p:cNvPr id="35854" name="Rectangle 25"/>
            <p:cNvSpPr>
              <a:spLocks noChangeArrowheads="1"/>
            </p:cNvSpPr>
            <p:nvPr/>
          </p:nvSpPr>
          <p:spPr bwMode="auto">
            <a:xfrm>
              <a:off x="4400" y="1776"/>
              <a:ext cx="1264" cy="186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35000"/>
                </a:spcBef>
                <a:buSzPct val="100000"/>
                <a:buChar char="°"/>
                <a:defRPr b="1">
                  <a:solidFill>
                    <a:schemeClr val="tx1"/>
                  </a:solidFill>
                  <a:latin typeface="Arial" pitchFamily="34" charset="0"/>
                </a:defRPr>
              </a:lvl1pPr>
              <a:lvl2pPr marL="742950" indent="-285750" eaLnBrk="0" hangingPunct="0">
                <a:spcBef>
                  <a:spcPct val="35000"/>
                </a:spcBef>
                <a:buSzPct val="100000"/>
                <a:buChar char="•"/>
                <a:defRPr b="1">
                  <a:solidFill>
                    <a:schemeClr val="accent2"/>
                  </a:solidFill>
                  <a:latin typeface="Arial" pitchFamily="34" charset="0"/>
                </a:defRPr>
              </a:lvl2pPr>
              <a:lvl3pPr marL="1143000" indent="-228600" eaLnBrk="0" hangingPunct="0">
                <a:spcBef>
                  <a:spcPct val="35000"/>
                </a:spcBef>
                <a:buSzPct val="100000"/>
                <a:buChar char="-"/>
                <a:defRPr b="1">
                  <a:solidFill>
                    <a:srgbClr val="B7011F"/>
                  </a:solidFill>
                  <a:latin typeface="Arial" pitchFamily="34"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fontAlgn="base">
                <a:spcBef>
                  <a:spcPct val="0"/>
                </a:spcBef>
                <a:spcAft>
                  <a:spcPct val="0"/>
                </a:spcAft>
                <a:buSzTx/>
                <a:buFontTx/>
                <a:buNone/>
              </a:pPr>
              <a:endParaRPr lang="zh-CN" altLang="en-US" sz="1600" smtClean="0">
                <a:solidFill>
                  <a:srgbClr val="000000"/>
                </a:solidFill>
                <a:ea typeface="宋体" pitchFamily="2" charset="-122"/>
              </a:endParaRPr>
            </a:p>
          </p:txBody>
        </p:sp>
      </p:grpSp>
    </p:spTree>
    <p:extLst>
      <p:ext uri="{BB962C8B-B14F-4D97-AF65-F5344CB8AC3E}">
        <p14:creationId xmlns:p14="http://schemas.microsoft.com/office/powerpoint/2010/main" val="19097986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4468">
                                            <p:txEl>
                                              <p:pRg st="0" end="0"/>
                                            </p:txEl>
                                          </p:spTgt>
                                        </p:tgtEl>
                                        <p:attrNameLst>
                                          <p:attrName>style.visibility</p:attrName>
                                        </p:attrNameLst>
                                      </p:cBhvr>
                                      <p:to>
                                        <p:strVal val="visible"/>
                                      </p:to>
                                    </p:set>
                                    <p:animEffect transition="in" filter="blinds(horizontal)">
                                      <p:cBhvr>
                                        <p:cTn id="7" dur="500"/>
                                        <p:tgtEl>
                                          <p:spTgt spid="57446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74473"/>
                                        </p:tgtEl>
                                        <p:attrNameLst>
                                          <p:attrName>style.visibility</p:attrName>
                                        </p:attrNameLst>
                                      </p:cBhvr>
                                      <p:to>
                                        <p:strVal val="visible"/>
                                      </p:to>
                                    </p:set>
                                    <p:animEffect transition="in" filter="blinds(horizontal)">
                                      <p:cBhvr>
                                        <p:cTn id="12" dur="500"/>
                                        <p:tgtEl>
                                          <p:spTgt spid="5744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74477"/>
                                        </p:tgtEl>
                                        <p:attrNameLst>
                                          <p:attrName>style.visibility</p:attrName>
                                        </p:attrNameLst>
                                      </p:cBhvr>
                                      <p:to>
                                        <p:strVal val="visible"/>
                                      </p:to>
                                    </p:set>
                                    <p:animEffect transition="in" filter="blinds(horizontal)">
                                      <p:cBhvr>
                                        <p:cTn id="17" dur="500"/>
                                        <p:tgtEl>
                                          <p:spTgt spid="5744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74478"/>
                                        </p:tgtEl>
                                        <p:attrNameLst>
                                          <p:attrName>style.visibility</p:attrName>
                                        </p:attrNameLst>
                                      </p:cBhvr>
                                      <p:to>
                                        <p:strVal val="visible"/>
                                      </p:to>
                                    </p:set>
                                    <p:animEffect transition="in" filter="blinds(horizontal)">
                                      <p:cBhvr>
                                        <p:cTn id="22" dur="500"/>
                                        <p:tgtEl>
                                          <p:spTgt spid="57447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74476"/>
                                        </p:tgtEl>
                                        <p:attrNameLst>
                                          <p:attrName>style.visibility</p:attrName>
                                        </p:attrNameLst>
                                      </p:cBhvr>
                                      <p:to>
                                        <p:strVal val="visible"/>
                                      </p:to>
                                    </p:set>
                                    <p:animEffect transition="in" filter="blinds(horizontal)">
                                      <p:cBhvr>
                                        <p:cTn id="27" dur="500"/>
                                        <p:tgtEl>
                                          <p:spTgt spid="57447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74479"/>
                                        </p:tgtEl>
                                        <p:attrNameLst>
                                          <p:attrName>style.visibility</p:attrName>
                                        </p:attrNameLst>
                                      </p:cBhvr>
                                      <p:to>
                                        <p:strVal val="visible"/>
                                      </p:to>
                                    </p:set>
                                    <p:animEffect transition="in" filter="blinds(horizontal)">
                                      <p:cBhvr>
                                        <p:cTn id="32" dur="500"/>
                                        <p:tgtEl>
                                          <p:spTgt spid="57447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74484"/>
                                        </p:tgtEl>
                                        <p:attrNameLst>
                                          <p:attrName>style.visibility</p:attrName>
                                        </p:attrNameLst>
                                      </p:cBhvr>
                                      <p:to>
                                        <p:strVal val="visible"/>
                                      </p:to>
                                    </p:set>
                                    <p:animEffect transition="in" filter="blinds(horizontal)">
                                      <p:cBhvr>
                                        <p:cTn id="37" dur="500"/>
                                        <p:tgtEl>
                                          <p:spTgt spid="57448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74487"/>
                                        </p:tgtEl>
                                        <p:attrNameLst>
                                          <p:attrName>style.visibility</p:attrName>
                                        </p:attrNameLst>
                                      </p:cBhvr>
                                      <p:to>
                                        <p:strVal val="visible"/>
                                      </p:to>
                                    </p:set>
                                    <p:animEffect transition="in" filter="blinds(horizontal)">
                                      <p:cBhvr>
                                        <p:cTn id="42" dur="500"/>
                                        <p:tgtEl>
                                          <p:spTgt spid="57448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74469"/>
                                        </p:tgtEl>
                                        <p:attrNameLst>
                                          <p:attrName>style.visibility</p:attrName>
                                        </p:attrNameLst>
                                      </p:cBhvr>
                                      <p:to>
                                        <p:strVal val="visible"/>
                                      </p:to>
                                    </p:set>
                                    <p:animEffect transition="in" filter="blinds(horizontal)">
                                      <p:cBhvr>
                                        <p:cTn id="47" dur="500"/>
                                        <p:tgtEl>
                                          <p:spTgt spid="574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9" grpId="0"/>
      <p:bldP spid="574476" grpId="0"/>
      <p:bldP spid="574477" grpId="0" animBg="1"/>
      <p:bldP spid="57447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515938" y="57150"/>
            <a:ext cx="7499350" cy="581025"/>
          </a:xfrm>
        </p:spPr>
        <p:txBody>
          <a:bodyPr/>
          <a:lstStyle/>
          <a:p>
            <a:r>
              <a:rPr lang="zh-CN" altLang="en-US" sz="4000" smtClean="0"/>
              <a:t>本章小结</a:t>
            </a:r>
          </a:p>
        </p:txBody>
      </p:sp>
      <p:sp>
        <p:nvSpPr>
          <p:cNvPr id="577539" name="Rectangle 3"/>
          <p:cNvSpPr>
            <a:spLocks noGrp="1" noChangeArrowheads="1"/>
          </p:cNvSpPr>
          <p:nvPr>
            <p:ph type="body" idx="1"/>
          </p:nvPr>
        </p:nvSpPr>
        <p:spPr>
          <a:xfrm>
            <a:off x="250825" y="777875"/>
            <a:ext cx="8504238" cy="5959475"/>
          </a:xfrm>
        </p:spPr>
        <p:txBody>
          <a:bodyPr/>
          <a:lstStyle/>
          <a:p>
            <a:r>
              <a:rPr lang="en-US" altLang="zh-CN" sz="2200" smtClean="0">
                <a:latin typeface="微软雅黑" pitchFamily="34" charset="-122"/>
                <a:ea typeface="微软雅黑" pitchFamily="34" charset="-122"/>
              </a:rPr>
              <a:t>CPU</a:t>
            </a:r>
            <a:r>
              <a:rPr lang="zh-CN" altLang="en-US" sz="2200" smtClean="0">
                <a:latin typeface="微软雅黑" pitchFamily="34" charset="-122"/>
                <a:ea typeface="微软雅黑" pitchFamily="34" charset="-122"/>
              </a:rPr>
              <a:t>的基本功能是周而复始地执行指令，并处理异常和中断。</a:t>
            </a:r>
          </a:p>
          <a:p>
            <a:r>
              <a:rPr lang="en-US" altLang="zh-CN" sz="2200" smtClean="0">
                <a:latin typeface="微软雅黑" pitchFamily="34" charset="-122"/>
                <a:ea typeface="微软雅黑" pitchFamily="34" charset="-122"/>
              </a:rPr>
              <a:t>CPU</a:t>
            </a:r>
            <a:r>
              <a:rPr lang="zh-CN" altLang="en-US" sz="2200" smtClean="0">
                <a:latin typeface="微软雅黑" pitchFamily="34" charset="-122"/>
                <a:ea typeface="微软雅黑" pitchFamily="34" charset="-122"/>
              </a:rPr>
              <a:t>最基本的部分是数据通路和控制单元</a:t>
            </a:r>
          </a:p>
          <a:p>
            <a:pPr lvl="1"/>
            <a:r>
              <a:rPr lang="zh-CN" altLang="en-US" sz="2200" smtClean="0">
                <a:latin typeface="微软雅黑" pitchFamily="34" charset="-122"/>
                <a:ea typeface="微软雅黑" pitchFamily="34" charset="-122"/>
              </a:rPr>
              <a:t>数据通路（</a:t>
            </a:r>
            <a:r>
              <a:rPr lang="en-US" altLang="zh-CN" sz="2200" smtClean="0">
                <a:latin typeface="微软雅黑" pitchFamily="34" charset="-122"/>
                <a:ea typeface="微软雅黑" pitchFamily="34" charset="-122"/>
              </a:rPr>
              <a:t>datapath</a:t>
            </a:r>
            <a:r>
              <a:rPr lang="zh-CN" altLang="en-US" sz="2200" smtClean="0">
                <a:latin typeface="微软雅黑" pitchFamily="34" charset="-122"/>
                <a:ea typeface="微软雅黑" pitchFamily="34" charset="-122"/>
              </a:rPr>
              <a:t>）中包含组合逻辑元件和存储信息的状态元件。</a:t>
            </a:r>
          </a:p>
          <a:p>
            <a:pPr lvl="2"/>
            <a:r>
              <a:rPr lang="zh-CN" altLang="en-US" sz="2200" smtClean="0">
                <a:latin typeface="微软雅黑" pitchFamily="34" charset="-122"/>
                <a:ea typeface="微软雅黑" pitchFamily="34" charset="-122"/>
              </a:rPr>
              <a:t>组合逻辑（如加法器、</a:t>
            </a:r>
            <a:r>
              <a:rPr lang="en-US" altLang="zh-CN" sz="2200" smtClean="0">
                <a:latin typeface="微软雅黑" pitchFamily="34" charset="-122"/>
                <a:ea typeface="微软雅黑" pitchFamily="34" charset="-122"/>
              </a:rPr>
              <a:t>ALU</a:t>
            </a:r>
            <a:r>
              <a:rPr lang="zh-CN" altLang="en-US" sz="2200" smtClean="0">
                <a:latin typeface="微软雅黑" pitchFamily="34" charset="-122"/>
                <a:ea typeface="微软雅黑" pitchFamily="34" charset="-122"/>
              </a:rPr>
              <a:t>、扩展器、多路选择器以及状态元件的读操作逻辑等）用于对数据进行处理；</a:t>
            </a:r>
          </a:p>
          <a:p>
            <a:pPr lvl="2"/>
            <a:r>
              <a:rPr lang="zh-CN" altLang="en-US" sz="2200" smtClean="0">
                <a:latin typeface="微软雅黑" pitchFamily="34" charset="-122"/>
                <a:ea typeface="微软雅黑" pitchFamily="34" charset="-122"/>
              </a:rPr>
              <a:t>状态元件包括触发器、寄存器和存储器等，用于对指令执行的中间状态或最终结果进行存储。</a:t>
            </a:r>
          </a:p>
          <a:p>
            <a:pPr lvl="1"/>
            <a:r>
              <a:rPr lang="zh-CN" altLang="en-US" sz="2200" smtClean="0">
                <a:latin typeface="微软雅黑" pitchFamily="34" charset="-122"/>
                <a:ea typeface="微软雅黑" pitchFamily="34" charset="-122"/>
              </a:rPr>
              <a:t>控制单元（</a:t>
            </a:r>
            <a:r>
              <a:rPr lang="en-US" altLang="zh-CN" sz="2200" smtClean="0">
                <a:latin typeface="微软雅黑" pitchFamily="34" charset="-122"/>
                <a:ea typeface="微软雅黑" pitchFamily="34" charset="-122"/>
              </a:rPr>
              <a:t>control unit</a:t>
            </a:r>
            <a:r>
              <a:rPr lang="zh-CN" altLang="en-US" sz="2200" smtClean="0">
                <a:latin typeface="微软雅黑" pitchFamily="34" charset="-122"/>
                <a:ea typeface="微软雅黑" pitchFamily="34" charset="-122"/>
              </a:rPr>
              <a:t>）：对取出的指令进行译码，与指令执行得到的条件标志或当前机器的状态、时序信号等组合，生成对数据通路进行控制的控制信号。</a:t>
            </a:r>
          </a:p>
          <a:p>
            <a:r>
              <a:rPr lang="zh-CN" altLang="en-US" sz="2200" smtClean="0">
                <a:latin typeface="微软雅黑" pitchFamily="34" charset="-122"/>
                <a:ea typeface="微软雅黑" pitchFamily="34" charset="-122"/>
              </a:rPr>
              <a:t>指令执行过程主要包括取指、译码、取数、运算、存结果。</a:t>
            </a:r>
            <a:endParaRPr lang="en-US" altLang="zh-CN" sz="2200" smtClean="0">
              <a:latin typeface="微软雅黑" pitchFamily="34" charset="-122"/>
              <a:ea typeface="微软雅黑" pitchFamily="34" charset="-122"/>
            </a:endParaRPr>
          </a:p>
          <a:p>
            <a:r>
              <a:rPr lang="zh-CN" altLang="en-US" sz="2200" smtClean="0">
                <a:latin typeface="微软雅黑" pitchFamily="34" charset="-122"/>
                <a:ea typeface="微软雅黑" pitchFamily="34" charset="-122"/>
              </a:rPr>
              <a:t>现代计算机的数据通路都采用流水线方式实现，将每条指令的执行过程分解成功能段相同的几个流水段。流水线方式下，同时有多条指令重叠执行，因此程序的执行时间比串行执行方式下缩短很多。</a:t>
            </a:r>
          </a:p>
        </p:txBody>
      </p:sp>
    </p:spTree>
    <p:extLst>
      <p:ext uri="{BB962C8B-B14F-4D97-AF65-F5344CB8AC3E}">
        <p14:creationId xmlns:p14="http://schemas.microsoft.com/office/powerpoint/2010/main" val="30064787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blinds(horizontal)">
                                      <p:cBhvr>
                                        <p:cTn id="7" dur="500"/>
                                        <p:tgtEl>
                                          <p:spTgt spid="5775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77539">
                                            <p:txEl>
                                              <p:pRg st="1" end="1"/>
                                            </p:txEl>
                                          </p:spTgt>
                                        </p:tgtEl>
                                        <p:attrNameLst>
                                          <p:attrName>style.visibility</p:attrName>
                                        </p:attrNameLst>
                                      </p:cBhvr>
                                      <p:to>
                                        <p:strVal val="visible"/>
                                      </p:to>
                                    </p:set>
                                    <p:animEffect transition="in" filter="blinds(horizontal)">
                                      <p:cBhvr>
                                        <p:cTn id="12" dur="500"/>
                                        <p:tgtEl>
                                          <p:spTgt spid="5775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77539">
                                            <p:txEl>
                                              <p:pRg st="2" end="2"/>
                                            </p:txEl>
                                          </p:spTgt>
                                        </p:tgtEl>
                                        <p:attrNameLst>
                                          <p:attrName>style.visibility</p:attrName>
                                        </p:attrNameLst>
                                      </p:cBhvr>
                                      <p:to>
                                        <p:strVal val="visible"/>
                                      </p:to>
                                    </p:set>
                                    <p:animEffect transition="in" filter="blinds(horizontal)">
                                      <p:cBhvr>
                                        <p:cTn id="17" dur="500"/>
                                        <p:tgtEl>
                                          <p:spTgt spid="5775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77539">
                                            <p:txEl>
                                              <p:pRg st="3" end="3"/>
                                            </p:txEl>
                                          </p:spTgt>
                                        </p:tgtEl>
                                        <p:attrNameLst>
                                          <p:attrName>style.visibility</p:attrName>
                                        </p:attrNameLst>
                                      </p:cBhvr>
                                      <p:to>
                                        <p:strVal val="visible"/>
                                      </p:to>
                                    </p:set>
                                    <p:animEffect transition="in" filter="blinds(horizontal)">
                                      <p:cBhvr>
                                        <p:cTn id="22" dur="500"/>
                                        <p:tgtEl>
                                          <p:spTgt spid="57753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77539">
                                            <p:txEl>
                                              <p:pRg st="4" end="4"/>
                                            </p:txEl>
                                          </p:spTgt>
                                        </p:tgtEl>
                                        <p:attrNameLst>
                                          <p:attrName>style.visibility</p:attrName>
                                        </p:attrNameLst>
                                      </p:cBhvr>
                                      <p:to>
                                        <p:strVal val="visible"/>
                                      </p:to>
                                    </p:set>
                                    <p:animEffect transition="in" filter="blinds(horizontal)">
                                      <p:cBhvr>
                                        <p:cTn id="27" dur="500"/>
                                        <p:tgtEl>
                                          <p:spTgt spid="57753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77539">
                                            <p:txEl>
                                              <p:pRg st="5" end="5"/>
                                            </p:txEl>
                                          </p:spTgt>
                                        </p:tgtEl>
                                        <p:attrNameLst>
                                          <p:attrName>style.visibility</p:attrName>
                                        </p:attrNameLst>
                                      </p:cBhvr>
                                      <p:to>
                                        <p:strVal val="visible"/>
                                      </p:to>
                                    </p:set>
                                    <p:animEffect transition="in" filter="blinds(horizontal)">
                                      <p:cBhvr>
                                        <p:cTn id="32" dur="500"/>
                                        <p:tgtEl>
                                          <p:spTgt spid="57753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77539">
                                            <p:txEl>
                                              <p:pRg st="6" end="6"/>
                                            </p:txEl>
                                          </p:spTgt>
                                        </p:tgtEl>
                                        <p:attrNameLst>
                                          <p:attrName>style.visibility</p:attrName>
                                        </p:attrNameLst>
                                      </p:cBhvr>
                                      <p:to>
                                        <p:strVal val="visible"/>
                                      </p:to>
                                    </p:set>
                                    <p:animEffect transition="in" filter="blinds(horizontal)">
                                      <p:cBhvr>
                                        <p:cTn id="37" dur="500"/>
                                        <p:tgtEl>
                                          <p:spTgt spid="57753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77539">
                                            <p:txEl>
                                              <p:pRg st="7" end="7"/>
                                            </p:txEl>
                                          </p:spTgt>
                                        </p:tgtEl>
                                        <p:attrNameLst>
                                          <p:attrName>style.visibility</p:attrName>
                                        </p:attrNameLst>
                                      </p:cBhvr>
                                      <p:to>
                                        <p:strVal val="visible"/>
                                      </p:to>
                                    </p:set>
                                    <p:animEffect transition="in" filter="blinds(horizontal)">
                                      <p:cBhvr>
                                        <p:cTn id="42" dur="500"/>
                                        <p:tgtEl>
                                          <p:spTgt spid="5775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PROBLEM </a:t>
            </a:r>
            <a:r>
              <a:rPr lang="en-US" altLang="zh-CN" dirty="0" smtClean="0"/>
              <a:t>ANALYSIS</a:t>
            </a:r>
            <a:endParaRPr lang="zh-CN" altLang="en-US" dirty="0"/>
          </a:p>
        </p:txBody>
      </p:sp>
      <p:sp>
        <p:nvSpPr>
          <p:cNvPr id="4" name="TextBox 3"/>
          <p:cNvSpPr txBox="1"/>
          <p:nvPr/>
        </p:nvSpPr>
        <p:spPr>
          <a:xfrm>
            <a:off x="5378777" y="1372839"/>
            <a:ext cx="3386859" cy="523220"/>
          </a:xfrm>
          <a:prstGeom prst="rect">
            <a:avLst/>
          </a:prstGeom>
          <a:noFill/>
        </p:spPr>
        <p:txBody>
          <a:bodyPr wrap="square" rtlCol="0">
            <a:spAutoFit/>
          </a:bodyPr>
          <a:lstStyle/>
          <a:p>
            <a:r>
              <a:rPr lang="en-US" altLang="zh-CN" sz="2800" b="1" dirty="0" smtClean="0"/>
              <a:t>The novel </a:t>
            </a:r>
            <a:r>
              <a:rPr lang="en-US" altLang="zh-CN" sz="2800" b="1" dirty="0"/>
              <a:t>policy</a:t>
            </a:r>
            <a:r>
              <a:rPr lang="en-US" altLang="zh-CN" sz="2800" b="1" dirty="0" smtClean="0"/>
              <a:t> </a:t>
            </a:r>
            <a:endParaRPr lang="zh-CN" altLang="en-US" sz="2800" b="1" dirty="0"/>
          </a:p>
        </p:txBody>
      </p:sp>
      <p:sp>
        <p:nvSpPr>
          <p:cNvPr id="6" name="矩形 5"/>
          <p:cNvSpPr/>
          <p:nvPr/>
        </p:nvSpPr>
        <p:spPr>
          <a:xfrm>
            <a:off x="342016" y="1349112"/>
            <a:ext cx="3938322" cy="523220"/>
          </a:xfrm>
          <a:prstGeom prst="rect">
            <a:avLst/>
          </a:prstGeom>
        </p:spPr>
        <p:txBody>
          <a:bodyPr wrap="none">
            <a:spAutoFit/>
          </a:bodyPr>
          <a:lstStyle/>
          <a:p>
            <a:r>
              <a:rPr lang="en-US" altLang="zh-CN" sz="2800" b="1" dirty="0"/>
              <a:t>Traditional algorithms</a:t>
            </a:r>
            <a:endParaRPr lang="zh-CN" altLang="en-US" sz="2800" b="1" dirty="0"/>
          </a:p>
        </p:txBody>
      </p:sp>
      <p:sp>
        <p:nvSpPr>
          <p:cNvPr id="13" name="矩形 12"/>
          <p:cNvSpPr/>
          <p:nvPr/>
        </p:nvSpPr>
        <p:spPr>
          <a:xfrm>
            <a:off x="215887" y="1965330"/>
            <a:ext cx="3835832" cy="9144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smtClean="0">
                <a:solidFill>
                  <a:schemeClr val="accent2"/>
                </a:solidFill>
              </a:rPr>
              <a:t>Evict </a:t>
            </a:r>
            <a:r>
              <a:rPr lang="en-US" altLang="zh-CN" sz="2000" b="1" dirty="0">
                <a:solidFill>
                  <a:schemeClr val="accent2"/>
                </a:solidFill>
              </a:rPr>
              <a:t>the least recently </a:t>
            </a:r>
            <a:r>
              <a:rPr lang="en-US" altLang="zh-CN" sz="2000" b="1" dirty="0" smtClean="0">
                <a:solidFill>
                  <a:schemeClr val="accent2"/>
                </a:solidFill>
              </a:rPr>
              <a:t>used page.</a:t>
            </a:r>
            <a:endParaRPr lang="zh-CN" altLang="en-US" sz="2000" b="1" dirty="0">
              <a:solidFill>
                <a:schemeClr val="accent2"/>
              </a:solidFill>
            </a:endParaRPr>
          </a:p>
        </p:txBody>
      </p:sp>
      <p:sp>
        <p:nvSpPr>
          <p:cNvPr id="14" name="矩形 13"/>
          <p:cNvSpPr/>
          <p:nvPr/>
        </p:nvSpPr>
        <p:spPr>
          <a:xfrm>
            <a:off x="4877012" y="1965330"/>
            <a:ext cx="4125094" cy="9144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accent2"/>
                </a:solidFill>
              </a:rPr>
              <a:t>Evict </a:t>
            </a:r>
            <a:r>
              <a:rPr lang="en-US" altLang="zh-CN" b="1" dirty="0">
                <a:solidFill>
                  <a:schemeClr val="accent2"/>
                </a:solidFill>
              </a:rPr>
              <a:t>the least recently </a:t>
            </a:r>
            <a:r>
              <a:rPr lang="en-US" altLang="zh-CN" b="1" dirty="0" smtClean="0">
                <a:solidFill>
                  <a:schemeClr val="accent2"/>
                </a:solidFill>
              </a:rPr>
              <a:t>used page.</a:t>
            </a:r>
          </a:p>
          <a:p>
            <a:r>
              <a:rPr lang="en-US" altLang="zh-CN" b="1" dirty="0">
                <a:solidFill>
                  <a:schemeClr val="accent2"/>
                </a:solidFill>
              </a:rPr>
              <a:t>Reduce the probability of </a:t>
            </a:r>
            <a:r>
              <a:rPr lang="en-US" altLang="zh-CN" b="1" dirty="0" smtClean="0">
                <a:solidFill>
                  <a:schemeClr val="accent2"/>
                </a:solidFill>
              </a:rPr>
              <a:t>re-loaded page to be evicted.</a:t>
            </a:r>
            <a:endParaRPr lang="zh-CN" altLang="en-US" b="1" dirty="0">
              <a:solidFill>
                <a:schemeClr val="accent2"/>
              </a:solidFill>
            </a:endParaRPr>
          </a:p>
        </p:txBody>
      </p:sp>
      <p:sp>
        <p:nvSpPr>
          <p:cNvPr id="15" name="右箭头 14"/>
          <p:cNvSpPr/>
          <p:nvPr/>
        </p:nvSpPr>
        <p:spPr>
          <a:xfrm>
            <a:off x="4138444" y="2280640"/>
            <a:ext cx="693683" cy="28378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373820" y="4154230"/>
            <a:ext cx="5391815" cy="70944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17591" y="4154230"/>
            <a:ext cx="2756230" cy="709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7745666" y="4331806"/>
            <a:ext cx="905149" cy="369332"/>
          </a:xfrm>
          <a:prstGeom prst="rect">
            <a:avLst/>
          </a:prstGeom>
          <a:noFill/>
        </p:spPr>
        <p:txBody>
          <a:bodyPr wrap="square" rtlCol="0">
            <a:spAutoFit/>
          </a:bodyPr>
          <a:lstStyle/>
          <a:p>
            <a:r>
              <a:rPr lang="en-US" altLang="zh-CN" b="1" dirty="0" smtClean="0"/>
              <a:t>PCM</a:t>
            </a:r>
            <a:endParaRPr lang="zh-CN" altLang="en-US" b="1" dirty="0"/>
          </a:p>
        </p:txBody>
      </p:sp>
      <p:sp>
        <p:nvSpPr>
          <p:cNvPr id="19" name="TextBox 18"/>
          <p:cNvSpPr txBox="1"/>
          <p:nvPr/>
        </p:nvSpPr>
        <p:spPr>
          <a:xfrm>
            <a:off x="764106" y="4356612"/>
            <a:ext cx="905149" cy="369332"/>
          </a:xfrm>
          <a:prstGeom prst="rect">
            <a:avLst/>
          </a:prstGeom>
          <a:noFill/>
        </p:spPr>
        <p:txBody>
          <a:bodyPr wrap="square" rtlCol="0">
            <a:spAutoFit/>
          </a:bodyPr>
          <a:lstStyle/>
          <a:p>
            <a:r>
              <a:rPr lang="en-US" altLang="zh-CN" b="1" dirty="0" smtClean="0"/>
              <a:t>DRAM</a:t>
            </a:r>
            <a:endParaRPr lang="zh-CN" altLang="en-US" b="1" dirty="0"/>
          </a:p>
        </p:txBody>
      </p:sp>
      <p:sp>
        <p:nvSpPr>
          <p:cNvPr id="20" name="矩形 19"/>
          <p:cNvSpPr/>
          <p:nvPr/>
        </p:nvSpPr>
        <p:spPr>
          <a:xfrm>
            <a:off x="4383328" y="3168136"/>
            <a:ext cx="567573" cy="6944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rPr>
              <a:t>x</a:t>
            </a:r>
            <a:endParaRPr lang="zh-CN" altLang="en-US" sz="2400" b="1" dirty="0">
              <a:solidFill>
                <a:schemeClr val="tx1"/>
              </a:solidFill>
            </a:endParaRPr>
          </a:p>
        </p:txBody>
      </p:sp>
      <p:sp>
        <p:nvSpPr>
          <p:cNvPr id="21" name="矩形 20"/>
          <p:cNvSpPr/>
          <p:nvPr/>
        </p:nvSpPr>
        <p:spPr>
          <a:xfrm>
            <a:off x="1850016" y="4162540"/>
            <a:ext cx="567573" cy="6944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rPr>
              <a:t>y</a:t>
            </a:r>
            <a:endParaRPr lang="zh-CN" altLang="en-US" sz="2400" b="1" dirty="0">
              <a:solidFill>
                <a:schemeClr val="tx1"/>
              </a:solidFill>
            </a:endParaRPr>
          </a:p>
        </p:txBody>
      </p:sp>
      <p:sp>
        <p:nvSpPr>
          <p:cNvPr id="3" name="TextBox 2"/>
          <p:cNvSpPr txBox="1"/>
          <p:nvPr/>
        </p:nvSpPr>
        <p:spPr>
          <a:xfrm>
            <a:off x="791853" y="5132834"/>
            <a:ext cx="5451292" cy="369332"/>
          </a:xfrm>
          <a:prstGeom prst="rect">
            <a:avLst/>
          </a:prstGeom>
          <a:noFill/>
        </p:spPr>
        <p:txBody>
          <a:bodyPr wrap="square" rtlCol="0">
            <a:spAutoFit/>
          </a:bodyPr>
          <a:lstStyle/>
          <a:p>
            <a:r>
              <a:rPr lang="en-US" altLang="zh-CN" b="1" dirty="0" smtClean="0"/>
              <a:t>Search around PCM and DRAM by LRU</a:t>
            </a:r>
            <a:endParaRPr lang="zh-CN" altLang="en-US" b="1" dirty="0"/>
          </a:p>
        </p:txBody>
      </p:sp>
      <p:sp>
        <p:nvSpPr>
          <p:cNvPr id="23" name="矩形 22"/>
          <p:cNvSpPr/>
          <p:nvPr/>
        </p:nvSpPr>
        <p:spPr>
          <a:xfrm>
            <a:off x="5785940" y="4169266"/>
            <a:ext cx="567573" cy="6944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rPr>
              <a:t>z</a:t>
            </a:r>
            <a:endParaRPr lang="zh-CN" altLang="en-US" sz="2400" b="1" dirty="0">
              <a:solidFill>
                <a:schemeClr val="tx1"/>
              </a:solidFill>
            </a:endParaRPr>
          </a:p>
        </p:txBody>
      </p:sp>
      <p:sp>
        <p:nvSpPr>
          <p:cNvPr id="24" name="TextBox 23"/>
          <p:cNvSpPr txBox="1"/>
          <p:nvPr/>
        </p:nvSpPr>
        <p:spPr>
          <a:xfrm>
            <a:off x="791859" y="5048737"/>
            <a:ext cx="5451292" cy="1754326"/>
          </a:xfrm>
          <a:prstGeom prst="rect">
            <a:avLst/>
          </a:prstGeom>
          <a:noFill/>
        </p:spPr>
        <p:txBody>
          <a:bodyPr wrap="square" rtlCol="0">
            <a:spAutoFit/>
          </a:bodyPr>
          <a:lstStyle/>
          <a:p>
            <a:r>
              <a:rPr lang="en-US" altLang="zh-CN" b="1" dirty="0" smtClean="0"/>
              <a:t>Search around  DRAM:</a:t>
            </a:r>
          </a:p>
          <a:p>
            <a:r>
              <a:rPr lang="en-US" altLang="zh-CN" b="1" dirty="0"/>
              <a:t> </a:t>
            </a:r>
            <a:r>
              <a:rPr lang="en-US" altLang="zh-CN" b="1" dirty="0" smtClean="0"/>
              <a:t>     if </a:t>
            </a:r>
            <a:r>
              <a:rPr lang="en-US" altLang="zh-CN" b="1" i="1" dirty="0" smtClean="0">
                <a:solidFill>
                  <a:schemeClr val="accent2"/>
                </a:solidFill>
              </a:rPr>
              <a:t>y</a:t>
            </a:r>
            <a:r>
              <a:rPr lang="en-US" altLang="zh-CN" b="1" dirty="0" smtClean="0"/>
              <a:t> is a re-loaded page</a:t>
            </a:r>
          </a:p>
          <a:p>
            <a:r>
              <a:rPr lang="en-US" altLang="zh-CN" b="1" dirty="0" smtClean="0"/>
              <a:t>           skip and set it </a:t>
            </a:r>
            <a:r>
              <a:rPr lang="en-US" altLang="zh-CN" b="1" dirty="0"/>
              <a:t>to be  </a:t>
            </a:r>
            <a:r>
              <a:rPr lang="en-US" altLang="zh-CN" b="1" dirty="0" smtClean="0"/>
              <a:t>candidate</a:t>
            </a:r>
          </a:p>
          <a:p>
            <a:r>
              <a:rPr lang="en-US" altLang="zh-CN" b="1" dirty="0" smtClean="0"/>
              <a:t>      Else  </a:t>
            </a:r>
          </a:p>
          <a:p>
            <a:r>
              <a:rPr lang="en-US" altLang="zh-CN" b="1" dirty="0"/>
              <a:t> </a:t>
            </a:r>
            <a:r>
              <a:rPr lang="en-US" altLang="zh-CN" b="1" dirty="0" smtClean="0"/>
              <a:t>           evict </a:t>
            </a:r>
            <a:r>
              <a:rPr lang="en-US" altLang="zh-CN" b="1" i="1" dirty="0" smtClean="0">
                <a:solidFill>
                  <a:schemeClr val="accent2"/>
                </a:solidFill>
              </a:rPr>
              <a:t>y</a:t>
            </a:r>
            <a:endParaRPr lang="en-US" altLang="zh-CN" b="1" i="1" dirty="0">
              <a:solidFill>
                <a:schemeClr val="accent2"/>
              </a:solidFill>
            </a:endParaRPr>
          </a:p>
          <a:p>
            <a:endParaRPr lang="zh-CN" altLang="en-US" b="1" dirty="0"/>
          </a:p>
        </p:txBody>
      </p:sp>
      <p:sp>
        <p:nvSpPr>
          <p:cNvPr id="25" name="矩形 24"/>
          <p:cNvSpPr/>
          <p:nvPr/>
        </p:nvSpPr>
        <p:spPr>
          <a:xfrm>
            <a:off x="1850016" y="4169266"/>
            <a:ext cx="567573" cy="6944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rPr>
              <a:t>x</a:t>
            </a:r>
            <a:endParaRPr lang="zh-CN" altLang="en-US" sz="2400" b="1" dirty="0">
              <a:solidFill>
                <a:schemeClr val="tx1"/>
              </a:solidFill>
            </a:endParaRPr>
          </a:p>
        </p:txBody>
      </p:sp>
      <p:sp>
        <p:nvSpPr>
          <p:cNvPr id="5" name="TextBox 4"/>
          <p:cNvSpPr txBox="1"/>
          <p:nvPr/>
        </p:nvSpPr>
        <p:spPr>
          <a:xfrm>
            <a:off x="5293440" y="3404980"/>
            <a:ext cx="1873361" cy="369332"/>
          </a:xfrm>
          <a:prstGeom prst="rect">
            <a:avLst/>
          </a:prstGeom>
          <a:noFill/>
        </p:spPr>
        <p:txBody>
          <a:bodyPr wrap="square" rtlCol="0">
            <a:spAutoFit/>
          </a:bodyPr>
          <a:lstStyle/>
          <a:p>
            <a:r>
              <a:rPr lang="en-US" altLang="zh-CN" b="1" dirty="0">
                <a:solidFill>
                  <a:schemeClr val="accent2"/>
                </a:solidFill>
              </a:rPr>
              <a:t>write-intensive </a:t>
            </a:r>
            <a:endParaRPr lang="zh-CN" altLang="en-US" b="1" dirty="0">
              <a:solidFill>
                <a:schemeClr val="accent2"/>
              </a:solidFill>
            </a:endParaRPr>
          </a:p>
        </p:txBody>
      </p:sp>
      <p:sp>
        <p:nvSpPr>
          <p:cNvPr id="26" name="TextBox 25"/>
          <p:cNvSpPr txBox="1"/>
          <p:nvPr/>
        </p:nvSpPr>
        <p:spPr>
          <a:xfrm>
            <a:off x="5299947" y="3178278"/>
            <a:ext cx="2582812" cy="369332"/>
          </a:xfrm>
          <a:prstGeom prst="rect">
            <a:avLst/>
          </a:prstGeom>
          <a:noFill/>
        </p:spPr>
        <p:txBody>
          <a:bodyPr wrap="square" rtlCol="0">
            <a:spAutoFit/>
          </a:bodyPr>
          <a:lstStyle/>
          <a:p>
            <a:r>
              <a:rPr lang="en-US" altLang="zh-CN" b="1" dirty="0">
                <a:solidFill>
                  <a:schemeClr val="accent2"/>
                </a:solidFill>
              </a:rPr>
              <a:t>Unknown features</a:t>
            </a:r>
            <a:endParaRPr lang="zh-CN" altLang="en-US" b="1" dirty="0">
              <a:solidFill>
                <a:schemeClr val="accent2"/>
              </a:solidFill>
            </a:endParaRPr>
          </a:p>
        </p:txBody>
      </p:sp>
    </p:spTree>
    <p:extLst>
      <p:ext uri="{BB962C8B-B14F-4D97-AF65-F5344CB8AC3E}">
        <p14:creationId xmlns:p14="http://schemas.microsoft.com/office/powerpoint/2010/main" val="1653295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30" presetClass="emph" presetSubtype="0" fill="hold" grpId="1" nodeType="withEffect">
                                  <p:stCondLst>
                                    <p:cond delay="0"/>
                                  </p:stCondLst>
                                  <p:childTnLst>
                                    <p:animClr clrSpc="hsl" dir="cw">
                                      <p:cBhvr override="childStyle">
                                        <p:cTn id="38" dur="500" fill="hold"/>
                                        <p:tgtEl>
                                          <p:spTgt spid="21"/>
                                        </p:tgtEl>
                                        <p:attrNameLst>
                                          <p:attrName>style.color</p:attrName>
                                        </p:attrNameLst>
                                      </p:cBhvr>
                                      <p:by>
                                        <p:hsl h="0" s="12549" l="25098"/>
                                      </p:by>
                                    </p:animClr>
                                    <p:animClr clrSpc="hsl" dir="cw">
                                      <p:cBhvr>
                                        <p:cTn id="39" dur="500" fill="hold"/>
                                        <p:tgtEl>
                                          <p:spTgt spid="21"/>
                                        </p:tgtEl>
                                        <p:attrNameLst>
                                          <p:attrName>fillcolor</p:attrName>
                                        </p:attrNameLst>
                                      </p:cBhvr>
                                      <p:by>
                                        <p:hsl h="0" s="12549" l="25098"/>
                                      </p:by>
                                    </p:animClr>
                                    <p:animClr clrSpc="hsl" dir="cw">
                                      <p:cBhvr>
                                        <p:cTn id="40" dur="500" fill="hold"/>
                                        <p:tgtEl>
                                          <p:spTgt spid="21"/>
                                        </p:tgtEl>
                                        <p:attrNameLst>
                                          <p:attrName>stroke.color</p:attrName>
                                        </p:attrNameLst>
                                      </p:cBhvr>
                                      <p:by>
                                        <p:hsl h="0" s="12549" l="25098"/>
                                      </p:by>
                                    </p:animClr>
                                    <p:set>
                                      <p:cBhvr>
                                        <p:cTn id="41" dur="500" fill="hold"/>
                                        <p:tgtEl>
                                          <p:spTgt spid="21"/>
                                        </p:tgtEl>
                                        <p:attrNameLst>
                                          <p:attrName>fill.type</p:attrName>
                                        </p:attrNameLst>
                                      </p:cBhvr>
                                      <p:to>
                                        <p:strVal val="solid"/>
                                      </p:to>
                                    </p:set>
                                  </p:childTnLst>
                                </p:cTn>
                              </p:par>
                              <p:par>
                                <p:cTn id="42" presetID="30" presetClass="emph" presetSubtype="0" fill="hold" grpId="1" nodeType="withEffect">
                                  <p:stCondLst>
                                    <p:cond delay="0"/>
                                  </p:stCondLst>
                                  <p:childTnLst>
                                    <p:animClr clrSpc="hsl" dir="cw">
                                      <p:cBhvr override="childStyle">
                                        <p:cTn id="43" dur="500" fill="hold"/>
                                        <p:tgtEl>
                                          <p:spTgt spid="23"/>
                                        </p:tgtEl>
                                        <p:attrNameLst>
                                          <p:attrName>style.color</p:attrName>
                                        </p:attrNameLst>
                                      </p:cBhvr>
                                      <p:by>
                                        <p:hsl h="0" s="12549" l="25098"/>
                                      </p:by>
                                    </p:animClr>
                                    <p:animClr clrSpc="hsl" dir="cw">
                                      <p:cBhvr>
                                        <p:cTn id="44" dur="500" fill="hold"/>
                                        <p:tgtEl>
                                          <p:spTgt spid="23"/>
                                        </p:tgtEl>
                                        <p:attrNameLst>
                                          <p:attrName>fillcolor</p:attrName>
                                        </p:attrNameLst>
                                      </p:cBhvr>
                                      <p:by>
                                        <p:hsl h="0" s="12549" l="25098"/>
                                      </p:by>
                                    </p:animClr>
                                    <p:animClr clrSpc="hsl" dir="cw">
                                      <p:cBhvr>
                                        <p:cTn id="45" dur="500" fill="hold"/>
                                        <p:tgtEl>
                                          <p:spTgt spid="23"/>
                                        </p:tgtEl>
                                        <p:attrNameLst>
                                          <p:attrName>stroke.color</p:attrName>
                                        </p:attrNameLst>
                                      </p:cBhvr>
                                      <p:by>
                                        <p:hsl h="0" s="12549" l="25098"/>
                                      </p:by>
                                    </p:animClr>
                                    <p:set>
                                      <p:cBhvr>
                                        <p:cTn id="46" dur="500" fill="hold"/>
                                        <p:tgtEl>
                                          <p:spTgt spid="23"/>
                                        </p:tgtEl>
                                        <p:attrNameLst>
                                          <p:attrName>fill.type</p:attrName>
                                        </p:attrNameLst>
                                      </p:cBhvr>
                                      <p:to>
                                        <p:strVal val="solid"/>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3"/>
                                        </p:tgtEl>
                                        <p:attrNameLst>
                                          <p:attrName>style.visibility</p:attrName>
                                        </p:attrNameLst>
                                      </p:cBhvr>
                                      <p:to>
                                        <p:strVal val="hidden"/>
                                      </p:to>
                                    </p:set>
                                  </p:childTnLst>
                                </p:cTn>
                              </p:par>
                              <p:par>
                                <p:cTn id="53" presetID="1" presetClass="exit" presetSubtype="0" fill="hold" grpId="2" nodeType="withEffect">
                                  <p:stCondLst>
                                    <p:cond delay="0"/>
                                  </p:stCondLst>
                                  <p:childTnLst>
                                    <p:set>
                                      <p:cBhvr>
                                        <p:cTn id="54" dur="1" fill="hold">
                                          <p:stCondLst>
                                            <p:cond delay="0"/>
                                          </p:stCondLst>
                                        </p:cTn>
                                        <p:tgtEl>
                                          <p:spTgt spid="23"/>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6"/>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xit" presetSubtype="0" fill="hold" grpId="2" nodeType="withEffect">
                                  <p:stCondLst>
                                    <p:cond delay="0"/>
                                  </p:stCondLst>
                                  <p:childTnLst>
                                    <p:set>
                                      <p:cBhvr>
                                        <p:cTn id="64"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p:bldP spid="20" grpId="0" animBg="1"/>
      <p:bldP spid="21" grpId="0" animBg="1"/>
      <p:bldP spid="21" grpId="1" animBg="1"/>
      <p:bldP spid="21" grpId="2" animBg="1"/>
      <p:bldP spid="3" grpId="0"/>
      <p:bldP spid="3" grpId="1"/>
      <p:bldP spid="23" grpId="0" animBg="1"/>
      <p:bldP spid="23" grpId="1" animBg="1"/>
      <p:bldP spid="23" grpId="2" animBg="1"/>
      <p:bldP spid="24" grpId="0"/>
      <p:bldP spid="25" grpId="0" animBg="1"/>
      <p:bldP spid="5" grpId="0"/>
      <p:bldP spid="26" grpId="0"/>
      <p:bldP spid="2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766" y="1431690"/>
            <a:ext cx="8818812" cy="397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pPr lvl="0"/>
            <a:r>
              <a:rPr lang="en-US" altLang="zh-CN" dirty="0">
                <a:solidFill>
                  <a:schemeClr val="accent2">
                    <a:lumMod val="75000"/>
                  </a:schemeClr>
                </a:solidFill>
                <a:latin typeface="Arial" pitchFamily="34" charset="0"/>
                <a:ea typeface="微软雅黑" pitchFamily="34" charset="-122"/>
                <a:cs typeface="Arial" pitchFamily="34" charset="0"/>
              </a:rPr>
              <a:t>CLOCK-HM </a:t>
            </a:r>
            <a:r>
              <a:rPr lang="en-US" altLang="zh-CN" dirty="0" smtClean="0">
                <a:solidFill>
                  <a:schemeClr val="accent2">
                    <a:lumMod val="75000"/>
                  </a:schemeClr>
                </a:solidFill>
                <a:latin typeface="Arial" pitchFamily="34" charset="0"/>
                <a:ea typeface="微软雅黑" pitchFamily="34" charset="-122"/>
                <a:cs typeface="Arial" pitchFamily="34" charset="0"/>
              </a:rPr>
              <a:t>ALGORITHM</a:t>
            </a:r>
            <a:endParaRPr lang="zh-CN" altLang="en-US" dirty="0"/>
          </a:p>
        </p:txBody>
      </p:sp>
      <p:sp>
        <p:nvSpPr>
          <p:cNvPr id="5" name="TextBox 4"/>
          <p:cNvSpPr txBox="1"/>
          <p:nvPr/>
        </p:nvSpPr>
        <p:spPr>
          <a:xfrm>
            <a:off x="5407574" y="1431690"/>
            <a:ext cx="1686910" cy="338554"/>
          </a:xfrm>
          <a:prstGeom prst="rect">
            <a:avLst/>
          </a:prstGeom>
          <a:solidFill>
            <a:schemeClr val="bg1"/>
          </a:solidFill>
          <a:effectLst>
            <a:reflection endPos="0" dir="5400000" sy="-100000" algn="bl" rotWithShape="0"/>
          </a:effectLst>
        </p:spPr>
        <p:txBody>
          <a:bodyPr wrap="square" rtlCol="0">
            <a:spAutoFit/>
          </a:bodyPr>
          <a:lstStyle/>
          <a:p>
            <a:r>
              <a:rPr lang="en-US" altLang="zh-CN" sz="1600" b="1" dirty="0" smtClean="0"/>
              <a:t>reference bit</a:t>
            </a:r>
            <a:endParaRPr lang="zh-CN" altLang="en-US" sz="1600" b="1" dirty="0"/>
          </a:p>
        </p:txBody>
      </p:sp>
      <p:sp>
        <p:nvSpPr>
          <p:cNvPr id="7" name="TextBox 6"/>
          <p:cNvSpPr txBox="1"/>
          <p:nvPr/>
        </p:nvSpPr>
        <p:spPr>
          <a:xfrm>
            <a:off x="6361391" y="1864092"/>
            <a:ext cx="2262350" cy="338554"/>
          </a:xfrm>
          <a:prstGeom prst="rect">
            <a:avLst/>
          </a:prstGeom>
          <a:solidFill>
            <a:schemeClr val="bg1"/>
          </a:solidFill>
          <a:effectLst>
            <a:reflection endPos="0" dir="5400000" sy="-100000" algn="bl" rotWithShape="0"/>
          </a:effectLst>
        </p:spPr>
        <p:txBody>
          <a:bodyPr wrap="square" rtlCol="0">
            <a:spAutoFit/>
          </a:bodyPr>
          <a:lstStyle/>
          <a:p>
            <a:r>
              <a:rPr lang="en-US" altLang="zh-CN" sz="1600" b="1" dirty="0"/>
              <a:t>s</a:t>
            </a:r>
            <a:r>
              <a:rPr lang="en-US" altLang="zh-CN" sz="1600" b="1" dirty="0" smtClean="0"/>
              <a:t>econd chance bit</a:t>
            </a:r>
            <a:endParaRPr lang="zh-CN" altLang="en-US" sz="1600" b="1" dirty="0"/>
          </a:p>
        </p:txBody>
      </p:sp>
      <p:sp>
        <p:nvSpPr>
          <p:cNvPr id="6" name="TextBox 5"/>
          <p:cNvSpPr txBox="1"/>
          <p:nvPr/>
        </p:nvSpPr>
        <p:spPr>
          <a:xfrm>
            <a:off x="3337040" y="1431690"/>
            <a:ext cx="2102067" cy="338554"/>
          </a:xfrm>
          <a:prstGeom prst="rect">
            <a:avLst/>
          </a:prstGeom>
          <a:solidFill>
            <a:schemeClr val="bg1"/>
          </a:solidFill>
          <a:effectLst>
            <a:reflection endPos="0" dir="5400000" sy="-100000" algn="bl" rotWithShape="0"/>
          </a:effectLst>
        </p:spPr>
        <p:txBody>
          <a:bodyPr wrap="square" rtlCol="0">
            <a:spAutoFit/>
          </a:bodyPr>
          <a:lstStyle/>
          <a:p>
            <a:r>
              <a:rPr lang="en-US" altLang="zh-CN" sz="1600" b="1" dirty="0" smtClean="0"/>
              <a:t>CLOCK List: CL</a:t>
            </a:r>
            <a:endParaRPr lang="zh-CN" altLang="en-US" sz="1600" b="1" dirty="0"/>
          </a:p>
        </p:txBody>
      </p:sp>
      <p:sp>
        <p:nvSpPr>
          <p:cNvPr id="8" name="TextBox 7"/>
          <p:cNvSpPr txBox="1"/>
          <p:nvPr/>
        </p:nvSpPr>
        <p:spPr>
          <a:xfrm>
            <a:off x="0" y="4611069"/>
            <a:ext cx="2301766" cy="338554"/>
          </a:xfrm>
          <a:prstGeom prst="rect">
            <a:avLst/>
          </a:prstGeom>
          <a:solidFill>
            <a:schemeClr val="bg1"/>
          </a:solidFill>
          <a:effectLst>
            <a:reflection endPos="0" dir="5400000" sy="-100000" algn="bl" rotWithShape="0"/>
          </a:effectLst>
        </p:spPr>
        <p:txBody>
          <a:bodyPr wrap="square" rtlCol="0">
            <a:spAutoFit/>
          </a:bodyPr>
          <a:lstStyle/>
          <a:p>
            <a:r>
              <a:rPr lang="en-US" altLang="zh-CN" sz="1600" b="1" dirty="0" smtClean="0"/>
              <a:t>History LRU List: HLL</a:t>
            </a:r>
            <a:endParaRPr lang="zh-CN" altLang="en-US" sz="1600" b="1" dirty="0"/>
          </a:p>
        </p:txBody>
      </p:sp>
      <p:sp>
        <p:nvSpPr>
          <p:cNvPr id="9" name="TextBox 8"/>
          <p:cNvSpPr txBox="1"/>
          <p:nvPr/>
        </p:nvSpPr>
        <p:spPr>
          <a:xfrm>
            <a:off x="7665992" y="2273246"/>
            <a:ext cx="1257296" cy="338554"/>
          </a:xfrm>
          <a:prstGeom prst="rect">
            <a:avLst/>
          </a:prstGeom>
          <a:solidFill>
            <a:schemeClr val="bg1"/>
          </a:solidFill>
          <a:effectLst>
            <a:reflection endPos="0" dir="5400000" sy="-100000" algn="bl" rotWithShape="0"/>
          </a:effectLst>
        </p:spPr>
        <p:txBody>
          <a:bodyPr wrap="square" rtlCol="0">
            <a:spAutoFit/>
          </a:bodyPr>
          <a:lstStyle/>
          <a:p>
            <a:r>
              <a:rPr lang="en-US" altLang="zh-CN" sz="1600" b="1" dirty="0" smtClean="0"/>
              <a:t>R-write bit</a:t>
            </a:r>
            <a:endParaRPr lang="zh-CN" altLang="en-US" sz="1600" b="1" dirty="0"/>
          </a:p>
        </p:txBody>
      </p:sp>
      <p:sp>
        <p:nvSpPr>
          <p:cNvPr id="10" name="TextBox 9"/>
          <p:cNvSpPr txBox="1"/>
          <p:nvPr/>
        </p:nvSpPr>
        <p:spPr>
          <a:xfrm>
            <a:off x="7504388" y="2793952"/>
            <a:ext cx="1686910" cy="338554"/>
          </a:xfrm>
          <a:prstGeom prst="rect">
            <a:avLst/>
          </a:prstGeom>
          <a:solidFill>
            <a:schemeClr val="bg1"/>
          </a:solidFill>
          <a:effectLst>
            <a:reflection endPos="0" dir="5400000" sy="-100000" algn="bl" rotWithShape="0"/>
          </a:effectLst>
        </p:spPr>
        <p:txBody>
          <a:bodyPr wrap="square" rtlCol="0">
            <a:spAutoFit/>
          </a:bodyPr>
          <a:lstStyle/>
          <a:p>
            <a:r>
              <a:rPr lang="en-US" altLang="zh-CN" sz="1600" b="1" dirty="0" smtClean="0"/>
              <a:t>W-intensive bit</a:t>
            </a:r>
            <a:endParaRPr lang="zh-CN" altLang="en-US" sz="1600" b="1" dirty="0"/>
          </a:p>
        </p:txBody>
      </p:sp>
      <p:sp>
        <p:nvSpPr>
          <p:cNvPr id="11" name="TextBox 10"/>
          <p:cNvSpPr txBox="1"/>
          <p:nvPr/>
        </p:nvSpPr>
        <p:spPr>
          <a:xfrm>
            <a:off x="7047193" y="5068330"/>
            <a:ext cx="1686910" cy="338554"/>
          </a:xfrm>
          <a:prstGeom prst="rect">
            <a:avLst/>
          </a:prstGeom>
          <a:solidFill>
            <a:schemeClr val="bg1"/>
          </a:solidFill>
          <a:effectLst>
            <a:reflection endPos="0" dir="5400000" sy="-100000" algn="bl" rotWithShape="0"/>
          </a:effectLst>
        </p:spPr>
        <p:txBody>
          <a:bodyPr wrap="square" rtlCol="0">
            <a:spAutoFit/>
          </a:bodyPr>
          <a:lstStyle/>
          <a:p>
            <a:r>
              <a:rPr lang="en-US" altLang="zh-CN" sz="1600" b="1" dirty="0" smtClean="0"/>
              <a:t>W-intensive bit</a:t>
            </a:r>
            <a:endParaRPr lang="zh-CN" altLang="en-US" sz="1600" b="1" dirty="0"/>
          </a:p>
        </p:txBody>
      </p:sp>
      <p:sp>
        <p:nvSpPr>
          <p:cNvPr id="4" name="TextBox 3"/>
          <p:cNvSpPr txBox="1"/>
          <p:nvPr/>
        </p:nvSpPr>
        <p:spPr>
          <a:xfrm>
            <a:off x="1150883" y="5691352"/>
            <a:ext cx="3410289" cy="369332"/>
          </a:xfrm>
          <a:prstGeom prst="rect">
            <a:avLst/>
          </a:prstGeom>
          <a:noFill/>
        </p:spPr>
        <p:txBody>
          <a:bodyPr wrap="square" rtlCol="0">
            <a:spAutoFit/>
          </a:bodyPr>
          <a:lstStyle/>
          <a:p>
            <a:r>
              <a:rPr lang="en-US" altLang="zh-CN" b="1" dirty="0" err="1" smtClean="0">
                <a:solidFill>
                  <a:schemeClr val="accent2"/>
                </a:solidFill>
              </a:rPr>
              <a:t>H</a:t>
            </a:r>
            <a:r>
              <a:rPr lang="en-US" altLang="zh-CN" b="1" baseline="-25000" dirty="0" err="1" smtClean="0">
                <a:solidFill>
                  <a:schemeClr val="accent2"/>
                </a:solidFill>
              </a:rPr>
              <a:t>dram</a:t>
            </a:r>
            <a:r>
              <a:rPr lang="en-US" altLang="zh-CN" b="1" dirty="0" smtClean="0">
                <a:solidFill>
                  <a:schemeClr val="accent2"/>
                </a:solidFill>
              </a:rPr>
              <a:t> searches around DRAM </a:t>
            </a:r>
            <a:endParaRPr lang="zh-CN" altLang="en-US" b="1" dirty="0">
              <a:solidFill>
                <a:schemeClr val="accent2"/>
              </a:solidFill>
            </a:endParaRPr>
          </a:p>
        </p:txBody>
      </p:sp>
      <p:cxnSp>
        <p:nvCxnSpPr>
          <p:cNvPr id="13" name="直接箭头连接符 12"/>
          <p:cNvCxnSpPr/>
          <p:nvPr/>
        </p:nvCxnSpPr>
        <p:spPr>
          <a:xfrm flipV="1">
            <a:off x="1734207" y="3247697"/>
            <a:ext cx="1797269" cy="244365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936585" y="5722884"/>
            <a:ext cx="3986703" cy="369332"/>
          </a:xfrm>
          <a:prstGeom prst="rect">
            <a:avLst/>
          </a:prstGeom>
          <a:noFill/>
        </p:spPr>
        <p:txBody>
          <a:bodyPr wrap="square" rtlCol="0">
            <a:spAutoFit/>
          </a:bodyPr>
          <a:lstStyle/>
          <a:p>
            <a:r>
              <a:rPr lang="en-US" altLang="zh-CN" b="1" dirty="0" err="1" smtClean="0">
                <a:solidFill>
                  <a:schemeClr val="accent2"/>
                </a:solidFill>
              </a:rPr>
              <a:t>H</a:t>
            </a:r>
            <a:r>
              <a:rPr lang="en-US" altLang="zh-CN" b="1" baseline="-25000" dirty="0" err="1" smtClean="0">
                <a:solidFill>
                  <a:schemeClr val="accent2"/>
                </a:solidFill>
              </a:rPr>
              <a:t>rep</a:t>
            </a:r>
            <a:r>
              <a:rPr lang="en-US" altLang="zh-CN" b="1" dirty="0" smtClean="0">
                <a:solidFill>
                  <a:schemeClr val="accent2"/>
                </a:solidFill>
              </a:rPr>
              <a:t> searches around PCM+DRAM </a:t>
            </a:r>
            <a:endParaRPr lang="zh-CN" altLang="en-US" b="1" dirty="0">
              <a:solidFill>
                <a:schemeClr val="accent2"/>
              </a:solidFill>
            </a:endParaRPr>
          </a:p>
        </p:txBody>
      </p:sp>
      <p:cxnSp>
        <p:nvCxnSpPr>
          <p:cNvPr id="16" name="直接箭头连接符 15"/>
          <p:cNvCxnSpPr/>
          <p:nvPr/>
        </p:nvCxnSpPr>
        <p:spPr>
          <a:xfrm flipH="1" flipV="1">
            <a:off x="4561172" y="2963229"/>
            <a:ext cx="1240538" cy="2728123"/>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67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 fill="hold"/>
                                        <p:tgtEl>
                                          <p:spTgt spid="6"/>
                                        </p:tgtEl>
                                        <p:attrNameLst>
                                          <p:attrName>style.color</p:attrName>
                                        </p:attrNameLst>
                                      </p:cBhvr>
                                      <p:to>
                                        <a:srgbClr val="FF0000"/>
                                      </p:to>
                                    </p:animClr>
                                  </p:childTnLst>
                                </p:cTn>
                              </p:par>
                              <p:par>
                                <p:cTn id="7" presetID="3" presetClass="emph" presetSubtype="2" fill="hold" grpId="0" nodeType="withEffect">
                                  <p:stCondLst>
                                    <p:cond delay="0"/>
                                  </p:stCondLst>
                                  <p:childTnLst>
                                    <p:animClr clrSpc="rgb" dir="cw">
                                      <p:cBhvr override="childStyle">
                                        <p:cTn id="8" dur="10" fill="hold"/>
                                        <p:tgtEl>
                                          <p:spTgt spid="8"/>
                                        </p:tgtEl>
                                        <p:attrNameLst>
                                          <p:attrName>style.color</p:attrName>
                                        </p:attrNameLst>
                                      </p:cBhvr>
                                      <p:to>
                                        <a:srgbClr val="FF0000"/>
                                      </p:to>
                                    </p:animClr>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grpId="1" nodeType="clickEffect">
                                  <p:stCondLst>
                                    <p:cond delay="0"/>
                                  </p:stCondLst>
                                  <p:childTnLst>
                                    <p:animClr clrSpc="rgb" dir="cw">
                                      <p:cBhvr override="childStyle">
                                        <p:cTn id="12" dur="10" fill="hold"/>
                                        <p:tgtEl>
                                          <p:spTgt spid="6"/>
                                        </p:tgtEl>
                                        <p:attrNameLst>
                                          <p:attrName>style.color</p:attrName>
                                        </p:attrNameLst>
                                      </p:cBhvr>
                                      <p:to>
                                        <a:srgbClr val="000000"/>
                                      </p:to>
                                    </p:animClr>
                                  </p:childTnLst>
                                </p:cTn>
                              </p:par>
                              <p:par>
                                <p:cTn id="13" presetID="3" presetClass="emph" presetSubtype="2" fill="hold" grpId="1" nodeType="withEffect">
                                  <p:stCondLst>
                                    <p:cond delay="0"/>
                                  </p:stCondLst>
                                  <p:childTnLst>
                                    <p:animClr clrSpc="rgb" dir="cw">
                                      <p:cBhvr override="childStyle">
                                        <p:cTn id="14" dur="10" fill="hold"/>
                                        <p:tgtEl>
                                          <p:spTgt spid="8"/>
                                        </p:tgtEl>
                                        <p:attrNameLst>
                                          <p:attrName>style.color</p:attrName>
                                        </p:attrNameLst>
                                      </p:cBhvr>
                                      <p:to>
                                        <a:srgbClr val="000000"/>
                                      </p:to>
                                    </p:animClr>
                                  </p:childTnLst>
                                </p:cTn>
                              </p:par>
                              <p:par>
                                <p:cTn id="15" presetID="3" presetClass="emph" presetSubtype="2" fill="hold" grpId="0" nodeType="withEffect">
                                  <p:stCondLst>
                                    <p:cond delay="0"/>
                                  </p:stCondLst>
                                  <p:childTnLst>
                                    <p:animClr clrSpc="rgb" dir="cw">
                                      <p:cBhvr override="childStyle">
                                        <p:cTn id="16" dur="10" fill="hold"/>
                                        <p:tgtEl>
                                          <p:spTgt spid="5"/>
                                        </p:tgtEl>
                                        <p:attrNameLst>
                                          <p:attrName>style.color</p:attrName>
                                        </p:attrNameLst>
                                      </p:cBhvr>
                                      <p:to>
                                        <a:srgbClr val="FF0000"/>
                                      </p:to>
                                    </p:animClr>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grpId="1" nodeType="clickEffect">
                                  <p:stCondLst>
                                    <p:cond delay="0"/>
                                  </p:stCondLst>
                                  <p:childTnLst>
                                    <p:animClr clrSpc="rgb" dir="cw">
                                      <p:cBhvr override="childStyle">
                                        <p:cTn id="20" dur="10" fill="hold"/>
                                        <p:tgtEl>
                                          <p:spTgt spid="5"/>
                                        </p:tgtEl>
                                        <p:attrNameLst>
                                          <p:attrName>style.color</p:attrName>
                                        </p:attrNameLst>
                                      </p:cBhvr>
                                      <p:to>
                                        <a:srgbClr val="000000"/>
                                      </p:to>
                                    </p:animClr>
                                  </p:childTnLst>
                                </p:cTn>
                              </p:par>
                              <p:par>
                                <p:cTn id="21" presetID="3" presetClass="emph" presetSubtype="2" fill="hold" grpId="0" nodeType="withEffect">
                                  <p:stCondLst>
                                    <p:cond delay="0"/>
                                  </p:stCondLst>
                                  <p:childTnLst>
                                    <p:animClr clrSpc="rgb" dir="cw">
                                      <p:cBhvr override="childStyle">
                                        <p:cTn id="22" dur="10" fill="hold"/>
                                        <p:tgtEl>
                                          <p:spTgt spid="7"/>
                                        </p:tgtEl>
                                        <p:attrNameLst>
                                          <p:attrName>style.color</p:attrName>
                                        </p:attrNameLst>
                                      </p:cBhvr>
                                      <p:to>
                                        <a:srgbClr val="FF0000"/>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1" nodeType="clickEffect">
                                  <p:stCondLst>
                                    <p:cond delay="0"/>
                                  </p:stCondLst>
                                  <p:childTnLst>
                                    <p:animClr clrSpc="rgb" dir="cw">
                                      <p:cBhvr override="childStyle">
                                        <p:cTn id="26" dur="10" fill="hold"/>
                                        <p:tgtEl>
                                          <p:spTgt spid="7"/>
                                        </p:tgtEl>
                                        <p:attrNameLst>
                                          <p:attrName>style.color</p:attrName>
                                        </p:attrNameLst>
                                      </p:cBhvr>
                                      <p:to>
                                        <a:srgbClr val="000000"/>
                                      </p:to>
                                    </p:animClr>
                                  </p:childTnLst>
                                </p:cTn>
                              </p:par>
                              <p:par>
                                <p:cTn id="27" presetID="3" presetClass="emph" presetSubtype="2" fill="hold" grpId="0" nodeType="withEffect">
                                  <p:stCondLst>
                                    <p:cond delay="0"/>
                                  </p:stCondLst>
                                  <p:childTnLst>
                                    <p:animClr clrSpc="rgb" dir="cw">
                                      <p:cBhvr override="childStyle">
                                        <p:cTn id="28" dur="10" fill="hold"/>
                                        <p:tgtEl>
                                          <p:spTgt spid="9"/>
                                        </p:tgtEl>
                                        <p:attrNameLst>
                                          <p:attrName>style.color</p:attrName>
                                        </p:attrNameLst>
                                      </p:cBhvr>
                                      <p:to>
                                        <a:srgbClr val="FF0000"/>
                                      </p:to>
                                    </p:animClr>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grpId="1" nodeType="clickEffect">
                                  <p:stCondLst>
                                    <p:cond delay="0"/>
                                  </p:stCondLst>
                                  <p:childTnLst>
                                    <p:animClr clrSpc="rgb" dir="cw">
                                      <p:cBhvr override="childStyle">
                                        <p:cTn id="32" dur="10" fill="hold"/>
                                        <p:tgtEl>
                                          <p:spTgt spid="9"/>
                                        </p:tgtEl>
                                        <p:attrNameLst>
                                          <p:attrName>style.color</p:attrName>
                                        </p:attrNameLst>
                                      </p:cBhvr>
                                      <p:to>
                                        <a:srgbClr val="000000"/>
                                      </p:to>
                                    </p:animClr>
                                  </p:childTnLst>
                                </p:cTn>
                              </p:par>
                              <p:par>
                                <p:cTn id="33" presetID="3" presetClass="emph" presetSubtype="2" fill="hold" grpId="0" nodeType="withEffect">
                                  <p:stCondLst>
                                    <p:cond delay="0"/>
                                  </p:stCondLst>
                                  <p:childTnLst>
                                    <p:animClr clrSpc="rgb" dir="cw">
                                      <p:cBhvr override="childStyle">
                                        <p:cTn id="34" dur="10" fill="hold"/>
                                        <p:tgtEl>
                                          <p:spTgt spid="10"/>
                                        </p:tgtEl>
                                        <p:attrNameLst>
                                          <p:attrName>style.color</p:attrName>
                                        </p:attrNameLst>
                                      </p:cBhvr>
                                      <p:to>
                                        <a:srgbClr val="FF0000"/>
                                      </p:to>
                                    </p:animClr>
                                  </p:childTnLst>
                                </p:cTn>
                              </p:par>
                              <p:par>
                                <p:cTn id="35" presetID="3" presetClass="emph" presetSubtype="2" fill="hold" grpId="0" nodeType="withEffect">
                                  <p:stCondLst>
                                    <p:cond delay="0"/>
                                  </p:stCondLst>
                                  <p:childTnLst>
                                    <p:animClr clrSpc="rgb" dir="cw">
                                      <p:cBhvr override="childStyle">
                                        <p:cTn id="36" dur="10" fill="hold"/>
                                        <p:tgtEl>
                                          <p:spTgt spid="11"/>
                                        </p:tgtEl>
                                        <p:attrNameLst>
                                          <p:attrName>style.color</p:attrName>
                                        </p:attrNameLst>
                                      </p:cBhvr>
                                      <p:to>
                                        <a:srgbClr val="FF0000"/>
                                      </p:to>
                                    </p:animClr>
                                  </p:childTnLst>
                                </p:cTn>
                              </p:par>
                            </p:childTnLst>
                          </p:cTn>
                        </p:par>
                      </p:childTnLst>
                    </p:cTn>
                  </p:par>
                  <p:par>
                    <p:cTn id="37" fill="hold">
                      <p:stCondLst>
                        <p:cond delay="indefinite"/>
                      </p:stCondLst>
                      <p:childTnLst>
                        <p:par>
                          <p:cTn id="38" fill="hold">
                            <p:stCondLst>
                              <p:cond delay="0"/>
                            </p:stCondLst>
                            <p:childTnLst>
                              <p:par>
                                <p:cTn id="39" presetID="3" presetClass="emph" presetSubtype="2" fill="hold" grpId="1" nodeType="clickEffect">
                                  <p:stCondLst>
                                    <p:cond delay="0"/>
                                  </p:stCondLst>
                                  <p:childTnLst>
                                    <p:animClr clrSpc="rgb" dir="cw">
                                      <p:cBhvr override="childStyle">
                                        <p:cTn id="40" dur="10" fill="hold"/>
                                        <p:tgtEl>
                                          <p:spTgt spid="10"/>
                                        </p:tgtEl>
                                        <p:attrNameLst>
                                          <p:attrName>style.color</p:attrName>
                                        </p:attrNameLst>
                                      </p:cBhvr>
                                      <p:to>
                                        <a:srgbClr val="000000"/>
                                      </p:to>
                                    </p:animClr>
                                  </p:childTnLst>
                                </p:cTn>
                              </p:par>
                              <p:par>
                                <p:cTn id="41" presetID="3" presetClass="emph" presetSubtype="2" fill="hold" grpId="1" nodeType="withEffect">
                                  <p:stCondLst>
                                    <p:cond delay="0"/>
                                  </p:stCondLst>
                                  <p:childTnLst>
                                    <p:animClr clrSpc="rgb" dir="cw">
                                      <p:cBhvr override="childStyle">
                                        <p:cTn id="42" dur="10" fill="hold"/>
                                        <p:tgtEl>
                                          <p:spTgt spid="11"/>
                                        </p:tgtEl>
                                        <p:attrNameLst>
                                          <p:attrName>style.color</p:attrName>
                                        </p:attrNameLst>
                                      </p:cBhvr>
                                      <p:to>
                                        <a:srgbClr val="000000"/>
                                      </p:to>
                                    </p:animClr>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6" grpId="0" animBg="1"/>
      <p:bldP spid="6" grpId="1" animBg="1"/>
      <p:bldP spid="8" grpId="0" animBg="1"/>
      <p:bldP spid="8" grpId="1" animBg="1"/>
      <p:bldP spid="9" grpId="0" animBg="1"/>
      <p:bldP spid="9" grpId="1" animBg="1"/>
      <p:bldP spid="10" grpId="0" animBg="1"/>
      <p:bldP spid="10" grpId="1" animBg="1"/>
      <p:bldP spid="11" grpId="0" animBg="1"/>
      <p:bldP spid="11" grpId="1" animBg="1"/>
      <p:bldP spid="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CLOCK-HM (page x, operation op)</a:t>
            </a:r>
            <a:endParaRPr lang="zh-CN" altLang="en-US" sz="3200" dirty="0"/>
          </a:p>
        </p:txBody>
      </p:sp>
      <p:sp>
        <p:nvSpPr>
          <p:cNvPr id="4" name="矩形 3"/>
          <p:cNvSpPr/>
          <p:nvPr/>
        </p:nvSpPr>
        <p:spPr>
          <a:xfrm>
            <a:off x="2966547" y="1387365"/>
            <a:ext cx="5814848" cy="69368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1589" y="1387365"/>
            <a:ext cx="2624958" cy="693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2569205724"/>
              </p:ext>
            </p:extLst>
          </p:nvPr>
        </p:nvGraphicFramePr>
        <p:xfrm>
          <a:off x="1991711" y="3105795"/>
          <a:ext cx="7104991" cy="3324422"/>
        </p:xfrm>
        <a:graphic>
          <a:graphicData uri="http://schemas.openxmlformats.org/drawingml/2006/table">
            <a:tbl>
              <a:tblPr firstRow="1" bandRow="1">
                <a:tableStyleId>{5C22544A-7EE6-4342-B048-85BDC9FD1C3A}</a:tableStyleId>
              </a:tblPr>
              <a:tblGrid>
                <a:gridCol w="710499"/>
                <a:gridCol w="710499"/>
                <a:gridCol w="1420998"/>
                <a:gridCol w="1420998"/>
                <a:gridCol w="1272905"/>
                <a:gridCol w="1569092"/>
              </a:tblGrid>
              <a:tr h="728542">
                <a:tc>
                  <a:txBody>
                    <a:bodyPr/>
                    <a:lstStyle/>
                    <a:p>
                      <a:pPr algn="ctr"/>
                      <a:endParaRPr lang="zh-CN" altLang="en-US" dirty="0"/>
                    </a:p>
                  </a:txBody>
                  <a:tcPr anchor="ctr"/>
                </a:tc>
                <a:tc>
                  <a:txBody>
                    <a:bodyPr/>
                    <a:lstStyle/>
                    <a:p>
                      <a:pPr algn="ctr"/>
                      <a:r>
                        <a:rPr lang="en-US" altLang="zh-CN" dirty="0" smtClean="0"/>
                        <a:t>P/D</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t>reference bit</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t>second chance bit</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t>R-write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t>bit</a:t>
                      </a:r>
                      <a:endParaRPr lang="zh-CN" altLang="en-US" dirty="0"/>
                    </a:p>
                  </a:txBody>
                  <a:tcPr anchor="ctr"/>
                </a:tc>
                <a:tc>
                  <a:txBody>
                    <a:bodyPr/>
                    <a:lstStyle/>
                    <a:p>
                      <a:pPr algn="ctr"/>
                      <a:r>
                        <a:rPr lang="en-US" altLang="zh-CN" sz="1800" b="1" dirty="0" smtClean="0"/>
                        <a:t>W-intensive bit</a:t>
                      </a:r>
                      <a:endParaRPr lang="zh-CN" altLang="en-US" sz="1800" b="1" dirty="0"/>
                    </a:p>
                  </a:txBody>
                  <a:tcPr anchor="ctr"/>
                </a:tc>
              </a:tr>
              <a:tr h="370840">
                <a:tc>
                  <a:txBody>
                    <a:bodyPr/>
                    <a:lstStyle/>
                    <a:p>
                      <a:pPr algn="ctr"/>
                      <a:r>
                        <a:rPr lang="en-US" altLang="zh-CN" dirty="0" smtClean="0"/>
                        <a:t>P1</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0</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0</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0</a:t>
                      </a:r>
                      <a:endParaRPr lang="zh-CN" altLang="en-US" dirty="0"/>
                    </a:p>
                  </a:txBody>
                  <a:tcPr anchor="ctr"/>
                </a:tc>
                <a:tc>
                  <a:txBody>
                    <a:bodyPr/>
                    <a:lstStyle/>
                    <a:p>
                      <a:pPr algn="ctr"/>
                      <a:r>
                        <a:rPr lang="en-US" altLang="zh-CN" sz="1800" b="0" dirty="0" smtClean="0"/>
                        <a:t>0</a:t>
                      </a:r>
                      <a:endParaRPr lang="zh-CN" altLang="en-US" sz="1800" b="0" dirty="0"/>
                    </a:p>
                  </a:txBody>
                  <a:tcPr anchor="ctr"/>
                </a:tc>
              </a:tr>
              <a:tr h="370840">
                <a:tc>
                  <a:txBody>
                    <a:bodyPr/>
                    <a:lstStyle/>
                    <a:p>
                      <a:pPr algn="ctr"/>
                      <a:r>
                        <a:rPr lang="en-US" altLang="zh-CN" dirty="0" smtClean="0"/>
                        <a:t>P2</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1</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0</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1</a:t>
                      </a:r>
                      <a:endParaRPr lang="zh-CN" altLang="en-US" dirty="0"/>
                    </a:p>
                  </a:txBody>
                  <a:tcPr anchor="ctr"/>
                </a:tc>
                <a:tc>
                  <a:txBody>
                    <a:bodyPr/>
                    <a:lstStyle/>
                    <a:p>
                      <a:pPr algn="ctr"/>
                      <a:r>
                        <a:rPr lang="en-US" altLang="zh-CN" sz="1800" b="0" dirty="0" smtClean="0"/>
                        <a:t>0</a:t>
                      </a:r>
                      <a:endParaRPr lang="zh-CN" altLang="en-US" sz="1800" b="0" dirty="0"/>
                    </a:p>
                  </a:txBody>
                  <a:tcPr anchor="ctr"/>
                </a:tc>
              </a:tr>
              <a:tr h="370840">
                <a:tc>
                  <a:txBody>
                    <a:bodyPr/>
                    <a:lstStyle/>
                    <a:p>
                      <a:pPr algn="ctr"/>
                      <a:r>
                        <a:rPr lang="en-US" altLang="zh-CN" dirty="0" smtClean="0"/>
                        <a:t>P3</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1</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0</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1</a:t>
                      </a:r>
                      <a:endParaRPr lang="zh-CN" altLang="en-US" dirty="0"/>
                    </a:p>
                  </a:txBody>
                  <a:tcPr anchor="ctr"/>
                </a:tc>
                <a:tc>
                  <a:txBody>
                    <a:bodyPr/>
                    <a:lstStyle/>
                    <a:p>
                      <a:pPr algn="ctr"/>
                      <a:r>
                        <a:rPr lang="en-US" altLang="zh-CN" sz="1800" b="0" dirty="0" smtClean="0"/>
                        <a:t>1</a:t>
                      </a:r>
                      <a:endParaRPr lang="zh-CN" altLang="en-US" sz="1800" b="0" dirty="0"/>
                    </a:p>
                  </a:txBody>
                  <a:tcPr anchor="ctr"/>
                </a:tc>
              </a:tr>
              <a:tr h="370840">
                <a:tc>
                  <a:txBody>
                    <a:bodyPr/>
                    <a:lstStyle/>
                    <a:p>
                      <a:pPr algn="ctr"/>
                      <a:r>
                        <a:rPr lang="en-US" altLang="zh-CN" dirty="0" smtClean="0"/>
                        <a:t>D1</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0</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0</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0</a:t>
                      </a:r>
                      <a:endParaRPr lang="zh-CN" altLang="en-US" dirty="0"/>
                    </a:p>
                  </a:txBody>
                  <a:tcPr anchor="ctr"/>
                </a:tc>
                <a:tc>
                  <a:txBody>
                    <a:bodyPr/>
                    <a:lstStyle/>
                    <a:p>
                      <a:pPr algn="ctr"/>
                      <a:r>
                        <a:rPr lang="en-US" altLang="zh-CN" sz="1800" b="0" dirty="0" smtClean="0"/>
                        <a:t>0</a:t>
                      </a:r>
                      <a:endParaRPr lang="zh-CN" altLang="en-US" sz="1800" b="0" dirty="0"/>
                    </a:p>
                  </a:txBody>
                  <a:tcPr anchor="ctr"/>
                </a:tc>
              </a:tr>
              <a:tr h="370840">
                <a:tc>
                  <a:txBody>
                    <a:bodyPr/>
                    <a:lstStyle/>
                    <a:p>
                      <a:pPr algn="ctr"/>
                      <a:r>
                        <a:rPr lang="en-US" altLang="zh-CN" dirty="0" smtClean="0"/>
                        <a:t>D2</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1</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0</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1</a:t>
                      </a:r>
                      <a:endParaRPr lang="zh-CN" altLang="en-US" dirty="0"/>
                    </a:p>
                  </a:txBody>
                  <a:tcPr anchor="ctr"/>
                </a:tc>
                <a:tc>
                  <a:txBody>
                    <a:bodyPr/>
                    <a:lstStyle/>
                    <a:p>
                      <a:pPr algn="ctr"/>
                      <a:r>
                        <a:rPr lang="en-US" altLang="zh-CN" sz="1800" b="0" dirty="0" smtClean="0"/>
                        <a:t>0</a:t>
                      </a:r>
                      <a:endParaRPr lang="zh-CN" altLang="en-US" sz="1800" b="0" dirty="0"/>
                    </a:p>
                  </a:txBody>
                  <a:tcPr anchor="ctr"/>
                </a:tc>
              </a:tr>
              <a:tr h="370840">
                <a:tc>
                  <a:txBody>
                    <a:bodyPr/>
                    <a:lstStyle/>
                    <a:p>
                      <a:pPr algn="ctr"/>
                      <a:r>
                        <a:rPr lang="en-US" altLang="zh-CN" b="1" i="1" dirty="0" smtClean="0"/>
                        <a:t>X</a:t>
                      </a:r>
                      <a:endParaRPr lang="zh-CN" altLang="en-US" b="1" i="1" dirty="0"/>
                    </a:p>
                  </a:txBody>
                  <a:tcPr anchor="ctr"/>
                </a:tc>
                <a:tc>
                  <a:txBody>
                    <a:bodyPr/>
                    <a:lstStyle/>
                    <a:p>
                      <a:pPr algn="ct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algn="ctr"/>
                      <a:r>
                        <a:rPr lang="en-US" altLang="zh-CN" sz="1800" b="0" dirty="0" smtClean="0"/>
                        <a:t>1</a:t>
                      </a:r>
                      <a:endParaRPr lang="zh-CN" altLang="en-US" sz="1800" b="0" dirty="0"/>
                    </a:p>
                  </a:txBody>
                  <a:tcPr anchor="ctr"/>
                </a:tc>
              </a:tr>
              <a:tr h="370840">
                <a:tc>
                  <a:txBody>
                    <a:bodyPr/>
                    <a:lstStyle/>
                    <a:p>
                      <a:pPr algn="ctr"/>
                      <a:r>
                        <a:rPr lang="en-US" altLang="zh-CN" b="1" i="1" dirty="0" smtClean="0"/>
                        <a:t>Y</a:t>
                      </a:r>
                      <a:endParaRPr lang="zh-CN" altLang="en-US" b="1" i="1" dirty="0"/>
                    </a:p>
                  </a:txBody>
                  <a:tcPr anchor="ctr"/>
                </a:tc>
                <a:tc>
                  <a:txBody>
                    <a:bodyPr/>
                    <a:lstStyle/>
                    <a:p>
                      <a:pPr algn="ct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tc>
                <a:tc>
                  <a:txBody>
                    <a:bodyPr/>
                    <a:lstStyle/>
                    <a:p>
                      <a:pPr algn="ctr"/>
                      <a:endParaRPr lang="zh-CN" altLang="en-US" sz="1800" b="0" dirty="0"/>
                    </a:p>
                  </a:txBody>
                  <a:tcPr anchor="ctr"/>
                </a:tc>
              </a:tr>
            </a:tbl>
          </a:graphicData>
        </a:graphic>
      </p:graphicFrame>
      <p:sp>
        <p:nvSpPr>
          <p:cNvPr id="7" name="矩形 6"/>
          <p:cNvSpPr/>
          <p:nvPr/>
        </p:nvSpPr>
        <p:spPr>
          <a:xfrm>
            <a:off x="4419602" y="1387364"/>
            <a:ext cx="483473" cy="6936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P1</a:t>
            </a:r>
            <a:endParaRPr lang="zh-CN" altLang="en-US" dirty="0">
              <a:solidFill>
                <a:schemeClr val="tx1"/>
              </a:solidFill>
            </a:endParaRPr>
          </a:p>
        </p:txBody>
      </p:sp>
      <p:sp>
        <p:nvSpPr>
          <p:cNvPr id="8" name="矩形 7"/>
          <p:cNvSpPr/>
          <p:nvPr/>
        </p:nvSpPr>
        <p:spPr>
          <a:xfrm>
            <a:off x="5770172" y="1387365"/>
            <a:ext cx="483473" cy="6936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P2</a:t>
            </a:r>
            <a:endParaRPr lang="zh-CN" altLang="en-US" dirty="0">
              <a:solidFill>
                <a:schemeClr val="tx1"/>
              </a:solidFill>
            </a:endParaRPr>
          </a:p>
        </p:txBody>
      </p:sp>
      <p:sp>
        <p:nvSpPr>
          <p:cNvPr id="9" name="矩形 8"/>
          <p:cNvSpPr/>
          <p:nvPr/>
        </p:nvSpPr>
        <p:spPr>
          <a:xfrm>
            <a:off x="7126014" y="1387365"/>
            <a:ext cx="483473" cy="6936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P3</a:t>
            </a:r>
            <a:endParaRPr lang="zh-CN" altLang="en-US" dirty="0">
              <a:solidFill>
                <a:schemeClr val="tx1"/>
              </a:solidFill>
            </a:endParaRPr>
          </a:p>
        </p:txBody>
      </p:sp>
      <p:sp>
        <p:nvSpPr>
          <p:cNvPr id="10" name="矩形 9"/>
          <p:cNvSpPr/>
          <p:nvPr/>
        </p:nvSpPr>
        <p:spPr>
          <a:xfrm>
            <a:off x="2975746" y="1382086"/>
            <a:ext cx="1443856"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11" name="矩形 10"/>
          <p:cNvSpPr/>
          <p:nvPr/>
        </p:nvSpPr>
        <p:spPr>
          <a:xfrm>
            <a:off x="4956933" y="1392565"/>
            <a:ext cx="797485"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12" name="矩形 11"/>
          <p:cNvSpPr/>
          <p:nvPr/>
        </p:nvSpPr>
        <p:spPr>
          <a:xfrm>
            <a:off x="6348241" y="1382075"/>
            <a:ext cx="721928"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13" name="矩形 12"/>
          <p:cNvSpPr/>
          <p:nvPr/>
        </p:nvSpPr>
        <p:spPr>
          <a:xfrm>
            <a:off x="7912318" y="1392590"/>
            <a:ext cx="721928"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14" name="矩形 13"/>
          <p:cNvSpPr/>
          <p:nvPr/>
        </p:nvSpPr>
        <p:spPr>
          <a:xfrm>
            <a:off x="7726747" y="1087796"/>
            <a:ext cx="1093070" cy="25750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2"/>
                </a:solidFill>
              </a:rPr>
              <a:t>PCM</a:t>
            </a:r>
            <a:endParaRPr lang="zh-CN" altLang="en-US" b="1" dirty="0">
              <a:solidFill>
                <a:schemeClr val="accent2"/>
              </a:solidFill>
            </a:endParaRPr>
          </a:p>
        </p:txBody>
      </p:sp>
      <p:sp>
        <p:nvSpPr>
          <p:cNvPr id="15" name="矩形 14"/>
          <p:cNvSpPr/>
          <p:nvPr/>
        </p:nvSpPr>
        <p:spPr>
          <a:xfrm>
            <a:off x="287070" y="1045749"/>
            <a:ext cx="1091757" cy="34684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2"/>
                </a:solidFill>
              </a:rPr>
              <a:t>DRAM</a:t>
            </a:r>
            <a:endParaRPr lang="zh-CN" altLang="en-US" b="1" dirty="0">
              <a:solidFill>
                <a:schemeClr val="accent2"/>
              </a:solidFill>
            </a:endParaRPr>
          </a:p>
        </p:txBody>
      </p:sp>
      <p:sp>
        <p:nvSpPr>
          <p:cNvPr id="16" name="矩形 15"/>
          <p:cNvSpPr/>
          <p:nvPr/>
        </p:nvSpPr>
        <p:spPr>
          <a:xfrm>
            <a:off x="1749972" y="1387333"/>
            <a:ext cx="483473" cy="6936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D1</a:t>
            </a:r>
            <a:endParaRPr lang="zh-CN" altLang="en-US" dirty="0">
              <a:solidFill>
                <a:schemeClr val="tx1"/>
              </a:solidFill>
            </a:endParaRPr>
          </a:p>
        </p:txBody>
      </p:sp>
      <p:sp>
        <p:nvSpPr>
          <p:cNvPr id="17" name="矩形 16"/>
          <p:cNvSpPr/>
          <p:nvPr/>
        </p:nvSpPr>
        <p:spPr>
          <a:xfrm>
            <a:off x="798752" y="1382073"/>
            <a:ext cx="483473" cy="6936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D2</a:t>
            </a:r>
            <a:endParaRPr lang="zh-CN" altLang="en-US" dirty="0">
              <a:solidFill>
                <a:schemeClr val="tx1"/>
              </a:solidFill>
            </a:endParaRPr>
          </a:p>
        </p:txBody>
      </p:sp>
      <p:sp>
        <p:nvSpPr>
          <p:cNvPr id="18" name="矩形 17"/>
          <p:cNvSpPr/>
          <p:nvPr/>
        </p:nvSpPr>
        <p:spPr>
          <a:xfrm>
            <a:off x="2274839" y="1387305"/>
            <a:ext cx="675945"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19" name="矩形 18"/>
          <p:cNvSpPr/>
          <p:nvPr/>
        </p:nvSpPr>
        <p:spPr>
          <a:xfrm>
            <a:off x="1184389" y="1408262"/>
            <a:ext cx="675945"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20" name="矩形 19"/>
          <p:cNvSpPr/>
          <p:nvPr/>
        </p:nvSpPr>
        <p:spPr>
          <a:xfrm>
            <a:off x="235833" y="1382045"/>
            <a:ext cx="675945" cy="69368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t>
            </a:r>
            <a:endParaRPr lang="zh-CN" altLang="en-US" dirty="0">
              <a:solidFill>
                <a:schemeClr val="tx1"/>
              </a:solidFill>
            </a:endParaRPr>
          </a:p>
        </p:txBody>
      </p:sp>
      <p:sp>
        <p:nvSpPr>
          <p:cNvPr id="21" name="矩形 20"/>
          <p:cNvSpPr/>
          <p:nvPr/>
        </p:nvSpPr>
        <p:spPr>
          <a:xfrm>
            <a:off x="198723" y="3557692"/>
            <a:ext cx="1339404" cy="257518"/>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2"/>
                </a:solidFill>
              </a:rPr>
              <a:t>Read  P1</a:t>
            </a:r>
            <a:endParaRPr lang="zh-CN" altLang="en-US" b="1" dirty="0">
              <a:solidFill>
                <a:schemeClr val="accent2"/>
              </a:solidFill>
            </a:endParaRPr>
          </a:p>
        </p:txBody>
      </p:sp>
      <p:sp>
        <p:nvSpPr>
          <p:cNvPr id="22" name="右箭头 21"/>
          <p:cNvSpPr/>
          <p:nvPr/>
        </p:nvSpPr>
        <p:spPr>
          <a:xfrm rot="16200000">
            <a:off x="4457539" y="2297665"/>
            <a:ext cx="502570" cy="32543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rot="16200000">
            <a:off x="5760623" y="2293370"/>
            <a:ext cx="502570" cy="32543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943687" y="3888786"/>
            <a:ext cx="348806" cy="2575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2"/>
                </a:solidFill>
              </a:rPr>
              <a:t>1</a:t>
            </a:r>
            <a:endParaRPr lang="zh-CN" altLang="en-US" b="1" dirty="0">
              <a:solidFill>
                <a:schemeClr val="accent2"/>
              </a:solidFill>
            </a:endParaRPr>
          </a:p>
        </p:txBody>
      </p:sp>
      <p:sp>
        <p:nvSpPr>
          <p:cNvPr id="26" name="矩形 25"/>
          <p:cNvSpPr/>
          <p:nvPr/>
        </p:nvSpPr>
        <p:spPr>
          <a:xfrm>
            <a:off x="193463" y="3883518"/>
            <a:ext cx="1339404" cy="257518"/>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2"/>
                </a:solidFill>
              </a:rPr>
              <a:t>Read  D1</a:t>
            </a:r>
            <a:endParaRPr lang="zh-CN" altLang="en-US" b="1" dirty="0">
              <a:solidFill>
                <a:schemeClr val="accent2"/>
              </a:solidFill>
            </a:endParaRPr>
          </a:p>
        </p:txBody>
      </p:sp>
      <p:sp>
        <p:nvSpPr>
          <p:cNvPr id="27" name="矩形 26"/>
          <p:cNvSpPr/>
          <p:nvPr/>
        </p:nvSpPr>
        <p:spPr>
          <a:xfrm>
            <a:off x="3954193" y="5018678"/>
            <a:ext cx="348806" cy="2575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accent2"/>
                </a:solidFill>
              </a:rPr>
              <a:t>1</a:t>
            </a:r>
            <a:endParaRPr lang="zh-CN" altLang="en-US" b="1" dirty="0">
              <a:solidFill>
                <a:schemeClr val="accent2"/>
              </a:solidFill>
            </a:endParaRPr>
          </a:p>
        </p:txBody>
      </p:sp>
      <p:sp>
        <p:nvSpPr>
          <p:cNvPr id="28" name="右箭头 27"/>
          <p:cNvSpPr/>
          <p:nvPr/>
        </p:nvSpPr>
        <p:spPr>
          <a:xfrm rot="16200000">
            <a:off x="1803487" y="2297665"/>
            <a:ext cx="502570" cy="32543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93463" y="4232961"/>
            <a:ext cx="1339404" cy="257518"/>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Write  P2</a:t>
            </a:r>
            <a:endParaRPr lang="zh-CN" altLang="en-US" b="1" dirty="0">
              <a:solidFill>
                <a:srgbClr val="FF0000"/>
              </a:solidFill>
            </a:endParaRPr>
          </a:p>
        </p:txBody>
      </p:sp>
      <p:sp>
        <p:nvSpPr>
          <p:cNvPr id="30" name="矩形 29"/>
          <p:cNvSpPr/>
          <p:nvPr/>
        </p:nvSpPr>
        <p:spPr>
          <a:xfrm>
            <a:off x="188203" y="4558787"/>
            <a:ext cx="1339404" cy="257518"/>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Write  D2</a:t>
            </a:r>
            <a:endParaRPr lang="zh-CN" altLang="en-US" b="1" dirty="0">
              <a:solidFill>
                <a:srgbClr val="FF0000"/>
              </a:solidFill>
            </a:endParaRPr>
          </a:p>
        </p:txBody>
      </p:sp>
      <p:sp>
        <p:nvSpPr>
          <p:cNvPr id="31" name="右箭头 30"/>
          <p:cNvSpPr/>
          <p:nvPr/>
        </p:nvSpPr>
        <p:spPr>
          <a:xfrm rot="16200000">
            <a:off x="820735" y="2297665"/>
            <a:ext cx="502570" cy="32543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8130411" y="4264495"/>
            <a:ext cx="348806" cy="2575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1</a:t>
            </a:r>
            <a:endParaRPr lang="zh-CN" altLang="en-US" b="1" dirty="0">
              <a:solidFill>
                <a:srgbClr val="FF0000"/>
              </a:solidFill>
            </a:endParaRPr>
          </a:p>
        </p:txBody>
      </p:sp>
      <p:sp>
        <p:nvSpPr>
          <p:cNvPr id="33" name="矩形 32"/>
          <p:cNvSpPr/>
          <p:nvPr/>
        </p:nvSpPr>
        <p:spPr>
          <a:xfrm>
            <a:off x="8116417" y="5349764"/>
            <a:ext cx="348806" cy="2575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1</a:t>
            </a:r>
            <a:endParaRPr lang="zh-CN" altLang="en-US" b="1" dirty="0">
              <a:solidFill>
                <a:srgbClr val="FF0000"/>
              </a:solidFill>
            </a:endParaRPr>
          </a:p>
        </p:txBody>
      </p:sp>
      <p:sp>
        <p:nvSpPr>
          <p:cNvPr id="34" name="矩形 33"/>
          <p:cNvSpPr/>
          <p:nvPr/>
        </p:nvSpPr>
        <p:spPr>
          <a:xfrm>
            <a:off x="203969" y="5000235"/>
            <a:ext cx="1339404" cy="257518"/>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Write  P3</a:t>
            </a:r>
            <a:endParaRPr lang="zh-CN" altLang="en-US" b="1" dirty="0">
              <a:solidFill>
                <a:srgbClr val="FF0000"/>
              </a:solidFill>
            </a:endParaRPr>
          </a:p>
        </p:txBody>
      </p:sp>
      <p:cxnSp>
        <p:nvCxnSpPr>
          <p:cNvPr id="38" name="肘形连接符 37"/>
          <p:cNvCxnSpPr/>
          <p:nvPr/>
        </p:nvCxnSpPr>
        <p:spPr>
          <a:xfrm rot="5400000" flipH="1" flipV="1">
            <a:off x="7732514" y="3663311"/>
            <a:ext cx="1834004" cy="340601"/>
          </a:xfrm>
          <a:prstGeom prst="bentConnector3">
            <a:avLst>
              <a:gd name="adj1" fmla="val -718"/>
            </a:avLst>
          </a:prstGeom>
          <a:ln w="31750">
            <a:solidFill>
              <a:srgbClr val="FE0000"/>
            </a:solidFill>
            <a:tailEnd type="arrow"/>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7614760" y="2535548"/>
            <a:ext cx="1655381" cy="38106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0000"/>
                </a:solidFill>
              </a:rPr>
              <a:t>Call </a:t>
            </a:r>
            <a:r>
              <a:rPr lang="en-US" altLang="zh-CN" sz="2000" b="1" dirty="0" smtClean="0">
                <a:solidFill>
                  <a:srgbClr val="FF0000"/>
                </a:solidFill>
              </a:rPr>
              <a:t>Migrate</a:t>
            </a:r>
            <a:endParaRPr lang="zh-CN" altLang="en-US" sz="2000" b="1" dirty="0">
              <a:solidFill>
                <a:srgbClr val="FF0000"/>
              </a:solidFill>
            </a:endParaRPr>
          </a:p>
        </p:txBody>
      </p:sp>
      <p:sp>
        <p:nvSpPr>
          <p:cNvPr id="49" name="矩形 48"/>
          <p:cNvSpPr/>
          <p:nvPr/>
        </p:nvSpPr>
        <p:spPr>
          <a:xfrm>
            <a:off x="218420" y="5573044"/>
            <a:ext cx="1339404" cy="622803"/>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0000"/>
                </a:solidFill>
              </a:rPr>
              <a:t>Write  X</a:t>
            </a:r>
          </a:p>
          <a:p>
            <a:pPr algn="ctr"/>
            <a:r>
              <a:rPr lang="en-US" altLang="zh-CN" b="1" dirty="0" smtClean="0">
                <a:solidFill>
                  <a:srgbClr val="FF0000"/>
                </a:solidFill>
              </a:rPr>
              <a:t>Read   Y</a:t>
            </a:r>
            <a:endParaRPr lang="zh-CN" altLang="en-US" b="1" dirty="0">
              <a:solidFill>
                <a:srgbClr val="FF0000"/>
              </a:solidFill>
            </a:endParaRPr>
          </a:p>
        </p:txBody>
      </p:sp>
      <p:sp>
        <p:nvSpPr>
          <p:cNvPr id="50" name="右箭头 49"/>
          <p:cNvSpPr/>
          <p:nvPr/>
        </p:nvSpPr>
        <p:spPr>
          <a:xfrm rot="16200000">
            <a:off x="7116465" y="2272917"/>
            <a:ext cx="502570" cy="32543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302999" y="5884445"/>
            <a:ext cx="1655381" cy="38106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0000"/>
                </a:solidFill>
              </a:rPr>
              <a:t>Call </a:t>
            </a:r>
            <a:r>
              <a:rPr lang="en-US" altLang="zh-CN" sz="2000" b="1" dirty="0" smtClean="0">
                <a:solidFill>
                  <a:srgbClr val="FF0000"/>
                </a:solidFill>
              </a:rPr>
              <a:t>Replace</a:t>
            </a:r>
            <a:endParaRPr lang="zh-CN" altLang="en-US" sz="2000" b="1" dirty="0">
              <a:solidFill>
                <a:srgbClr val="FF0000"/>
              </a:solidFill>
            </a:endParaRPr>
          </a:p>
        </p:txBody>
      </p:sp>
    </p:spTree>
    <p:extLst>
      <p:ext uri="{BB962C8B-B14F-4D97-AF65-F5344CB8AC3E}">
        <p14:creationId xmlns:p14="http://schemas.microsoft.com/office/powerpoint/2010/main" val="3507845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ppt_x"/>
                                          </p:val>
                                        </p:tav>
                                        <p:tav tm="100000">
                                          <p:val>
                                            <p:strVal val="#ppt_x"/>
                                          </p:val>
                                        </p:tav>
                                      </p:tavLst>
                                    </p:anim>
                                    <p:anim calcmode="lin" valueType="num">
                                      <p:cBhvr additive="base">
                                        <p:cTn id="1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ppt_x"/>
                                          </p:val>
                                        </p:tav>
                                        <p:tav tm="100000">
                                          <p:val>
                                            <p:strVal val="#ppt_x"/>
                                          </p:val>
                                        </p:tav>
                                      </p:tavLst>
                                    </p:anim>
                                    <p:anim calcmode="lin" valueType="num">
                                      <p:cBhvr additive="base">
                                        <p:cTn id="2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fill="hold"/>
                                        <p:tgtEl>
                                          <p:spTgt spid="32"/>
                                        </p:tgtEl>
                                        <p:attrNameLst>
                                          <p:attrName>ppt_x</p:attrName>
                                        </p:attrNameLst>
                                      </p:cBhvr>
                                      <p:tavLst>
                                        <p:tav tm="0">
                                          <p:val>
                                            <p:strVal val="#ppt_x"/>
                                          </p:val>
                                        </p:tav>
                                        <p:tav tm="100000">
                                          <p:val>
                                            <p:strVal val="#ppt_x"/>
                                          </p:val>
                                        </p:tav>
                                      </p:tavLst>
                                    </p:anim>
                                    <p:anim calcmode="lin" valueType="num">
                                      <p:cBhvr additive="base">
                                        <p:cTn id="3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additive="base">
                                        <p:cTn id="50" dur="500" fill="hold"/>
                                        <p:tgtEl>
                                          <p:spTgt spid="33"/>
                                        </p:tgtEl>
                                        <p:attrNameLst>
                                          <p:attrName>ppt_x</p:attrName>
                                        </p:attrNameLst>
                                      </p:cBhvr>
                                      <p:tavLst>
                                        <p:tav tm="0">
                                          <p:val>
                                            <p:strVal val="#ppt_x"/>
                                          </p:val>
                                        </p:tav>
                                        <p:tav tm="100000">
                                          <p:val>
                                            <p:strVal val="#ppt_x"/>
                                          </p:val>
                                        </p:tav>
                                      </p:tavLst>
                                    </p:anim>
                                    <p:anim calcmode="lin" valueType="num">
                                      <p:cBhvr additive="base">
                                        <p:cTn id="5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4"/>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par>
                                <p:cTn id="62" presetID="16" presetClass="entr" presetSubtype="21"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barn(inVertical)">
                                      <p:cBhvr>
                                        <p:cTn id="64" dur="50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grpId="0" nodeType="click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barn(inVertical)">
                                      <p:cBhvr>
                                        <p:cTn id="7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48" grpId="0" animBg="1"/>
      <p:bldP spid="49" grpId="0" animBg="1"/>
      <p:bldP spid="50" grpId="0" animBg="1"/>
      <p:bldP spid="51"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ecture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lecture1">
      <a:majorFont>
        <a:latin typeface="Arial"/>
        <a:ea typeface="黑体"/>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50800" cap="flat" cmpd="sng" algn="ctr">
          <a:solidFill>
            <a:srgbClr val="FE9AAB"/>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50800" cap="flat" cmpd="sng" algn="ctr">
          <a:solidFill>
            <a:srgbClr val="FE9AAB"/>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600" b="1" i="0" u="none" strike="noStrike" cap="none" normalizeH="0" baseline="0" smtClean="0">
            <a:ln>
              <a:noFill/>
            </a:ln>
            <a:solidFill>
              <a:schemeClr val="tx1"/>
            </a:solidFill>
            <a:effectLst/>
            <a:latin typeface="Arial" charset="0"/>
          </a:defRPr>
        </a:defPPr>
      </a:lstStyle>
    </a:lnDef>
  </a:objectDefaults>
  <a:extraClrSchemeLst>
    <a:extraClrScheme>
      <a:clrScheme name="lecture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cture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cture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cture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ctur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ctur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lecture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lecture1">
      <a:majorFont>
        <a:latin typeface="Arial"/>
        <a:ea typeface="黑体"/>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50800" cap="flat" cmpd="sng" algn="ctr">
          <a:solidFill>
            <a:srgbClr val="FE9AAB"/>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50800" cap="flat" cmpd="sng" algn="ctr">
          <a:solidFill>
            <a:srgbClr val="FE9AAB"/>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1600" b="1" i="0" u="none" strike="noStrike" cap="none" normalizeH="0" baseline="0" smtClean="0">
            <a:ln>
              <a:noFill/>
            </a:ln>
            <a:solidFill>
              <a:schemeClr val="tx1"/>
            </a:solidFill>
            <a:effectLst/>
            <a:latin typeface="Arial" charset="0"/>
          </a:defRPr>
        </a:defPPr>
      </a:lstStyle>
    </a:lnDef>
  </a:objectDefaults>
  <a:extraClrSchemeLst>
    <a:extraClrScheme>
      <a:clrScheme name="lecture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cture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cture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cture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ctur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ctur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3612</TotalTime>
  <Words>6953</Words>
  <Application>Microsoft Office PowerPoint</Application>
  <PresentationFormat>全屏显示(4:3)</PresentationFormat>
  <Paragraphs>1080</Paragraphs>
  <Slides>69</Slides>
  <Notes>30</Notes>
  <HiddenSlides>0</HiddenSlides>
  <MMClips>0</MMClips>
  <ScaleCrop>false</ScaleCrop>
  <HeadingPairs>
    <vt:vector size="8" baseType="variant">
      <vt:variant>
        <vt:lpstr>主题</vt:lpstr>
      </vt:variant>
      <vt:variant>
        <vt:i4>3</vt:i4>
      </vt:variant>
      <vt:variant>
        <vt:lpstr>链接</vt:lpstr>
      </vt:variant>
      <vt:variant>
        <vt:i4>15</vt:i4>
      </vt:variant>
      <vt:variant>
        <vt:lpstr>嵌入 OLE 服务器</vt:lpstr>
      </vt:variant>
      <vt:variant>
        <vt:i4>4</vt:i4>
      </vt:variant>
      <vt:variant>
        <vt:lpstr>幻灯片标题</vt:lpstr>
      </vt:variant>
      <vt:variant>
        <vt:i4>69</vt:i4>
      </vt:variant>
    </vt:vector>
  </HeadingPairs>
  <TitlesOfParts>
    <vt:vector size="91" baseType="lpstr">
      <vt:lpstr>Office 主题​​</vt:lpstr>
      <vt:lpstr>lecture1</vt:lpstr>
      <vt:lpstr>1_lecture1</vt:lpstr>
      <vt:lpstr>E:\我的文章\ICESS\PPT\STRUCTURE.vsd\Drawing\~页-1\矩形.393</vt:lpstr>
      <vt:lpstr>E:\我的文章\ICESS\PPT\STRUCTURE.vsd\Drawing\~页-1\矩形.393</vt:lpstr>
      <vt:lpstr>E:\我的文章\ICESS\实验图\STRUCTURE.vsd\Drawing\~页-1\矩形.385</vt:lpstr>
      <vt:lpstr>E:\我的文章\ICESS\实验图\STRUCTURE.vsd\Drawing\~页-1\矩形.385</vt:lpstr>
      <vt:lpstr>E:\我的文章\ICESS\实验图\STRUCTURE.vsd\Drawing\~页-1\矩形.401</vt:lpstr>
      <vt:lpstr>E:\我的文章\ICESS\实验图\STRUCTURE.vsd\Drawing\~页-1\矩形.398</vt:lpstr>
      <vt:lpstr>E:\我的文章\ICESS\实验图\STRUCTURE.vsd\Drawing\~页-1\矩形.396</vt:lpstr>
      <vt:lpstr>E:\我的文章\ICESS\实验图\STRUCTURE.vsd\Drawing\~页-1\矩形.394</vt:lpstr>
      <vt:lpstr>E:\我的文章\ICESS\PPT\STRUCTURE.vsd\Drawing\~页-1\矩形.393</vt:lpstr>
      <vt:lpstr>E:\我的文章\ICESS\实验图\STRUCTURE.vsd\Drawing\~页-1\矩形.385</vt:lpstr>
      <vt:lpstr>E:\我的文章\ICESS\实验图\STRUCTURE.vsd\Drawing\~页-1\矩形.403</vt:lpstr>
      <vt:lpstr>E:\我的文章\ICESS\实验图\STRUCTURE.vsd\Drawing\~页-1\矩形.401</vt:lpstr>
      <vt:lpstr>E:\我的文章\ICESS\实验图\STRUCTURE.vsd\Drawing\~页-1\矩形.398</vt:lpstr>
      <vt:lpstr>E:\我的文章\ICESS\实验图\STRUCTURE.vsd\Drawing\~页-1\矩形.396</vt:lpstr>
      <vt:lpstr>E:\我的文章\ICESS\PPT\STRUCTURE.vsd\Drawing\~页-1\矩形.388</vt:lpstr>
      <vt:lpstr>Visio</vt:lpstr>
      <vt:lpstr>Microsoft Visio 绘图</vt:lpstr>
      <vt:lpstr>位图图像</vt:lpstr>
      <vt:lpstr>图表</vt:lpstr>
      <vt:lpstr>INTRODUCTION</vt:lpstr>
      <vt:lpstr>INTRODUCTION</vt:lpstr>
      <vt:lpstr>INTRODUCTION</vt:lpstr>
      <vt:lpstr>PowerPoint 演示文稿</vt:lpstr>
      <vt:lpstr>PROBLEM ANALYSIS</vt:lpstr>
      <vt:lpstr>PROBLEM ANALYSIS</vt:lpstr>
      <vt:lpstr>PROBLEM ANALYSIS</vt:lpstr>
      <vt:lpstr>CLOCK-HM ALGORITHM</vt:lpstr>
      <vt:lpstr>CLOCK-HM (page x, operation op)</vt:lpstr>
      <vt:lpstr>Page Migrate </vt:lpstr>
      <vt:lpstr>Page Replace (TYPE = DRAM or NULL)</vt:lpstr>
      <vt:lpstr>Page Replace (TYPE = DRAM or NULL)</vt:lpstr>
      <vt:lpstr>PowerPoint 演示文稿</vt:lpstr>
      <vt:lpstr>方案进程介绍</vt:lpstr>
      <vt:lpstr>方案说明</vt:lpstr>
      <vt:lpstr>PowerPoint 演示文稿</vt:lpstr>
      <vt:lpstr>PowerPoint 演示文稿</vt:lpstr>
      <vt:lpstr>PowerPoint 演示文稿</vt:lpstr>
      <vt:lpstr>原型演示展示</vt:lpstr>
      <vt:lpstr>2.  原型系统的测试方案</vt:lpstr>
      <vt:lpstr>2.  原型系统的测试方案</vt:lpstr>
      <vt:lpstr>2.  原型系统的测试方案</vt:lpstr>
      <vt:lpstr>3.  测试过程</vt:lpstr>
      <vt:lpstr>3.  测试过程</vt:lpstr>
      <vt:lpstr>3.  测试过程</vt:lpstr>
      <vt:lpstr>3.  测试过程</vt:lpstr>
      <vt:lpstr>PowerPoint 演示文稿</vt:lpstr>
      <vt:lpstr>测试方法-示波器</vt:lpstr>
      <vt:lpstr>测试方法-基准测试程序</vt:lpstr>
      <vt:lpstr>测试方法-万用表</vt:lpstr>
      <vt:lpstr>总体设计方案</vt:lpstr>
      <vt:lpstr>阵列设计--分级控制</vt:lpstr>
      <vt:lpstr>阵列设计--分组设计</vt:lpstr>
      <vt:lpstr>阵列设计--接口优化技术</vt:lpstr>
      <vt:lpstr>创新点1：面向混合主存的离线任务分配算法设计</vt:lpstr>
      <vt:lpstr>方案说明</vt:lpstr>
      <vt:lpstr>方案说明</vt:lpstr>
      <vt:lpstr>延迟讨论</vt:lpstr>
      <vt:lpstr>PowerPoint 演示文稿</vt:lpstr>
      <vt:lpstr>PowerPoint 演示文稿</vt:lpstr>
      <vt:lpstr>程序及指令的执行过程 </vt:lpstr>
      <vt:lpstr>程序及指令的执行过程</vt:lpstr>
      <vt:lpstr>机器指令的执行过程 </vt:lpstr>
      <vt:lpstr>机器指令的执行过程</vt:lpstr>
      <vt:lpstr>PowerPoint 演示文稿</vt:lpstr>
      <vt:lpstr>状态元件：时序逻辑电路</vt:lpstr>
      <vt:lpstr>PowerPoint 演示文稿</vt:lpstr>
      <vt:lpstr>数据通路与时序控制</vt:lpstr>
      <vt:lpstr>操作元件：组合逻辑电路</vt:lpstr>
      <vt:lpstr>PowerPoint 演示文稿</vt:lpstr>
      <vt:lpstr>指令流水线的基本概念</vt:lpstr>
      <vt:lpstr>单周期数据通路中指令的执行</vt:lpstr>
      <vt:lpstr>流水线数据通路中指令的执行</vt:lpstr>
      <vt:lpstr>流水线指令集的设计</vt:lpstr>
      <vt:lpstr>按指令格式的复杂度来分</vt:lpstr>
      <vt:lpstr>复杂指令集计算机CISC</vt:lpstr>
      <vt:lpstr>RISC设计风格的主要特点</vt:lpstr>
      <vt:lpstr>指令流水线的实现</vt:lpstr>
      <vt:lpstr>指令流水线的执行举例</vt:lpstr>
      <vt:lpstr>指令流水线的执行举例</vt:lpstr>
      <vt:lpstr>PowerPoint 演示文稿</vt:lpstr>
      <vt:lpstr>PowerPoint 演示文稿</vt:lpstr>
      <vt:lpstr>PowerPoint 演示文稿</vt:lpstr>
      <vt:lpstr>PowerPoint 演示文稿</vt:lpstr>
      <vt:lpstr>PowerPoint 演示文稿</vt:lpstr>
      <vt:lpstr>编译器优化指令顺序解决数据冒险</vt:lpstr>
      <vt:lpstr>编译器优化以避免阻塞的情况调查</vt:lpstr>
      <vt:lpstr>编译器优化指令顺序解决控制冒险</vt:lpstr>
      <vt:lpstr>本章小结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程序及指令的执行过程</dc:title>
  <dc:creator>caisdu</dc:creator>
  <cp:lastModifiedBy>caisdu</cp:lastModifiedBy>
  <cp:revision>13</cp:revision>
  <dcterms:created xsi:type="dcterms:W3CDTF">2018-12-04T17:24:53Z</dcterms:created>
  <dcterms:modified xsi:type="dcterms:W3CDTF">2018-12-19T04:52:10Z</dcterms:modified>
</cp:coreProperties>
</file>